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461" r:id="rId2"/>
    <p:sldId id="306" r:id="rId3"/>
    <p:sldId id="475" r:id="rId4"/>
    <p:sldId id="287" r:id="rId5"/>
    <p:sldId id="478" r:id="rId6"/>
    <p:sldId id="301" r:id="rId7"/>
    <p:sldId id="476" r:id="rId8"/>
    <p:sldId id="457" r:id="rId9"/>
    <p:sldId id="294" r:id="rId10"/>
    <p:sldId id="295" r:id="rId11"/>
    <p:sldId id="484" r:id="rId12"/>
    <p:sldId id="489" r:id="rId13"/>
    <p:sldId id="506" r:id="rId14"/>
    <p:sldId id="508" r:id="rId15"/>
    <p:sldId id="493" r:id="rId16"/>
    <p:sldId id="256" r:id="rId17"/>
    <p:sldId id="297" r:id="rId18"/>
    <p:sldId id="491" r:id="rId19"/>
    <p:sldId id="494" r:id="rId20"/>
    <p:sldId id="314" r:id="rId21"/>
    <p:sldId id="486" r:id="rId22"/>
    <p:sldId id="492" r:id="rId23"/>
    <p:sldId id="323" r:id="rId24"/>
    <p:sldId id="324" r:id="rId25"/>
    <p:sldId id="445" r:id="rId26"/>
    <p:sldId id="497" r:id="rId27"/>
    <p:sldId id="496" r:id="rId28"/>
    <p:sldId id="483" r:id="rId29"/>
    <p:sldId id="320"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1pPr>
    <a:lvl2pPr marL="0" marR="0" indent="34290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2pPr>
    <a:lvl3pPr marL="0" marR="0" indent="68580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3pPr>
    <a:lvl4pPr marL="0" marR="0" indent="102870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4pPr>
    <a:lvl5pPr marL="0" marR="0" indent="137160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5pPr>
    <a:lvl6pPr marL="0" marR="0" indent="171450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6pPr>
    <a:lvl7pPr marL="0" marR="0" indent="205740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7pPr>
    <a:lvl8pPr marL="0" marR="0" indent="240030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8pPr>
    <a:lvl9pPr marL="0" marR="0" indent="274320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679"/>
    <a:srgbClr val="0B2B93"/>
    <a:srgbClr val="FFB000"/>
    <a:srgbClr val="E5E5E5"/>
    <a:srgbClr val="205C97"/>
    <a:srgbClr val="53585F"/>
    <a:srgbClr val="3484C9"/>
    <a:srgbClr val="7F7F7F"/>
    <a:srgbClr val="3197E0"/>
    <a:srgbClr val="3985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D51ADE6A-740E-44AE-83CC-AE7238B6C88D}"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0A9AA"/>
          </a:solid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256CB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256CB0"/>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77166" autoAdjust="0"/>
  </p:normalViewPr>
  <p:slideViewPr>
    <p:cSldViewPr snapToGrid="0" snapToObjects="1">
      <p:cViewPr>
        <p:scale>
          <a:sx n="43" d="100"/>
          <a:sy n="43" d="100"/>
        </p:scale>
        <p:origin x="1680" y="296"/>
      </p:cViewPr>
      <p:guideLst>
        <p:guide orient="horz" pos="4320"/>
        <p:guide pos="7680"/>
      </p:guideLst>
    </p:cSldViewPr>
  </p:slideViewPr>
  <p:outlineViewPr>
    <p:cViewPr>
      <p:scale>
        <a:sx n="33" d="100"/>
        <a:sy n="33" d="100"/>
      </p:scale>
      <p:origin x="0" y="0"/>
    </p:cViewPr>
  </p:outlineViewPr>
  <p:notesTextViewPr>
    <p:cViewPr>
      <p:scale>
        <a:sx n="20" d="100"/>
        <a:sy n="20" d="100"/>
      </p:scale>
      <p:origin x="0" y="0"/>
    </p:cViewPr>
  </p:notesTextViewPr>
  <p:sorterViewPr>
    <p:cViewPr>
      <p:scale>
        <a:sx n="80" d="100"/>
        <a:sy n="80" d="100"/>
      </p:scale>
      <p:origin x="0" y="0"/>
    </p:cViewPr>
  </p:sorterViewPr>
  <p:notesViewPr>
    <p:cSldViewPr snapToGrid="0" snapToObjects="1">
      <p:cViewPr varScale="1">
        <p:scale>
          <a:sx n="152" d="100"/>
          <a:sy n="152" d="100"/>
        </p:scale>
        <p:origin x="576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830485256323704"/>
          <c:y val="2.6013159050853066E-2"/>
          <c:w val="0.66857367169434867"/>
          <c:h val="0.97325769683493257"/>
        </c:manualLayout>
      </c:layout>
      <c:barChart>
        <c:barDir val="bar"/>
        <c:grouping val="clustered"/>
        <c:varyColors val="0"/>
        <c:ser>
          <c:idx val="0"/>
          <c:order val="0"/>
          <c:tx>
            <c:strRef>
              <c:f>Sheet1!$B$1</c:f>
              <c:strCache>
                <c:ptCount val="1"/>
                <c:pt idx="0">
                  <c:v>Series 1</c:v>
                </c:pt>
              </c:strCache>
            </c:strRef>
          </c:tx>
          <c:spPr>
            <a:solidFill>
              <a:srgbClr val="194679"/>
            </a:solidFill>
            <a:ln>
              <a:noFill/>
            </a:ln>
            <a:effectLst/>
          </c:spPr>
          <c:invertIfNegative val="0"/>
          <c:dPt>
            <c:idx val="0"/>
            <c:invertIfNegative val="0"/>
            <c:bubble3D val="0"/>
            <c:spPr>
              <a:solidFill>
                <a:srgbClr val="FFB000"/>
              </a:solidFill>
              <a:ln>
                <a:noFill/>
              </a:ln>
              <a:effectLst/>
            </c:spPr>
            <c:extLst>
              <c:ext xmlns:c16="http://schemas.microsoft.com/office/drawing/2014/chart" uri="{C3380CC4-5D6E-409C-BE32-E72D297353CC}">
                <c16:uniqueId val="{00000010-F577-004D-9A5D-190CD4A90E27}"/>
              </c:ext>
            </c:extLst>
          </c:dPt>
          <c:dPt>
            <c:idx val="2"/>
            <c:invertIfNegative val="0"/>
            <c:bubble3D val="0"/>
            <c:spPr>
              <a:solidFill>
                <a:srgbClr val="FFB000"/>
              </a:solidFill>
              <a:ln>
                <a:noFill/>
              </a:ln>
              <a:effectLst/>
            </c:spPr>
            <c:extLst>
              <c:ext xmlns:c16="http://schemas.microsoft.com/office/drawing/2014/chart" uri="{C3380CC4-5D6E-409C-BE32-E72D297353CC}">
                <c16:uniqueId val="{0000000F-F577-004D-9A5D-190CD4A90E27}"/>
              </c:ext>
            </c:extLst>
          </c:dPt>
          <c:dPt>
            <c:idx val="4"/>
            <c:invertIfNegative val="0"/>
            <c:bubble3D val="0"/>
            <c:spPr>
              <a:solidFill>
                <a:srgbClr val="FFB000"/>
              </a:solidFill>
              <a:ln>
                <a:noFill/>
              </a:ln>
              <a:effectLst/>
            </c:spPr>
            <c:extLst>
              <c:ext xmlns:c16="http://schemas.microsoft.com/office/drawing/2014/chart" uri="{C3380CC4-5D6E-409C-BE32-E72D297353CC}">
                <c16:uniqueId val="{0000000E-F577-004D-9A5D-190CD4A90E27}"/>
              </c:ext>
            </c:extLst>
          </c:dPt>
          <c:dPt>
            <c:idx val="6"/>
            <c:invertIfNegative val="0"/>
            <c:bubble3D val="0"/>
            <c:spPr>
              <a:solidFill>
                <a:srgbClr val="FFB000"/>
              </a:solidFill>
              <a:ln>
                <a:noFill/>
              </a:ln>
              <a:effectLst/>
            </c:spPr>
            <c:extLst>
              <c:ext xmlns:c16="http://schemas.microsoft.com/office/drawing/2014/chart" uri="{C3380CC4-5D6E-409C-BE32-E72D297353CC}">
                <c16:uniqueId val="{0000000D-F577-004D-9A5D-190CD4A90E27}"/>
              </c:ext>
            </c:extLst>
          </c:dPt>
          <c:dPt>
            <c:idx val="8"/>
            <c:invertIfNegative val="0"/>
            <c:bubble3D val="0"/>
            <c:spPr>
              <a:solidFill>
                <a:srgbClr val="FFB000"/>
              </a:solidFill>
              <a:ln>
                <a:noFill/>
              </a:ln>
              <a:effectLst/>
            </c:spPr>
            <c:extLst>
              <c:ext xmlns:c16="http://schemas.microsoft.com/office/drawing/2014/chart" uri="{C3380CC4-5D6E-409C-BE32-E72D297353CC}">
                <c16:uniqueId val="{00000009-F577-004D-9A5D-190CD4A90E27}"/>
              </c:ext>
            </c:extLst>
          </c:dPt>
          <c:dPt>
            <c:idx val="10"/>
            <c:invertIfNegative val="0"/>
            <c:bubble3D val="0"/>
            <c:spPr>
              <a:solidFill>
                <a:srgbClr val="FFB000"/>
              </a:solidFill>
              <a:ln>
                <a:noFill/>
              </a:ln>
              <a:effectLst/>
            </c:spPr>
            <c:extLst>
              <c:ext xmlns:c16="http://schemas.microsoft.com/office/drawing/2014/chart" uri="{C3380CC4-5D6E-409C-BE32-E72D297353CC}">
                <c16:uniqueId val="{0000000C-F577-004D-9A5D-190CD4A90E27}"/>
              </c:ext>
            </c:extLst>
          </c:dPt>
          <c:dPt>
            <c:idx val="12"/>
            <c:invertIfNegative val="0"/>
            <c:bubble3D val="0"/>
            <c:spPr>
              <a:solidFill>
                <a:srgbClr val="FFB000"/>
              </a:solidFill>
              <a:ln>
                <a:noFill/>
              </a:ln>
              <a:effectLst/>
            </c:spPr>
            <c:extLst>
              <c:ext xmlns:c16="http://schemas.microsoft.com/office/drawing/2014/chart" uri="{C3380CC4-5D6E-409C-BE32-E72D297353CC}">
                <c16:uniqueId val="{00000006-F577-004D-9A5D-190CD4A90E27}"/>
              </c:ext>
            </c:extLst>
          </c:dPt>
          <c:dPt>
            <c:idx val="14"/>
            <c:invertIfNegative val="0"/>
            <c:bubble3D val="0"/>
            <c:spPr>
              <a:solidFill>
                <a:srgbClr val="FFB000"/>
              </a:solidFill>
              <a:ln>
                <a:noFill/>
              </a:ln>
              <a:effectLst/>
            </c:spPr>
            <c:extLst>
              <c:ext xmlns:c16="http://schemas.microsoft.com/office/drawing/2014/chart" uri="{C3380CC4-5D6E-409C-BE32-E72D297353CC}">
                <c16:uniqueId val="{00000004-F577-004D-9A5D-190CD4A90E27}"/>
              </c:ext>
            </c:extLst>
          </c:dPt>
          <c:dPt>
            <c:idx val="16"/>
            <c:invertIfNegative val="0"/>
            <c:bubble3D val="0"/>
            <c:spPr>
              <a:solidFill>
                <a:srgbClr val="FFB000"/>
              </a:solidFill>
              <a:ln>
                <a:noFill/>
              </a:ln>
              <a:effectLst/>
            </c:spPr>
            <c:extLst>
              <c:ext xmlns:c16="http://schemas.microsoft.com/office/drawing/2014/chart" uri="{C3380CC4-5D6E-409C-BE32-E72D297353CC}">
                <c16:uniqueId val="{00000008-F577-004D-9A5D-190CD4A90E27}"/>
              </c:ext>
            </c:extLst>
          </c:dPt>
          <c:dLbls>
            <c:numFmt formatCode="0.0%" sourceLinked="0"/>
            <c:spPr>
              <a:noFill/>
              <a:ln>
                <a:noFill/>
              </a:ln>
              <a:effectLst/>
            </c:spPr>
            <c:txPr>
              <a:bodyPr rot="0" spcFirstLastPara="1" vertOverflow="ellipsis" vert="horz" wrap="square" anchor="ctr" anchorCtr="1"/>
              <a:lstStyle/>
              <a:p>
                <a:pPr>
                  <a:defRPr sz="2800" b="0" i="0" u="none" strike="noStrike" kern="1200" baseline="0">
                    <a:solidFill>
                      <a:schemeClr val="bg2">
                        <a:lumMod val="50000"/>
                      </a:schemeClr>
                    </a:solidFill>
                    <a:latin typeface="Avenir Next"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Outgoing</c:v>
                </c:pt>
                <c:pt idx="1">
                  <c:v>Strategic Planning</c:v>
                </c:pt>
                <c:pt idx="2">
                  <c:v>Creativity</c:v>
                </c:pt>
                <c:pt idx="3">
                  <c:v>Organizational Ability</c:v>
                </c:pt>
                <c:pt idx="4">
                  <c:v>Detail Oriented</c:v>
                </c:pt>
                <c:pt idx="5">
                  <c:v>Interpersonal</c:v>
                </c:pt>
                <c:pt idx="6">
                  <c:v>Computer</c:v>
                </c:pt>
                <c:pt idx="7">
                  <c:v>Strong Work Ethic</c:v>
                </c:pt>
                <c:pt idx="8">
                  <c:v>Adaptability</c:v>
                </c:pt>
                <c:pt idx="9">
                  <c:v>Technical</c:v>
                </c:pt>
                <c:pt idx="10">
                  <c:v>Leadership</c:v>
                </c:pt>
                <c:pt idx="11">
                  <c:v>Initiative</c:v>
                </c:pt>
                <c:pt idx="12">
                  <c:v>Written Communication</c:v>
                </c:pt>
                <c:pt idx="13">
                  <c:v>Verbal Communication</c:v>
                </c:pt>
                <c:pt idx="14">
                  <c:v>Analytical / Quantitative</c:v>
                </c:pt>
                <c:pt idx="15">
                  <c:v>Problem Solving</c:v>
                </c:pt>
                <c:pt idx="16">
                  <c:v>Team Work</c:v>
                </c:pt>
              </c:strCache>
            </c:strRef>
          </c:cat>
          <c:val>
            <c:numRef>
              <c:f>Sheet1!$B$2:$B$18</c:f>
              <c:numCache>
                <c:formatCode>0.00%</c:formatCode>
                <c:ptCount val="17"/>
                <c:pt idx="0">
                  <c:v>0.25900000000000001</c:v>
                </c:pt>
                <c:pt idx="1">
                  <c:v>0.28299999999999997</c:v>
                </c:pt>
                <c:pt idx="2">
                  <c:v>0.29799999999999999</c:v>
                </c:pt>
                <c:pt idx="3">
                  <c:v>0.39</c:v>
                </c:pt>
                <c:pt idx="4">
                  <c:v>0.56100000000000005</c:v>
                </c:pt>
                <c:pt idx="5">
                  <c:v>0.57599999999999996</c:v>
                </c:pt>
                <c:pt idx="6">
                  <c:v>0.59</c:v>
                </c:pt>
                <c:pt idx="7">
                  <c:v>0.65400000000000003</c:v>
                </c:pt>
                <c:pt idx="8">
                  <c:v>0.65900000000000003</c:v>
                </c:pt>
                <c:pt idx="9">
                  <c:v>0.67800000000000005</c:v>
                </c:pt>
                <c:pt idx="10">
                  <c:v>0.67800000000000005</c:v>
                </c:pt>
                <c:pt idx="11">
                  <c:v>0.67800000000000005</c:v>
                </c:pt>
                <c:pt idx="12">
                  <c:v>0.72699999999999998</c:v>
                </c:pt>
                <c:pt idx="13">
                  <c:v>0.73199999999999998</c:v>
                </c:pt>
                <c:pt idx="14">
                  <c:v>0.76100000000000001</c:v>
                </c:pt>
                <c:pt idx="15">
                  <c:v>0.79</c:v>
                </c:pt>
                <c:pt idx="16">
                  <c:v>0.81</c:v>
                </c:pt>
              </c:numCache>
            </c:numRef>
          </c:val>
          <c:extLst>
            <c:ext xmlns:c16="http://schemas.microsoft.com/office/drawing/2014/chart" uri="{C3380CC4-5D6E-409C-BE32-E72D297353CC}">
              <c16:uniqueId val="{00000000-F577-004D-9A5D-190CD4A90E27}"/>
            </c:ext>
          </c:extLst>
        </c:ser>
        <c:dLbls>
          <c:showLegendKey val="0"/>
          <c:showVal val="0"/>
          <c:showCatName val="0"/>
          <c:showSerName val="0"/>
          <c:showPercent val="0"/>
          <c:showBubbleSize val="0"/>
        </c:dLbls>
        <c:gapWidth val="182"/>
        <c:axId val="1655356000"/>
        <c:axId val="114518495"/>
      </c:barChart>
      <c:catAx>
        <c:axId val="1655356000"/>
        <c:scaling>
          <c:orientation val="minMax"/>
        </c:scaling>
        <c:delete val="0"/>
        <c:axPos val="l"/>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bg2">
                    <a:lumMod val="50000"/>
                  </a:schemeClr>
                </a:solidFill>
                <a:latin typeface="Avenir Next" panose="020B0503020202020204" pitchFamily="34" charset="0"/>
                <a:ea typeface="+mn-ea"/>
                <a:cs typeface="+mn-cs"/>
              </a:defRPr>
            </a:pPr>
            <a:endParaRPr lang="en-US"/>
          </a:p>
        </c:txPr>
        <c:crossAx val="114518495"/>
        <c:crosses val="autoZero"/>
        <c:auto val="1"/>
        <c:lblAlgn val="ctr"/>
        <c:lblOffset val="100"/>
        <c:noMultiLvlLbl val="0"/>
      </c:catAx>
      <c:valAx>
        <c:axId val="114518495"/>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one"/>
        <c:crossAx val="1655356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700">
          <a:latin typeface="Avenir Next" panose="020B0503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lvl="0"/>
            <a:endParaRPr lang="en-US"/>
          </a:p>
        </c:rich>
      </c:tx>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Region 1</c:v>
                </c:pt>
              </c:strCache>
            </c:strRef>
          </c:tx>
          <c:spPr>
            <a:solidFill>
              <a:srgbClr val="3985C7"/>
            </a:solidFill>
            <a:ln w="12700" cap="flat">
              <a:noFill/>
              <a:miter lim="400000"/>
            </a:ln>
            <a:effectLst/>
          </c:spPr>
          <c:dPt>
            <c:idx val="0"/>
            <c:bubble3D val="0"/>
            <c:spPr>
              <a:solidFill>
                <a:srgbClr val="194679"/>
              </a:solidFill>
              <a:ln w="12700" cap="flat">
                <a:noFill/>
                <a:miter lim="400000"/>
              </a:ln>
              <a:effectLst/>
            </c:spPr>
            <c:extLst>
              <c:ext xmlns:c16="http://schemas.microsoft.com/office/drawing/2014/chart" uri="{C3380CC4-5D6E-409C-BE32-E72D297353CC}">
                <c16:uniqueId val="{00000000-9768-F645-81FA-CB40D567888C}"/>
              </c:ext>
            </c:extLst>
          </c:dPt>
          <c:dPt>
            <c:idx val="1"/>
            <c:bubble3D val="0"/>
            <c:spPr>
              <a:solidFill>
                <a:srgbClr val="439BD7"/>
              </a:solidFill>
              <a:ln w="12700" cap="flat">
                <a:noFill/>
                <a:miter lim="400000"/>
              </a:ln>
              <a:effectLst/>
            </c:spPr>
            <c:extLst>
              <c:ext xmlns:c16="http://schemas.microsoft.com/office/drawing/2014/chart" uri="{C3380CC4-5D6E-409C-BE32-E72D297353CC}">
                <c16:uniqueId val="{00000002-9768-F645-81FA-CB40D567888C}"/>
              </c:ext>
            </c:extLst>
          </c:dPt>
          <c:dPt>
            <c:idx val="2"/>
            <c:bubble3D val="0"/>
            <c:extLst>
              <c:ext xmlns:c16="http://schemas.microsoft.com/office/drawing/2014/chart" uri="{C3380CC4-5D6E-409C-BE32-E72D297353CC}">
                <c16:uniqueId val="{00000004-9768-F645-81FA-CB40D567888C}"/>
              </c:ext>
            </c:extLst>
          </c:dPt>
          <c:dPt>
            <c:idx val="3"/>
            <c:bubble3D val="0"/>
            <c:spPr>
              <a:solidFill>
                <a:srgbClr val="B9B9B9"/>
              </a:solidFill>
              <a:ln w="12700" cap="flat">
                <a:noFill/>
                <a:miter lim="400000"/>
              </a:ln>
              <a:effectLst/>
            </c:spPr>
            <c:extLst>
              <c:ext xmlns:c16="http://schemas.microsoft.com/office/drawing/2014/chart" uri="{C3380CC4-5D6E-409C-BE32-E72D297353CC}">
                <c16:uniqueId val="{00000006-9768-F645-81FA-CB40D567888C}"/>
              </c:ext>
            </c:extLst>
          </c:dPt>
          <c:cat>
            <c:strRef>
              <c:f>Sheet1!$B$1:$E$1</c:f>
              <c:strCache>
                <c:ptCount val="4"/>
                <c:pt idx="0">
                  <c:v>1</c:v>
                </c:pt>
                <c:pt idx="1">
                  <c:v>2</c:v>
                </c:pt>
                <c:pt idx="2">
                  <c:v>3</c:v>
                </c:pt>
                <c:pt idx="3">
                  <c:v>4</c:v>
                </c:pt>
              </c:strCache>
            </c:strRef>
          </c:cat>
          <c:val>
            <c:numRef>
              <c:f>Sheet1!$B$2:$E$2</c:f>
              <c:numCache>
                <c:formatCode>General</c:formatCode>
                <c:ptCount val="4"/>
                <c:pt idx="0">
                  <c:v>10</c:v>
                </c:pt>
                <c:pt idx="1">
                  <c:v>20</c:v>
                </c:pt>
                <c:pt idx="2">
                  <c:v>40</c:v>
                </c:pt>
                <c:pt idx="3">
                  <c:v>30</c:v>
                </c:pt>
              </c:numCache>
            </c:numRef>
          </c:val>
          <c:extLst>
            <c:ext xmlns:c16="http://schemas.microsoft.com/office/drawing/2014/chart" uri="{C3380CC4-5D6E-409C-BE32-E72D297353CC}">
              <c16:uniqueId val="{00000007-9768-F645-81FA-CB40D567888C}"/>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8AD618-22FC-3C47-97E3-546BD24721D4}" type="doc">
      <dgm:prSet loTypeId="urn:microsoft.com/office/officeart/2005/8/layout/vList5" loCatId="list" qsTypeId="urn:microsoft.com/office/officeart/2005/8/quickstyle/simple1" qsCatId="simple" csTypeId="urn:microsoft.com/office/officeart/2005/8/colors/accent6_1" csCatId="accent6" phldr="1"/>
      <dgm:spPr/>
      <dgm:t>
        <a:bodyPr/>
        <a:lstStyle/>
        <a:p>
          <a:endParaRPr lang="en-US"/>
        </a:p>
      </dgm:t>
    </dgm:pt>
    <dgm:pt modelId="{4D56CCC9-A2D6-F348-A6CB-FC373074D109}">
      <dgm:prSet custT="1">
        <dgm:style>
          <a:lnRef idx="2">
            <a:schemeClr val="accent1"/>
          </a:lnRef>
          <a:fillRef idx="1">
            <a:schemeClr val="lt1"/>
          </a:fillRef>
          <a:effectRef idx="0">
            <a:schemeClr val="accent1"/>
          </a:effectRef>
          <a:fontRef idx="minor">
            <a:schemeClr val="dk1"/>
          </a:fontRef>
        </dgm:style>
      </dgm:prSet>
      <dgm:spPr/>
      <dgm:t>
        <a:bodyPr/>
        <a:lstStyle/>
        <a:p>
          <a:pPr rtl="0"/>
          <a:r>
            <a:rPr kumimoji="0" lang="en-US" sz="4000" b="0" i="0" u="none" strike="noStrike" cap="none" spc="0" normalizeH="0" baseline="0" dirty="0">
              <a:ln>
                <a:noFill/>
              </a:ln>
              <a:solidFill>
                <a:srgbClr val="194679"/>
              </a:solidFill>
              <a:effectLst/>
              <a:uFillTx/>
              <a:latin typeface="Avenir Next" panose="020B0503020202020204" pitchFamily="34" charset="0"/>
              <a:ea typeface="Helvetica Neue Light"/>
              <a:cs typeface="Helvetica Neue Light"/>
              <a:sym typeface="Helvetica Neue Light"/>
            </a:rPr>
            <a:t>B.A. </a:t>
          </a:r>
        </a:p>
      </dgm:t>
    </dgm:pt>
    <dgm:pt modelId="{26659DEE-7AC2-814F-830C-768585A5B01A}" type="parTrans" cxnId="{38D82C5C-4BDC-3242-8C0E-AECCBD7848BC}">
      <dgm:prSet/>
      <dgm:spPr/>
      <dgm:t>
        <a:bodyPr/>
        <a:lstStyle/>
        <a:p>
          <a:endParaRPr lang="en-US" sz="1400">
            <a:solidFill>
              <a:schemeClr val="tx2">
                <a:lumMod val="75000"/>
              </a:schemeClr>
            </a:solidFill>
            <a:latin typeface="Cambria" charset="0"/>
            <a:ea typeface="Cambria" charset="0"/>
            <a:cs typeface="Cambria" charset="0"/>
          </a:endParaRPr>
        </a:p>
      </dgm:t>
    </dgm:pt>
    <dgm:pt modelId="{A409701B-2C5F-674D-BF78-12C4AD6AAE34}" type="sibTrans" cxnId="{38D82C5C-4BDC-3242-8C0E-AECCBD7848BC}">
      <dgm:prSet/>
      <dgm:spPr/>
      <dgm:t>
        <a:bodyPr/>
        <a:lstStyle/>
        <a:p>
          <a:endParaRPr lang="en-US" sz="1400">
            <a:solidFill>
              <a:schemeClr val="tx2">
                <a:lumMod val="75000"/>
              </a:schemeClr>
            </a:solidFill>
            <a:latin typeface="Cambria" charset="0"/>
            <a:ea typeface="Cambria" charset="0"/>
            <a:cs typeface="Cambria" charset="0"/>
          </a:endParaRPr>
        </a:p>
      </dgm:t>
    </dgm:pt>
    <dgm:pt modelId="{27B33478-BF20-0246-8DA3-24B26AF2E383}">
      <dgm:prSet custT="1">
        <dgm:style>
          <a:lnRef idx="2">
            <a:schemeClr val="accent1"/>
          </a:lnRef>
          <a:fillRef idx="1">
            <a:schemeClr val="lt1"/>
          </a:fillRef>
          <a:effectRef idx="0">
            <a:schemeClr val="accent1"/>
          </a:effectRef>
          <a:fontRef idx="minor">
            <a:schemeClr val="dk1"/>
          </a:fontRef>
        </dgm:style>
      </dgm:prSet>
      <dgm:spPr/>
      <dgm:t>
        <a:bodyPr/>
        <a:lstStyle/>
        <a:p>
          <a:pPr rtl="0"/>
          <a:r>
            <a:rPr kumimoji="0" lang="en-US" sz="4000" b="0" i="0" u="none" strike="noStrike" cap="none" spc="0" normalizeH="0" baseline="0" dirty="0">
              <a:ln>
                <a:noFill/>
              </a:ln>
              <a:solidFill>
                <a:srgbClr val="194679"/>
              </a:solidFill>
              <a:effectLst/>
              <a:uFillTx/>
              <a:latin typeface="Avenir Next" panose="020B0503020202020204" pitchFamily="34" charset="0"/>
              <a:ea typeface="Helvetica Neue Light"/>
              <a:cs typeface="Helvetica Neue Light"/>
            </a:rPr>
            <a:t>BBA </a:t>
          </a:r>
        </a:p>
      </dgm:t>
    </dgm:pt>
    <dgm:pt modelId="{42ECCE74-200D-AF4C-BAC9-1F319BF56F00}" type="parTrans" cxnId="{C91907E6-B1C1-DF4A-917A-1C65A0F9E7D5}">
      <dgm:prSet/>
      <dgm:spPr/>
      <dgm:t>
        <a:bodyPr/>
        <a:lstStyle/>
        <a:p>
          <a:endParaRPr lang="en-US" sz="1400">
            <a:solidFill>
              <a:schemeClr val="tx2">
                <a:lumMod val="75000"/>
              </a:schemeClr>
            </a:solidFill>
            <a:latin typeface="Cambria" charset="0"/>
            <a:ea typeface="Cambria" charset="0"/>
            <a:cs typeface="Cambria" charset="0"/>
          </a:endParaRPr>
        </a:p>
      </dgm:t>
    </dgm:pt>
    <dgm:pt modelId="{50137D5F-8BDC-6448-8487-C4D529FAB730}" type="sibTrans" cxnId="{C91907E6-B1C1-DF4A-917A-1C65A0F9E7D5}">
      <dgm:prSet/>
      <dgm:spPr/>
      <dgm:t>
        <a:bodyPr/>
        <a:lstStyle/>
        <a:p>
          <a:endParaRPr lang="en-US" sz="1400">
            <a:solidFill>
              <a:schemeClr val="tx2">
                <a:lumMod val="75000"/>
              </a:schemeClr>
            </a:solidFill>
            <a:latin typeface="Cambria" charset="0"/>
            <a:ea typeface="Cambria" charset="0"/>
            <a:cs typeface="Cambria" charset="0"/>
          </a:endParaRPr>
        </a:p>
      </dgm:t>
    </dgm:pt>
    <dgm:pt modelId="{0FD43EFB-FC1F-AF4D-A859-D5098209D955}">
      <dgm:prSet custT="1">
        <dgm:style>
          <a:lnRef idx="2">
            <a:schemeClr val="accent1"/>
          </a:lnRef>
          <a:fillRef idx="1">
            <a:schemeClr val="lt1"/>
          </a:fillRef>
          <a:effectRef idx="0">
            <a:schemeClr val="accent1"/>
          </a:effectRef>
          <a:fontRef idx="minor">
            <a:schemeClr val="dk1"/>
          </a:fontRef>
        </dgm:style>
      </dgm:prSet>
      <dgm:spPr/>
      <dgm:t>
        <a:bodyPr/>
        <a:lstStyle/>
        <a:p>
          <a:pPr rtl="0"/>
          <a:r>
            <a:rPr kumimoji="0" lang="en-US" sz="4000" b="0" i="0" u="none" strike="noStrike" cap="none" spc="0" normalizeH="0" baseline="0" dirty="0">
              <a:ln>
                <a:noFill/>
              </a:ln>
              <a:solidFill>
                <a:srgbClr val="194679"/>
              </a:solidFill>
              <a:effectLst/>
              <a:uFillTx/>
              <a:latin typeface="Avenir Next" panose="020B0503020202020204" pitchFamily="34" charset="0"/>
              <a:ea typeface="Helvetica Neue Light"/>
              <a:cs typeface="Helvetica Neue Light"/>
            </a:rPr>
            <a:t>BBA Communications Management </a:t>
          </a:r>
        </a:p>
      </dgm:t>
    </dgm:pt>
    <dgm:pt modelId="{347806BF-EA0F-2743-A85F-501F96C22091}" type="parTrans" cxnId="{724F8723-3F5F-C646-A6DC-E897EA725F05}">
      <dgm:prSet/>
      <dgm:spPr/>
      <dgm:t>
        <a:bodyPr/>
        <a:lstStyle/>
        <a:p>
          <a:endParaRPr lang="en-US" sz="1400">
            <a:solidFill>
              <a:schemeClr val="tx2">
                <a:lumMod val="75000"/>
              </a:schemeClr>
            </a:solidFill>
            <a:latin typeface="Cambria" charset="0"/>
            <a:ea typeface="Cambria" charset="0"/>
            <a:cs typeface="Cambria" charset="0"/>
          </a:endParaRPr>
        </a:p>
      </dgm:t>
    </dgm:pt>
    <dgm:pt modelId="{CAD32846-3532-7849-AD69-6EFA35A6406E}" type="sibTrans" cxnId="{724F8723-3F5F-C646-A6DC-E897EA725F05}">
      <dgm:prSet/>
      <dgm:spPr/>
      <dgm:t>
        <a:bodyPr/>
        <a:lstStyle/>
        <a:p>
          <a:endParaRPr lang="en-US" sz="1400">
            <a:solidFill>
              <a:schemeClr val="tx2">
                <a:lumMod val="75000"/>
              </a:schemeClr>
            </a:solidFill>
            <a:latin typeface="Cambria" charset="0"/>
            <a:ea typeface="Cambria" charset="0"/>
            <a:cs typeface="Cambria" charset="0"/>
          </a:endParaRPr>
        </a:p>
      </dgm:t>
    </dgm:pt>
    <dgm:pt modelId="{301ECCC3-D1AE-9F42-8BC9-6CE2C0DA6C09}">
      <dgm:prSet custT="1">
        <dgm:style>
          <a:lnRef idx="2">
            <a:schemeClr val="accent1"/>
          </a:lnRef>
          <a:fillRef idx="1">
            <a:schemeClr val="lt1"/>
          </a:fillRef>
          <a:effectRef idx="0">
            <a:schemeClr val="accent1"/>
          </a:effectRef>
          <a:fontRef idx="minor">
            <a:schemeClr val="dk1"/>
          </a:fontRef>
        </dgm:style>
      </dgm:prSet>
      <dgm:spPr/>
      <dgm:t>
        <a:bodyPr/>
        <a:lstStyle/>
        <a:p>
          <a:pPr rtl="0"/>
          <a:r>
            <a:rPr kumimoji="0" lang="en-US" sz="3200" b="0" i="0" u="none" strike="noStrike" cap="none" spc="0" normalizeH="0" baseline="0" dirty="0">
              <a:ln>
                <a:noFill/>
              </a:ln>
              <a:solidFill>
                <a:srgbClr val="4D4D4D"/>
              </a:solidFill>
              <a:effectLst/>
              <a:uFillTx/>
              <a:latin typeface="Avenir Next" panose="020B0503020202020204" pitchFamily="34" charset="0"/>
              <a:ea typeface="Helvetica Neue Light"/>
              <a:cs typeface="Helvetica Neue Light"/>
              <a:sym typeface="Helvetica Neue Light"/>
            </a:rPr>
            <a:t>Economics | Psychology | Literary &amp; Cultural Studies | International Studies | Environmental Studies | Journalism | Public Policy | Sociology</a:t>
          </a:r>
        </a:p>
      </dgm:t>
    </dgm:pt>
    <dgm:pt modelId="{8DE91C65-3D8D-A44C-976A-8D84731C80D2}" type="parTrans" cxnId="{8EEFD443-FAEC-B94D-8B3B-159B0BB915C4}">
      <dgm:prSet/>
      <dgm:spPr/>
      <dgm:t>
        <a:bodyPr/>
        <a:lstStyle/>
        <a:p>
          <a:endParaRPr lang="en-US" sz="1400">
            <a:solidFill>
              <a:schemeClr val="tx2">
                <a:lumMod val="75000"/>
              </a:schemeClr>
            </a:solidFill>
            <a:latin typeface="Cambria" charset="0"/>
            <a:ea typeface="Cambria" charset="0"/>
            <a:cs typeface="Cambria" charset="0"/>
          </a:endParaRPr>
        </a:p>
      </dgm:t>
    </dgm:pt>
    <dgm:pt modelId="{4DC7FCE3-B57E-4E46-BFBD-3D16A8890ABE}" type="sibTrans" cxnId="{8EEFD443-FAEC-B94D-8B3B-159B0BB915C4}">
      <dgm:prSet/>
      <dgm:spPr/>
      <dgm:t>
        <a:bodyPr/>
        <a:lstStyle/>
        <a:p>
          <a:endParaRPr lang="en-US" sz="1400">
            <a:solidFill>
              <a:schemeClr val="tx2">
                <a:lumMod val="75000"/>
              </a:schemeClr>
            </a:solidFill>
            <a:latin typeface="Cambria" charset="0"/>
            <a:ea typeface="Cambria" charset="0"/>
            <a:cs typeface="Cambria" charset="0"/>
          </a:endParaRPr>
        </a:p>
      </dgm:t>
    </dgm:pt>
    <dgm:pt modelId="{369AF61D-7D6D-A841-AEB9-FF25E14C9969}">
      <dgm:prSet custT="1">
        <dgm:style>
          <a:lnRef idx="2">
            <a:schemeClr val="accent1"/>
          </a:lnRef>
          <a:fillRef idx="1">
            <a:schemeClr val="lt1"/>
          </a:fillRef>
          <a:effectRef idx="0">
            <a:schemeClr val="accent1"/>
          </a:effectRef>
          <a:fontRef idx="minor">
            <a:schemeClr val="dk1"/>
          </a:fontRef>
        </dgm:style>
      </dgm:prSet>
      <dgm:spPr/>
      <dgm:t>
        <a:bodyPr/>
        <a:lstStyle/>
        <a:p>
          <a:pPr rtl="0"/>
          <a:r>
            <a:rPr kumimoji="0" lang="en-US" sz="3200" b="0" i="0" u="none" strike="noStrike" cap="none" spc="0" normalizeH="0" baseline="0" dirty="0">
              <a:ln>
                <a:noFill/>
              </a:ln>
              <a:solidFill>
                <a:srgbClr val="4D4D4D"/>
              </a:solidFill>
              <a:effectLst/>
              <a:uFillTx/>
              <a:latin typeface="Avenir Next" panose="020B0503020202020204" pitchFamily="34" charset="0"/>
              <a:ea typeface="Helvetica Neue Light"/>
              <a:cs typeface="Helvetica Neue Light"/>
            </a:rPr>
            <a:t>Finance | Marketing | Human Resources | Operations | Business analytics | Entrepreneurship | General Management | </a:t>
          </a:r>
          <a:r>
            <a:rPr kumimoji="0" lang="en-US" sz="3200" b="0" i="0" u="none" strike="noStrike" cap="none" spc="0" normalizeH="0" baseline="0" dirty="0">
              <a:ln>
                <a:noFill/>
              </a:ln>
              <a:solidFill>
                <a:srgbClr val="FFB000"/>
              </a:solidFill>
              <a:effectLst/>
              <a:uFillTx/>
              <a:latin typeface="Avenir Next" panose="020B0503020202020204" pitchFamily="34" charset="0"/>
              <a:ea typeface="Helvetica Neue Light"/>
              <a:cs typeface="Helvetica Neue Light"/>
            </a:rPr>
            <a:t>Design Management (IM)</a:t>
          </a:r>
          <a:br>
            <a:rPr lang="en-US" sz="2400" dirty="0">
              <a:solidFill>
                <a:schemeClr val="tx2">
                  <a:lumMod val="75000"/>
                </a:schemeClr>
              </a:solidFill>
              <a:latin typeface="Avenir Next" panose="020B0503020202020204"/>
              <a:ea typeface="Cambria" charset="0"/>
              <a:cs typeface="Cambria" charset="0"/>
            </a:rPr>
          </a:br>
          <a:endParaRPr lang="en-US" sz="2400" dirty="0">
            <a:solidFill>
              <a:schemeClr val="tx2">
                <a:lumMod val="75000"/>
              </a:schemeClr>
            </a:solidFill>
            <a:latin typeface="Avenir Next" panose="020B0503020202020204"/>
            <a:ea typeface="Cambria" charset="0"/>
            <a:cs typeface="Cambria" charset="0"/>
          </a:endParaRPr>
        </a:p>
      </dgm:t>
    </dgm:pt>
    <dgm:pt modelId="{08D768AE-1CAC-6A46-BCC8-4B6CEEC2AFF5}" type="parTrans" cxnId="{04BBFD47-E78C-EB40-9495-4421C3C03F73}">
      <dgm:prSet/>
      <dgm:spPr/>
      <dgm:t>
        <a:bodyPr/>
        <a:lstStyle/>
        <a:p>
          <a:endParaRPr lang="en-US" sz="1400">
            <a:solidFill>
              <a:schemeClr val="tx2">
                <a:lumMod val="75000"/>
              </a:schemeClr>
            </a:solidFill>
            <a:latin typeface="Cambria" charset="0"/>
            <a:ea typeface="Cambria" charset="0"/>
            <a:cs typeface="Cambria" charset="0"/>
          </a:endParaRPr>
        </a:p>
      </dgm:t>
    </dgm:pt>
    <dgm:pt modelId="{74C9C7A1-A2B5-2E49-A481-56E8BDFD3C20}" type="sibTrans" cxnId="{04BBFD47-E78C-EB40-9495-4421C3C03F73}">
      <dgm:prSet/>
      <dgm:spPr/>
      <dgm:t>
        <a:bodyPr/>
        <a:lstStyle/>
        <a:p>
          <a:endParaRPr lang="en-US" sz="1400">
            <a:solidFill>
              <a:schemeClr val="tx2">
                <a:lumMod val="75000"/>
              </a:schemeClr>
            </a:solidFill>
            <a:latin typeface="Cambria" charset="0"/>
            <a:ea typeface="Cambria" charset="0"/>
            <a:cs typeface="Cambria" charset="0"/>
          </a:endParaRPr>
        </a:p>
      </dgm:t>
    </dgm:pt>
    <dgm:pt modelId="{9EF31F27-CB27-074A-B438-BD9255535069}">
      <dgm:prSet custT="1">
        <dgm:style>
          <a:lnRef idx="2">
            <a:schemeClr val="accent1"/>
          </a:lnRef>
          <a:fillRef idx="1">
            <a:schemeClr val="lt1"/>
          </a:fillRef>
          <a:effectRef idx="0">
            <a:schemeClr val="accent1"/>
          </a:effectRef>
          <a:fontRef idx="minor">
            <a:schemeClr val="dk1"/>
          </a:fontRef>
        </dgm:style>
      </dgm:prSet>
      <dgm:spPr/>
      <dgm:t>
        <a:bodyPr/>
        <a:lstStyle/>
        <a:p>
          <a:pPr rtl="0"/>
          <a:r>
            <a:rPr kumimoji="0" lang="en-US" sz="3200" b="0" i="0" u="none" strike="noStrike" cap="none" spc="0" normalizeH="0" baseline="0" dirty="0">
              <a:ln>
                <a:noFill/>
              </a:ln>
              <a:solidFill>
                <a:srgbClr val="4D4D4D"/>
              </a:solidFill>
              <a:effectLst/>
              <a:uFillTx/>
              <a:latin typeface="Avenir Next" panose="020B0503020202020204" pitchFamily="34" charset="0"/>
              <a:ea typeface="Helvetica Neue Light"/>
              <a:cs typeface="Helvetica Neue Light"/>
            </a:rPr>
            <a:t>Advertising &amp; Branding | Digital Marketing &amp; Communications |  Film &amp; Television Management | Communication Studies</a:t>
          </a:r>
        </a:p>
      </dgm:t>
    </dgm:pt>
    <dgm:pt modelId="{042D92A9-C877-DC42-8F6A-3BB85494D702}" type="parTrans" cxnId="{D8490402-1207-EE47-A684-AB2218794C4B}">
      <dgm:prSet/>
      <dgm:spPr/>
      <dgm:t>
        <a:bodyPr/>
        <a:lstStyle/>
        <a:p>
          <a:endParaRPr lang="en-US" sz="1400">
            <a:solidFill>
              <a:schemeClr val="tx2">
                <a:lumMod val="75000"/>
              </a:schemeClr>
            </a:solidFill>
            <a:latin typeface="Cambria" charset="0"/>
            <a:ea typeface="Cambria" charset="0"/>
            <a:cs typeface="Cambria" charset="0"/>
          </a:endParaRPr>
        </a:p>
      </dgm:t>
    </dgm:pt>
    <dgm:pt modelId="{BD0F6062-D122-7D45-B28B-D9B6179248DA}" type="sibTrans" cxnId="{D8490402-1207-EE47-A684-AB2218794C4B}">
      <dgm:prSet/>
      <dgm:spPr/>
      <dgm:t>
        <a:bodyPr/>
        <a:lstStyle/>
        <a:p>
          <a:endParaRPr lang="en-US" sz="1400">
            <a:solidFill>
              <a:schemeClr val="tx2">
                <a:lumMod val="75000"/>
              </a:schemeClr>
            </a:solidFill>
            <a:latin typeface="Cambria" charset="0"/>
            <a:ea typeface="Cambria" charset="0"/>
            <a:cs typeface="Cambria" charset="0"/>
          </a:endParaRPr>
        </a:p>
      </dgm:t>
    </dgm:pt>
    <dgm:pt modelId="{1D0E6EDA-7102-5D45-88BF-0A92AAAD5B3A}">
      <dgm:prSet custT="1">
        <dgm:style>
          <a:lnRef idx="2">
            <a:schemeClr val="accent1"/>
          </a:lnRef>
          <a:fillRef idx="1">
            <a:schemeClr val="lt1"/>
          </a:fillRef>
          <a:effectRef idx="0">
            <a:schemeClr val="accent1"/>
          </a:effectRef>
          <a:fontRef idx="minor">
            <a:schemeClr val="dk1"/>
          </a:fontRef>
        </dgm:style>
      </dgm:prSet>
      <dgm:spPr/>
      <dgm:t>
        <a:bodyPr/>
        <a:lstStyle/>
        <a:p>
          <a:pPr rtl="0"/>
          <a:endParaRPr lang="en-US" sz="1300" dirty="0">
            <a:solidFill>
              <a:schemeClr val="tx2">
                <a:lumMod val="75000"/>
              </a:schemeClr>
            </a:solidFill>
            <a:latin typeface="Cambria" charset="0"/>
            <a:ea typeface="Cambria" charset="0"/>
            <a:cs typeface="Cambria" charset="0"/>
          </a:endParaRPr>
        </a:p>
      </dgm:t>
    </dgm:pt>
    <dgm:pt modelId="{3A36828D-B96D-1940-8274-911F2F593943}" type="parTrans" cxnId="{068AF420-6DF8-8D43-BA9F-80E116542670}">
      <dgm:prSet/>
      <dgm:spPr/>
      <dgm:t>
        <a:bodyPr/>
        <a:lstStyle/>
        <a:p>
          <a:endParaRPr lang="en-US"/>
        </a:p>
      </dgm:t>
    </dgm:pt>
    <dgm:pt modelId="{D3FFA2C0-64F1-F543-AE1D-DABB5A3BB421}" type="sibTrans" cxnId="{068AF420-6DF8-8D43-BA9F-80E116542670}">
      <dgm:prSet/>
      <dgm:spPr/>
      <dgm:t>
        <a:bodyPr/>
        <a:lstStyle/>
        <a:p>
          <a:endParaRPr lang="en-US"/>
        </a:p>
      </dgm:t>
    </dgm:pt>
    <dgm:pt modelId="{4D188CD7-B3ED-4AA3-9652-008AA13B5729}">
      <dgm:prSet custT="1">
        <dgm:style>
          <a:lnRef idx="2">
            <a:schemeClr val="accent1"/>
          </a:lnRef>
          <a:fillRef idx="1">
            <a:schemeClr val="lt1"/>
          </a:fillRef>
          <a:effectRef idx="0">
            <a:schemeClr val="accent1"/>
          </a:effectRef>
          <a:fontRef idx="minor">
            <a:schemeClr val="dk1"/>
          </a:fontRef>
        </dgm:style>
      </dgm:prSet>
      <dgm:spPr/>
      <dgm:t>
        <a:bodyPr/>
        <a:lstStyle/>
        <a:p>
          <a:pPr rtl="0"/>
          <a:r>
            <a:rPr kumimoji="0" lang="en-US" sz="4000" b="0" i="0" u="none" strike="noStrike" cap="none" spc="0" normalizeH="0" baseline="0" dirty="0">
              <a:ln>
                <a:noFill/>
              </a:ln>
              <a:solidFill>
                <a:srgbClr val="194679"/>
              </a:solidFill>
              <a:effectLst/>
              <a:uFillTx/>
              <a:latin typeface="Avenir Next" panose="020B0503020202020204" pitchFamily="34" charset="0"/>
              <a:ea typeface="Helvetica Neue Light"/>
              <a:cs typeface="Helvetica Neue Light"/>
            </a:rPr>
            <a:t>B.Sc.  </a:t>
          </a:r>
        </a:p>
      </dgm:t>
    </dgm:pt>
    <dgm:pt modelId="{B91A05CF-00E3-4237-B157-1F3402945D09}" type="parTrans" cxnId="{0DFA988D-A13E-483E-B0C4-5DDAEC8128AD}">
      <dgm:prSet/>
      <dgm:spPr/>
      <dgm:t>
        <a:bodyPr/>
        <a:lstStyle/>
        <a:p>
          <a:endParaRPr lang="en-US"/>
        </a:p>
      </dgm:t>
    </dgm:pt>
    <dgm:pt modelId="{6A8ED0A6-0317-442D-A954-41ACBF2EF7E9}" type="sibTrans" cxnId="{0DFA988D-A13E-483E-B0C4-5DDAEC8128AD}">
      <dgm:prSet/>
      <dgm:spPr/>
      <dgm:t>
        <a:bodyPr/>
        <a:lstStyle/>
        <a:p>
          <a:endParaRPr lang="en-US"/>
        </a:p>
      </dgm:t>
    </dgm:pt>
    <dgm:pt modelId="{FDFDB915-F152-4D65-A474-46A99152AA47}">
      <dgm:prSet custT="1">
        <dgm:style>
          <a:lnRef idx="2">
            <a:schemeClr val="accent1"/>
          </a:lnRef>
          <a:fillRef idx="1">
            <a:schemeClr val="lt1"/>
          </a:fillRef>
          <a:effectRef idx="0">
            <a:schemeClr val="accent1"/>
          </a:effectRef>
          <a:fontRef idx="minor">
            <a:schemeClr val="dk1"/>
          </a:fontRef>
        </dgm:style>
      </dgm:prSet>
      <dgm:spPr/>
      <dgm:t>
        <a:bodyPr/>
        <a:lstStyle/>
        <a:p>
          <a:pPr rtl="0"/>
          <a:r>
            <a:rPr kumimoji="0" lang="en-US" sz="3200" b="0" i="0" u="none" strike="noStrike" cap="none" spc="0" normalizeH="0" baseline="0" dirty="0">
              <a:ln>
                <a:noFill/>
              </a:ln>
              <a:solidFill>
                <a:srgbClr val="4D4D4D"/>
              </a:solidFill>
              <a:effectLst/>
              <a:uFillTx/>
              <a:latin typeface="Avenir Next" panose="020B0503020202020204" pitchFamily="34" charset="0"/>
              <a:ea typeface="Helvetica Neue Light"/>
              <a:cs typeface="Helvetica Neue Light"/>
            </a:rPr>
            <a:t>Applied Mathematics | Computer Science | </a:t>
          </a:r>
          <a:r>
            <a:rPr kumimoji="0" lang="en-US" sz="3200" b="0" i="0" u="none" strike="noStrike" cap="none" spc="0" normalizeH="0" baseline="0" dirty="0">
              <a:ln>
                <a:noFill/>
              </a:ln>
              <a:solidFill>
                <a:srgbClr val="FFC000"/>
              </a:solidFill>
              <a:effectLst/>
              <a:uFillTx/>
              <a:latin typeface="Avenir Next" panose="020B0503020202020204" pitchFamily="34" charset="0"/>
              <a:ea typeface="Helvetica Neue Light"/>
              <a:cs typeface="Helvetica Neue Light"/>
            </a:rPr>
            <a:t>Data Sc. And Eco (IM) | Computer Science and Design (IM)</a:t>
          </a:r>
        </a:p>
      </dgm:t>
    </dgm:pt>
    <dgm:pt modelId="{2FAB428C-6ADF-4370-BAD6-7E056735D9B0}" type="parTrans" cxnId="{126AD782-210A-44E8-BDB7-EE306F0E81F1}">
      <dgm:prSet/>
      <dgm:spPr/>
      <dgm:t>
        <a:bodyPr/>
        <a:lstStyle/>
        <a:p>
          <a:endParaRPr lang="en-US"/>
        </a:p>
      </dgm:t>
    </dgm:pt>
    <dgm:pt modelId="{1C54ECF7-C22F-4E73-8FF4-0F7CC215353C}" type="sibTrans" cxnId="{126AD782-210A-44E8-BDB7-EE306F0E81F1}">
      <dgm:prSet/>
      <dgm:spPr/>
      <dgm:t>
        <a:bodyPr/>
        <a:lstStyle/>
        <a:p>
          <a:endParaRPr lang="en-US"/>
        </a:p>
      </dgm:t>
    </dgm:pt>
    <dgm:pt modelId="{2A00BE60-8E6F-9245-A34F-A8A42CFDD839}" type="pres">
      <dgm:prSet presAssocID="{9F8AD618-22FC-3C47-97E3-546BD24721D4}" presName="Name0" presStyleCnt="0">
        <dgm:presLayoutVars>
          <dgm:dir/>
          <dgm:animLvl val="lvl"/>
          <dgm:resizeHandles val="exact"/>
        </dgm:presLayoutVars>
      </dgm:prSet>
      <dgm:spPr/>
    </dgm:pt>
    <dgm:pt modelId="{43C07E3F-E5B9-B74F-BD74-CB940CAAB2E8}" type="pres">
      <dgm:prSet presAssocID="{4D56CCC9-A2D6-F348-A6CB-FC373074D109}" presName="linNode" presStyleCnt="0"/>
      <dgm:spPr/>
    </dgm:pt>
    <dgm:pt modelId="{6BDCF629-9F77-4347-9E01-91BBC91AD6C8}" type="pres">
      <dgm:prSet presAssocID="{4D56CCC9-A2D6-F348-A6CB-FC373074D109}" presName="parentText" presStyleLbl="node1" presStyleIdx="0" presStyleCnt="4" custScaleY="164198" custLinFactNeighborX="206" custLinFactNeighborY="1788">
        <dgm:presLayoutVars>
          <dgm:chMax val="1"/>
          <dgm:bulletEnabled val="1"/>
        </dgm:presLayoutVars>
      </dgm:prSet>
      <dgm:spPr/>
    </dgm:pt>
    <dgm:pt modelId="{7AB160AB-0F22-E449-97B5-2917A49388DE}" type="pres">
      <dgm:prSet presAssocID="{4D56CCC9-A2D6-F348-A6CB-FC373074D109}" presName="descendantText" presStyleLbl="alignAccFollowNode1" presStyleIdx="0" presStyleCnt="4" custScaleX="101649" custScaleY="233093" custLinFactNeighborX="756" custLinFactNeighborY="-2780">
        <dgm:presLayoutVars>
          <dgm:bulletEnabled val="1"/>
        </dgm:presLayoutVars>
      </dgm:prSet>
      <dgm:spPr/>
    </dgm:pt>
    <dgm:pt modelId="{4501868C-D032-FC4D-AB7C-7606B5B2C62D}" type="pres">
      <dgm:prSet presAssocID="{A409701B-2C5F-674D-BF78-12C4AD6AAE34}" presName="sp" presStyleCnt="0"/>
      <dgm:spPr/>
    </dgm:pt>
    <dgm:pt modelId="{10B5235B-A35F-4258-BCC5-674AEFDF15A4}" type="pres">
      <dgm:prSet presAssocID="{4D188CD7-B3ED-4AA3-9652-008AA13B5729}" presName="linNode" presStyleCnt="0"/>
      <dgm:spPr/>
    </dgm:pt>
    <dgm:pt modelId="{0F70B932-8867-452B-9E22-BF2D42584F1B}" type="pres">
      <dgm:prSet presAssocID="{4D188CD7-B3ED-4AA3-9652-008AA13B5729}" presName="parentText" presStyleLbl="node1" presStyleIdx="1" presStyleCnt="4" custLinFactNeighborX="39" custLinFactNeighborY="250">
        <dgm:presLayoutVars>
          <dgm:chMax val="1"/>
          <dgm:bulletEnabled val="1"/>
        </dgm:presLayoutVars>
      </dgm:prSet>
      <dgm:spPr/>
    </dgm:pt>
    <dgm:pt modelId="{5B454AB2-4C08-4279-AFDD-8AAD3A6BE638}" type="pres">
      <dgm:prSet presAssocID="{4D188CD7-B3ED-4AA3-9652-008AA13B5729}" presName="descendantText" presStyleLbl="alignAccFollowNode1" presStyleIdx="1" presStyleCnt="4" custScaleY="132942" custLinFactNeighborX="0" custLinFactNeighborY="533">
        <dgm:presLayoutVars>
          <dgm:bulletEnabled val="1"/>
        </dgm:presLayoutVars>
      </dgm:prSet>
      <dgm:spPr/>
    </dgm:pt>
    <dgm:pt modelId="{4795FE1A-5E4E-4123-8A7D-9F697FED8A25}" type="pres">
      <dgm:prSet presAssocID="{6A8ED0A6-0317-442D-A954-41ACBF2EF7E9}" presName="sp" presStyleCnt="0"/>
      <dgm:spPr/>
    </dgm:pt>
    <dgm:pt modelId="{68579C7F-3FBB-574E-B166-1C5D37C8CD16}" type="pres">
      <dgm:prSet presAssocID="{27B33478-BF20-0246-8DA3-24B26AF2E383}" presName="linNode" presStyleCnt="0"/>
      <dgm:spPr/>
    </dgm:pt>
    <dgm:pt modelId="{F2C63A53-64E7-A146-916E-9E247BEBBC1A}" type="pres">
      <dgm:prSet presAssocID="{27B33478-BF20-0246-8DA3-24B26AF2E383}" presName="parentText" presStyleLbl="node1" presStyleIdx="2" presStyleCnt="4" custScaleY="154371">
        <dgm:presLayoutVars>
          <dgm:chMax val="1"/>
          <dgm:bulletEnabled val="1"/>
        </dgm:presLayoutVars>
      </dgm:prSet>
      <dgm:spPr/>
    </dgm:pt>
    <dgm:pt modelId="{E56B21E0-11C8-E44D-B419-05E940792899}" type="pres">
      <dgm:prSet presAssocID="{27B33478-BF20-0246-8DA3-24B26AF2E383}" presName="descendantText" presStyleLbl="alignAccFollowNode1" presStyleIdx="2" presStyleCnt="4" custScaleY="180908" custLinFactNeighborY="0">
        <dgm:presLayoutVars>
          <dgm:bulletEnabled val="1"/>
        </dgm:presLayoutVars>
      </dgm:prSet>
      <dgm:spPr/>
    </dgm:pt>
    <dgm:pt modelId="{78AD2C6A-EDE7-3D49-8632-9BF11302C2B9}" type="pres">
      <dgm:prSet presAssocID="{50137D5F-8BDC-6448-8487-C4D529FAB730}" presName="sp" presStyleCnt="0"/>
      <dgm:spPr/>
    </dgm:pt>
    <dgm:pt modelId="{8D357B03-6C45-C647-BA27-5D41D5AAB3A9}" type="pres">
      <dgm:prSet presAssocID="{0FD43EFB-FC1F-AF4D-A859-D5098209D955}" presName="linNode" presStyleCnt="0"/>
      <dgm:spPr/>
    </dgm:pt>
    <dgm:pt modelId="{44A4D680-B470-2F42-AA9B-D53EB2BAD1A5}" type="pres">
      <dgm:prSet presAssocID="{0FD43EFB-FC1F-AF4D-A859-D5098209D955}" presName="parentText" presStyleLbl="node1" presStyleIdx="3" presStyleCnt="4" custScaleY="124782">
        <dgm:presLayoutVars>
          <dgm:chMax val="1"/>
          <dgm:bulletEnabled val="1"/>
        </dgm:presLayoutVars>
      </dgm:prSet>
      <dgm:spPr/>
    </dgm:pt>
    <dgm:pt modelId="{79177497-2360-AA45-BDE7-2101CDA079E4}" type="pres">
      <dgm:prSet presAssocID="{0FD43EFB-FC1F-AF4D-A859-D5098209D955}" presName="descendantText" presStyleLbl="alignAccFollowNode1" presStyleIdx="3" presStyleCnt="4" custScaleY="157804">
        <dgm:presLayoutVars>
          <dgm:bulletEnabled val="1"/>
        </dgm:presLayoutVars>
      </dgm:prSet>
      <dgm:spPr/>
    </dgm:pt>
  </dgm:ptLst>
  <dgm:cxnLst>
    <dgm:cxn modelId="{D8490402-1207-EE47-A684-AB2218794C4B}" srcId="{0FD43EFB-FC1F-AF4D-A859-D5098209D955}" destId="{9EF31F27-CB27-074A-B438-BD9255535069}" srcOrd="0" destOrd="0" parTransId="{042D92A9-C877-DC42-8F6A-3BB85494D702}" sibTransId="{BD0F6062-D122-7D45-B28B-D9B6179248DA}"/>
    <dgm:cxn modelId="{E6B05017-F7BB-4A8C-9E93-ADB15363B8E5}" type="presOf" srcId="{9EF31F27-CB27-074A-B438-BD9255535069}" destId="{79177497-2360-AA45-BDE7-2101CDA079E4}" srcOrd="0" destOrd="0" presId="urn:microsoft.com/office/officeart/2005/8/layout/vList5"/>
    <dgm:cxn modelId="{068AF420-6DF8-8D43-BA9F-80E116542670}" srcId="{27B33478-BF20-0246-8DA3-24B26AF2E383}" destId="{1D0E6EDA-7102-5D45-88BF-0A92AAAD5B3A}" srcOrd="0" destOrd="0" parTransId="{3A36828D-B96D-1940-8274-911F2F593943}" sibTransId="{D3FFA2C0-64F1-F543-AE1D-DABB5A3BB421}"/>
    <dgm:cxn modelId="{BC607522-38B7-4E93-B344-1A5F2F78BC77}" type="presOf" srcId="{9F8AD618-22FC-3C47-97E3-546BD24721D4}" destId="{2A00BE60-8E6F-9245-A34F-A8A42CFDD839}" srcOrd="0" destOrd="0" presId="urn:microsoft.com/office/officeart/2005/8/layout/vList5"/>
    <dgm:cxn modelId="{724F8723-3F5F-C646-A6DC-E897EA725F05}" srcId="{9F8AD618-22FC-3C47-97E3-546BD24721D4}" destId="{0FD43EFB-FC1F-AF4D-A859-D5098209D955}" srcOrd="3" destOrd="0" parTransId="{347806BF-EA0F-2743-A85F-501F96C22091}" sibTransId="{CAD32846-3532-7849-AD69-6EFA35A6406E}"/>
    <dgm:cxn modelId="{8EEFD443-FAEC-B94D-8B3B-159B0BB915C4}" srcId="{4D56CCC9-A2D6-F348-A6CB-FC373074D109}" destId="{301ECCC3-D1AE-9F42-8BC9-6CE2C0DA6C09}" srcOrd="0" destOrd="0" parTransId="{8DE91C65-3D8D-A44C-976A-8D84731C80D2}" sibTransId="{4DC7FCE3-B57E-4E46-BFBD-3D16A8890ABE}"/>
    <dgm:cxn modelId="{04BBFD47-E78C-EB40-9495-4421C3C03F73}" srcId="{27B33478-BF20-0246-8DA3-24B26AF2E383}" destId="{369AF61D-7D6D-A841-AEB9-FF25E14C9969}" srcOrd="1" destOrd="0" parTransId="{08D768AE-1CAC-6A46-BCC8-4B6CEEC2AFF5}" sibTransId="{74C9C7A1-A2B5-2E49-A481-56E8BDFD3C20}"/>
    <dgm:cxn modelId="{BECE6554-E7F0-4D20-9BA7-84F45CB6EA0B}" type="presOf" srcId="{0FD43EFB-FC1F-AF4D-A859-D5098209D955}" destId="{44A4D680-B470-2F42-AA9B-D53EB2BAD1A5}" srcOrd="0" destOrd="0" presId="urn:microsoft.com/office/officeart/2005/8/layout/vList5"/>
    <dgm:cxn modelId="{6D787E56-F5DD-4D15-A22E-0D61091CB944}" type="presOf" srcId="{1D0E6EDA-7102-5D45-88BF-0A92AAAD5B3A}" destId="{E56B21E0-11C8-E44D-B419-05E940792899}" srcOrd="0" destOrd="0" presId="urn:microsoft.com/office/officeart/2005/8/layout/vList5"/>
    <dgm:cxn modelId="{38D82C5C-4BDC-3242-8C0E-AECCBD7848BC}" srcId="{9F8AD618-22FC-3C47-97E3-546BD24721D4}" destId="{4D56CCC9-A2D6-F348-A6CB-FC373074D109}" srcOrd="0" destOrd="0" parTransId="{26659DEE-7AC2-814F-830C-768585A5B01A}" sibTransId="{A409701B-2C5F-674D-BF78-12C4AD6AAE34}"/>
    <dgm:cxn modelId="{0BFAE45D-65A8-4002-9A35-5A9139006270}" type="presOf" srcId="{27B33478-BF20-0246-8DA3-24B26AF2E383}" destId="{F2C63A53-64E7-A146-916E-9E247BEBBC1A}" srcOrd="0" destOrd="0" presId="urn:microsoft.com/office/officeart/2005/8/layout/vList5"/>
    <dgm:cxn modelId="{126AD782-210A-44E8-BDB7-EE306F0E81F1}" srcId="{4D188CD7-B3ED-4AA3-9652-008AA13B5729}" destId="{FDFDB915-F152-4D65-A474-46A99152AA47}" srcOrd="0" destOrd="0" parTransId="{2FAB428C-6ADF-4370-BAD6-7E056735D9B0}" sibTransId="{1C54ECF7-C22F-4E73-8FF4-0F7CC215353C}"/>
    <dgm:cxn modelId="{0DFA988D-A13E-483E-B0C4-5DDAEC8128AD}" srcId="{9F8AD618-22FC-3C47-97E3-546BD24721D4}" destId="{4D188CD7-B3ED-4AA3-9652-008AA13B5729}" srcOrd="1" destOrd="0" parTransId="{B91A05CF-00E3-4237-B157-1F3402945D09}" sibTransId="{6A8ED0A6-0317-442D-A954-41ACBF2EF7E9}"/>
    <dgm:cxn modelId="{493DE396-37A0-415B-8362-20BDABA7B292}" type="presOf" srcId="{FDFDB915-F152-4D65-A474-46A99152AA47}" destId="{5B454AB2-4C08-4279-AFDD-8AAD3A6BE638}" srcOrd="0" destOrd="0" presId="urn:microsoft.com/office/officeart/2005/8/layout/vList5"/>
    <dgm:cxn modelId="{AB4F02B2-3E3E-47F0-A6A5-D8A29D6445CB}" type="presOf" srcId="{369AF61D-7D6D-A841-AEB9-FF25E14C9969}" destId="{E56B21E0-11C8-E44D-B419-05E940792899}" srcOrd="0" destOrd="1" presId="urn:microsoft.com/office/officeart/2005/8/layout/vList5"/>
    <dgm:cxn modelId="{71E707CD-E7A7-41A8-8774-BB6CE6037633}" type="presOf" srcId="{4D188CD7-B3ED-4AA3-9652-008AA13B5729}" destId="{0F70B932-8867-452B-9E22-BF2D42584F1B}" srcOrd="0" destOrd="0" presId="urn:microsoft.com/office/officeart/2005/8/layout/vList5"/>
    <dgm:cxn modelId="{B53DA9E0-C79B-475F-B759-75838E6917EB}" type="presOf" srcId="{4D56CCC9-A2D6-F348-A6CB-FC373074D109}" destId="{6BDCF629-9F77-4347-9E01-91BBC91AD6C8}" srcOrd="0" destOrd="0" presId="urn:microsoft.com/office/officeart/2005/8/layout/vList5"/>
    <dgm:cxn modelId="{C91907E6-B1C1-DF4A-917A-1C65A0F9E7D5}" srcId="{9F8AD618-22FC-3C47-97E3-546BD24721D4}" destId="{27B33478-BF20-0246-8DA3-24B26AF2E383}" srcOrd="2" destOrd="0" parTransId="{42ECCE74-200D-AF4C-BAC9-1F319BF56F00}" sibTransId="{50137D5F-8BDC-6448-8487-C4D529FAB730}"/>
    <dgm:cxn modelId="{ABB21CED-26D7-4B31-9FE8-859D8623BC53}" type="presOf" srcId="{301ECCC3-D1AE-9F42-8BC9-6CE2C0DA6C09}" destId="{7AB160AB-0F22-E449-97B5-2917A49388DE}" srcOrd="0" destOrd="0" presId="urn:microsoft.com/office/officeart/2005/8/layout/vList5"/>
    <dgm:cxn modelId="{CD889E86-CE3A-4E3E-83CB-4E3E3B8AF9BC}" type="presParOf" srcId="{2A00BE60-8E6F-9245-A34F-A8A42CFDD839}" destId="{43C07E3F-E5B9-B74F-BD74-CB940CAAB2E8}" srcOrd="0" destOrd="0" presId="urn:microsoft.com/office/officeart/2005/8/layout/vList5"/>
    <dgm:cxn modelId="{86AB3DB3-B928-4AAB-827B-3A8E5F7D121D}" type="presParOf" srcId="{43C07E3F-E5B9-B74F-BD74-CB940CAAB2E8}" destId="{6BDCF629-9F77-4347-9E01-91BBC91AD6C8}" srcOrd="0" destOrd="0" presId="urn:microsoft.com/office/officeart/2005/8/layout/vList5"/>
    <dgm:cxn modelId="{FEDF5D63-6207-4141-9DB4-31207DD48061}" type="presParOf" srcId="{43C07E3F-E5B9-B74F-BD74-CB940CAAB2E8}" destId="{7AB160AB-0F22-E449-97B5-2917A49388DE}" srcOrd="1" destOrd="0" presId="urn:microsoft.com/office/officeart/2005/8/layout/vList5"/>
    <dgm:cxn modelId="{E3AEEB40-0373-46A8-A887-01C6D0DEEB91}" type="presParOf" srcId="{2A00BE60-8E6F-9245-A34F-A8A42CFDD839}" destId="{4501868C-D032-FC4D-AB7C-7606B5B2C62D}" srcOrd="1" destOrd="0" presId="urn:microsoft.com/office/officeart/2005/8/layout/vList5"/>
    <dgm:cxn modelId="{31729DDA-9777-479D-9D7D-87CAAD29E638}" type="presParOf" srcId="{2A00BE60-8E6F-9245-A34F-A8A42CFDD839}" destId="{10B5235B-A35F-4258-BCC5-674AEFDF15A4}" srcOrd="2" destOrd="0" presId="urn:microsoft.com/office/officeart/2005/8/layout/vList5"/>
    <dgm:cxn modelId="{B866DF52-C158-417F-9D38-C57BB014D936}" type="presParOf" srcId="{10B5235B-A35F-4258-BCC5-674AEFDF15A4}" destId="{0F70B932-8867-452B-9E22-BF2D42584F1B}" srcOrd="0" destOrd="0" presId="urn:microsoft.com/office/officeart/2005/8/layout/vList5"/>
    <dgm:cxn modelId="{936CB8A1-4296-4565-B12E-3310822CD8CB}" type="presParOf" srcId="{10B5235B-A35F-4258-BCC5-674AEFDF15A4}" destId="{5B454AB2-4C08-4279-AFDD-8AAD3A6BE638}" srcOrd="1" destOrd="0" presId="urn:microsoft.com/office/officeart/2005/8/layout/vList5"/>
    <dgm:cxn modelId="{00DEA46A-A2B3-4DD6-8E7A-D96B2040F68B}" type="presParOf" srcId="{2A00BE60-8E6F-9245-A34F-A8A42CFDD839}" destId="{4795FE1A-5E4E-4123-8A7D-9F697FED8A25}" srcOrd="3" destOrd="0" presId="urn:microsoft.com/office/officeart/2005/8/layout/vList5"/>
    <dgm:cxn modelId="{BA335469-EBCC-43AC-B127-55534B39C6C1}" type="presParOf" srcId="{2A00BE60-8E6F-9245-A34F-A8A42CFDD839}" destId="{68579C7F-3FBB-574E-B166-1C5D37C8CD16}" srcOrd="4" destOrd="0" presId="urn:microsoft.com/office/officeart/2005/8/layout/vList5"/>
    <dgm:cxn modelId="{1F0487D7-E79C-4243-A423-66805AC8A523}" type="presParOf" srcId="{68579C7F-3FBB-574E-B166-1C5D37C8CD16}" destId="{F2C63A53-64E7-A146-916E-9E247BEBBC1A}" srcOrd="0" destOrd="0" presId="urn:microsoft.com/office/officeart/2005/8/layout/vList5"/>
    <dgm:cxn modelId="{4C075DB1-F31A-41AF-80E7-A20403CFE533}" type="presParOf" srcId="{68579C7F-3FBB-574E-B166-1C5D37C8CD16}" destId="{E56B21E0-11C8-E44D-B419-05E940792899}" srcOrd="1" destOrd="0" presId="urn:microsoft.com/office/officeart/2005/8/layout/vList5"/>
    <dgm:cxn modelId="{9A7D9191-9C1A-4871-A2EC-682740A81536}" type="presParOf" srcId="{2A00BE60-8E6F-9245-A34F-A8A42CFDD839}" destId="{78AD2C6A-EDE7-3D49-8632-9BF11302C2B9}" srcOrd="5" destOrd="0" presId="urn:microsoft.com/office/officeart/2005/8/layout/vList5"/>
    <dgm:cxn modelId="{5B2CFFFF-AE71-4AD0-8A42-31C824973A7C}" type="presParOf" srcId="{2A00BE60-8E6F-9245-A34F-A8A42CFDD839}" destId="{8D357B03-6C45-C647-BA27-5D41D5AAB3A9}" srcOrd="6" destOrd="0" presId="urn:microsoft.com/office/officeart/2005/8/layout/vList5"/>
    <dgm:cxn modelId="{0D9C26C5-15A3-478E-8263-57A25D8D8D1F}" type="presParOf" srcId="{8D357B03-6C45-C647-BA27-5D41D5AAB3A9}" destId="{44A4D680-B470-2F42-AA9B-D53EB2BAD1A5}" srcOrd="0" destOrd="0" presId="urn:microsoft.com/office/officeart/2005/8/layout/vList5"/>
    <dgm:cxn modelId="{8A3BF3F0-A6BA-4B68-A822-6CAC0FA3AB70}" type="presParOf" srcId="{8D357B03-6C45-C647-BA27-5D41D5AAB3A9}" destId="{79177497-2360-AA45-BDE7-2101CDA079E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160AB-0F22-E449-97B5-2917A49388DE}">
      <dsp:nvSpPr>
        <dsp:cNvPr id="0" name=""/>
        <dsp:cNvSpPr/>
      </dsp:nvSpPr>
      <dsp:spPr>
        <a:xfrm rot="5400000">
          <a:off x="11234688" y="-4524159"/>
          <a:ext cx="3067961" cy="12116279"/>
        </a:xfrm>
        <a:prstGeom prst="round2Same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47650" tIns="123825" rIns="247650" bIns="123825" numCol="1" spcCol="1270" anchor="ctr" anchorCtr="0">
          <a:noAutofit/>
        </a:bodyPr>
        <a:lstStyle/>
        <a:p>
          <a:pPr marL="285750" lvl="1" indent="-285750" algn="l" defTabSz="1422400" rtl="0">
            <a:lnSpc>
              <a:spcPct val="90000"/>
            </a:lnSpc>
            <a:spcBef>
              <a:spcPct val="0"/>
            </a:spcBef>
            <a:spcAft>
              <a:spcPct val="15000"/>
            </a:spcAft>
            <a:buChar char="•"/>
          </a:pPr>
          <a:r>
            <a:rPr kumimoji="0" lang="en-US" sz="3200" b="0" i="0" u="none" strike="noStrike" kern="1200" cap="none" spc="0" normalizeH="0" baseline="0" dirty="0">
              <a:ln>
                <a:noFill/>
              </a:ln>
              <a:solidFill>
                <a:srgbClr val="4D4D4D"/>
              </a:solidFill>
              <a:effectLst/>
              <a:uFillTx/>
              <a:latin typeface="Avenir Next" panose="020B0503020202020204" pitchFamily="34" charset="0"/>
              <a:ea typeface="Helvetica Neue Light"/>
              <a:cs typeface="Helvetica Neue Light"/>
              <a:sym typeface="Helvetica Neue Light"/>
            </a:rPr>
            <a:t>Economics | Psychology | Literary &amp; Cultural Studies | International Studies | Environmental Studies | Journalism | Public Policy | Sociology</a:t>
          </a:r>
        </a:p>
      </dsp:txBody>
      <dsp:txXfrm rot="-5400000">
        <a:off x="6710529" y="149766"/>
        <a:ext cx="11966513" cy="2768429"/>
      </dsp:txXfrm>
    </dsp:sp>
    <dsp:sp modelId="{6BDCF629-9F77-4347-9E01-91BBC91AD6C8}">
      <dsp:nvSpPr>
        <dsp:cNvPr id="0" name=""/>
        <dsp:cNvSpPr/>
      </dsp:nvSpPr>
      <dsp:spPr>
        <a:xfrm>
          <a:off x="27397" y="213190"/>
          <a:ext cx="6704844" cy="270146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0" tIns="76200" rIns="152400" bIns="76200" numCol="1" spcCol="1270" anchor="ctr" anchorCtr="0">
          <a:noAutofit/>
        </a:bodyPr>
        <a:lstStyle/>
        <a:p>
          <a:pPr marL="0" lvl="0" indent="0" algn="ctr" defTabSz="1778000" rtl="0">
            <a:lnSpc>
              <a:spcPct val="90000"/>
            </a:lnSpc>
            <a:spcBef>
              <a:spcPct val="0"/>
            </a:spcBef>
            <a:spcAft>
              <a:spcPct val="35000"/>
            </a:spcAft>
            <a:buNone/>
          </a:pPr>
          <a:r>
            <a:rPr kumimoji="0" lang="en-US" sz="4000" b="0" i="0" u="none" strike="noStrike" kern="1200" cap="none" spc="0" normalizeH="0" baseline="0" dirty="0">
              <a:ln>
                <a:noFill/>
              </a:ln>
              <a:solidFill>
                <a:srgbClr val="194679"/>
              </a:solidFill>
              <a:effectLst/>
              <a:uFillTx/>
              <a:latin typeface="Avenir Next" panose="020B0503020202020204" pitchFamily="34" charset="0"/>
              <a:ea typeface="Helvetica Neue Light"/>
              <a:cs typeface="Helvetica Neue Light"/>
              <a:sym typeface="Helvetica Neue Light"/>
            </a:rPr>
            <a:t>B.A. </a:t>
          </a:r>
        </a:p>
      </dsp:txBody>
      <dsp:txXfrm>
        <a:off x="159271" y="345064"/>
        <a:ext cx="6441096" cy="2437712"/>
      </dsp:txXfrm>
    </dsp:sp>
    <dsp:sp modelId="{5B454AB2-4C08-4279-AFDD-8AAD3A6BE638}">
      <dsp:nvSpPr>
        <dsp:cNvPr id="0" name=""/>
        <dsp:cNvSpPr/>
      </dsp:nvSpPr>
      <dsp:spPr>
        <a:xfrm rot="5400000">
          <a:off x="11917681" y="-1986044"/>
          <a:ext cx="1749777" cy="12037391"/>
        </a:xfrm>
        <a:prstGeom prst="round2Same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47650" tIns="123825" rIns="247650" bIns="123825" numCol="1" spcCol="1270" anchor="ctr" anchorCtr="0">
          <a:noAutofit/>
        </a:bodyPr>
        <a:lstStyle/>
        <a:p>
          <a:pPr marL="285750" lvl="1" indent="-285750" algn="l" defTabSz="1422400" rtl="0">
            <a:lnSpc>
              <a:spcPct val="90000"/>
            </a:lnSpc>
            <a:spcBef>
              <a:spcPct val="0"/>
            </a:spcBef>
            <a:spcAft>
              <a:spcPct val="15000"/>
            </a:spcAft>
            <a:buChar char="•"/>
          </a:pPr>
          <a:r>
            <a:rPr kumimoji="0" lang="en-US" sz="3200" b="0" i="0" u="none" strike="noStrike" kern="1200" cap="none" spc="0" normalizeH="0" baseline="0" dirty="0">
              <a:ln>
                <a:noFill/>
              </a:ln>
              <a:solidFill>
                <a:srgbClr val="4D4D4D"/>
              </a:solidFill>
              <a:effectLst/>
              <a:uFillTx/>
              <a:latin typeface="Avenir Next" panose="020B0503020202020204" pitchFamily="34" charset="0"/>
              <a:ea typeface="Helvetica Neue Light"/>
              <a:cs typeface="Helvetica Neue Light"/>
            </a:rPr>
            <a:t>Applied Mathematics | Computer Science | </a:t>
          </a:r>
          <a:r>
            <a:rPr kumimoji="0" lang="en-US" sz="3200" b="0" i="0" u="none" strike="noStrike" kern="1200" cap="none" spc="0" normalizeH="0" baseline="0" dirty="0">
              <a:ln>
                <a:noFill/>
              </a:ln>
              <a:solidFill>
                <a:srgbClr val="FFC000"/>
              </a:solidFill>
              <a:effectLst/>
              <a:uFillTx/>
              <a:latin typeface="Avenir Next" panose="020B0503020202020204" pitchFamily="34" charset="0"/>
              <a:ea typeface="Helvetica Neue Light"/>
              <a:cs typeface="Helvetica Neue Light"/>
            </a:rPr>
            <a:t>Data Sc. And Eco (IM) | Computer Science and Design (IM)</a:t>
          </a:r>
        </a:p>
      </dsp:txBody>
      <dsp:txXfrm rot="-5400000">
        <a:off x="6773875" y="3243179"/>
        <a:ext cx="11951974" cy="1578943"/>
      </dsp:txXfrm>
    </dsp:sp>
    <dsp:sp modelId="{0F70B932-8867-452B-9E22-BF2D42584F1B}">
      <dsp:nvSpPr>
        <dsp:cNvPr id="0" name=""/>
        <dsp:cNvSpPr/>
      </dsp:nvSpPr>
      <dsp:spPr>
        <a:xfrm>
          <a:off x="7537" y="3207125"/>
          <a:ext cx="6771032" cy="1645245"/>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0" tIns="76200" rIns="152400" bIns="76200" numCol="1" spcCol="1270" anchor="ctr" anchorCtr="0">
          <a:noAutofit/>
        </a:bodyPr>
        <a:lstStyle/>
        <a:p>
          <a:pPr marL="0" lvl="0" indent="0" algn="ctr" defTabSz="1778000" rtl="0">
            <a:lnSpc>
              <a:spcPct val="90000"/>
            </a:lnSpc>
            <a:spcBef>
              <a:spcPct val="0"/>
            </a:spcBef>
            <a:spcAft>
              <a:spcPct val="35000"/>
            </a:spcAft>
            <a:buNone/>
          </a:pPr>
          <a:r>
            <a:rPr kumimoji="0" lang="en-US" sz="4000" b="0" i="0" u="none" strike="noStrike" kern="1200" cap="none" spc="0" normalizeH="0" baseline="0" dirty="0">
              <a:ln>
                <a:noFill/>
              </a:ln>
              <a:solidFill>
                <a:srgbClr val="194679"/>
              </a:solidFill>
              <a:effectLst/>
              <a:uFillTx/>
              <a:latin typeface="Avenir Next" panose="020B0503020202020204" pitchFamily="34" charset="0"/>
              <a:ea typeface="Helvetica Neue Light"/>
              <a:cs typeface="Helvetica Neue Light"/>
            </a:rPr>
            <a:t>B.Sc.  </a:t>
          </a:r>
        </a:p>
      </dsp:txBody>
      <dsp:txXfrm>
        <a:off x="87851" y="3287439"/>
        <a:ext cx="6610404" cy="1484617"/>
      </dsp:txXfrm>
    </dsp:sp>
    <dsp:sp modelId="{E56B21E0-11C8-E44D-B419-05E940792899}">
      <dsp:nvSpPr>
        <dsp:cNvPr id="0" name=""/>
        <dsp:cNvSpPr/>
      </dsp:nvSpPr>
      <dsp:spPr>
        <a:xfrm rot="5400000">
          <a:off x="11602018" y="233982"/>
          <a:ext cx="2381104" cy="12037391"/>
        </a:xfrm>
        <a:prstGeom prst="round2Same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47650" tIns="123825" rIns="247650" bIns="123825" numCol="1" spcCol="1270" anchor="ctr" anchorCtr="0">
          <a:noAutofit/>
        </a:bodyPr>
        <a:lstStyle/>
        <a:p>
          <a:pPr marL="114300" lvl="1" indent="-114300" algn="l" defTabSz="577850" rtl="0">
            <a:lnSpc>
              <a:spcPct val="90000"/>
            </a:lnSpc>
            <a:spcBef>
              <a:spcPct val="0"/>
            </a:spcBef>
            <a:spcAft>
              <a:spcPct val="15000"/>
            </a:spcAft>
            <a:buChar char="•"/>
          </a:pPr>
          <a:endParaRPr lang="en-US" sz="1300" kern="1200" dirty="0">
            <a:solidFill>
              <a:schemeClr val="tx2">
                <a:lumMod val="75000"/>
              </a:schemeClr>
            </a:solidFill>
            <a:latin typeface="Cambria" charset="0"/>
            <a:ea typeface="Cambria" charset="0"/>
            <a:cs typeface="Cambria" charset="0"/>
          </a:endParaRPr>
        </a:p>
        <a:p>
          <a:pPr marL="285750" lvl="1" indent="-285750" algn="l" defTabSz="1422400" rtl="0">
            <a:lnSpc>
              <a:spcPct val="90000"/>
            </a:lnSpc>
            <a:spcBef>
              <a:spcPct val="0"/>
            </a:spcBef>
            <a:spcAft>
              <a:spcPct val="15000"/>
            </a:spcAft>
            <a:buChar char="•"/>
          </a:pPr>
          <a:r>
            <a:rPr kumimoji="0" lang="en-US" sz="3200" b="0" i="0" u="none" strike="noStrike" kern="1200" cap="none" spc="0" normalizeH="0" baseline="0" dirty="0">
              <a:ln>
                <a:noFill/>
              </a:ln>
              <a:solidFill>
                <a:srgbClr val="4D4D4D"/>
              </a:solidFill>
              <a:effectLst/>
              <a:uFillTx/>
              <a:latin typeface="Avenir Next" panose="020B0503020202020204" pitchFamily="34" charset="0"/>
              <a:ea typeface="Helvetica Neue Light"/>
              <a:cs typeface="Helvetica Neue Light"/>
            </a:rPr>
            <a:t>Finance | Marketing | Human Resources | Operations | Business analytics | Entrepreneurship | General Management | </a:t>
          </a:r>
          <a:r>
            <a:rPr kumimoji="0" lang="en-US" sz="3200" b="0" i="0" u="none" strike="noStrike" kern="1200" cap="none" spc="0" normalizeH="0" baseline="0" dirty="0">
              <a:ln>
                <a:noFill/>
              </a:ln>
              <a:solidFill>
                <a:srgbClr val="FFB000"/>
              </a:solidFill>
              <a:effectLst/>
              <a:uFillTx/>
              <a:latin typeface="Avenir Next" panose="020B0503020202020204" pitchFamily="34" charset="0"/>
              <a:ea typeface="Helvetica Neue Light"/>
              <a:cs typeface="Helvetica Neue Light"/>
            </a:rPr>
            <a:t>Design Management (IM)</a:t>
          </a:r>
          <a:br>
            <a:rPr lang="en-US" sz="2400" kern="1200" dirty="0">
              <a:solidFill>
                <a:schemeClr val="tx2">
                  <a:lumMod val="75000"/>
                </a:schemeClr>
              </a:solidFill>
              <a:latin typeface="Avenir Next" panose="020B0503020202020204"/>
              <a:ea typeface="Cambria" charset="0"/>
              <a:cs typeface="Cambria" charset="0"/>
            </a:rPr>
          </a:br>
          <a:endParaRPr lang="en-US" sz="2400" kern="1200" dirty="0">
            <a:solidFill>
              <a:schemeClr val="tx2">
                <a:lumMod val="75000"/>
              </a:schemeClr>
            </a:solidFill>
            <a:latin typeface="Avenir Next" panose="020B0503020202020204"/>
            <a:ea typeface="Cambria" charset="0"/>
            <a:cs typeface="Cambria" charset="0"/>
          </a:endParaRPr>
        </a:p>
      </dsp:txBody>
      <dsp:txXfrm rot="-5400000">
        <a:off x="6773875" y="5178361"/>
        <a:ext cx="11921155" cy="2148632"/>
      </dsp:txXfrm>
    </dsp:sp>
    <dsp:sp modelId="{F2C63A53-64E7-A146-916E-9E247BEBBC1A}">
      <dsp:nvSpPr>
        <dsp:cNvPr id="0" name=""/>
        <dsp:cNvSpPr/>
      </dsp:nvSpPr>
      <dsp:spPr>
        <a:xfrm>
          <a:off x="2842" y="4982786"/>
          <a:ext cx="6771032" cy="2539781"/>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0" tIns="76200" rIns="152400" bIns="76200" numCol="1" spcCol="1270" anchor="ctr" anchorCtr="0">
          <a:noAutofit/>
        </a:bodyPr>
        <a:lstStyle/>
        <a:p>
          <a:pPr marL="0" lvl="0" indent="0" algn="ctr" defTabSz="1778000" rtl="0">
            <a:lnSpc>
              <a:spcPct val="90000"/>
            </a:lnSpc>
            <a:spcBef>
              <a:spcPct val="0"/>
            </a:spcBef>
            <a:spcAft>
              <a:spcPct val="35000"/>
            </a:spcAft>
            <a:buNone/>
          </a:pPr>
          <a:r>
            <a:rPr kumimoji="0" lang="en-US" sz="4000" b="0" i="0" u="none" strike="noStrike" kern="1200" cap="none" spc="0" normalizeH="0" baseline="0" dirty="0">
              <a:ln>
                <a:noFill/>
              </a:ln>
              <a:solidFill>
                <a:srgbClr val="194679"/>
              </a:solidFill>
              <a:effectLst/>
              <a:uFillTx/>
              <a:latin typeface="Avenir Next" panose="020B0503020202020204" pitchFamily="34" charset="0"/>
              <a:ea typeface="Helvetica Neue Light"/>
              <a:cs typeface="Helvetica Neue Light"/>
            </a:rPr>
            <a:t>BBA </a:t>
          </a:r>
        </a:p>
      </dsp:txBody>
      <dsp:txXfrm>
        <a:off x="126824" y="5106768"/>
        <a:ext cx="6523068" cy="2291817"/>
      </dsp:txXfrm>
    </dsp:sp>
    <dsp:sp modelId="{79177497-2360-AA45-BDE7-2101CDA079E4}">
      <dsp:nvSpPr>
        <dsp:cNvPr id="0" name=""/>
        <dsp:cNvSpPr/>
      </dsp:nvSpPr>
      <dsp:spPr>
        <a:xfrm rot="5400000">
          <a:off x="11754065" y="2624640"/>
          <a:ext cx="2077010" cy="12037391"/>
        </a:xfrm>
        <a:prstGeom prst="round2Same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47650" tIns="123825" rIns="247650" bIns="123825" numCol="1" spcCol="1270" anchor="ctr" anchorCtr="0">
          <a:noAutofit/>
        </a:bodyPr>
        <a:lstStyle/>
        <a:p>
          <a:pPr marL="285750" lvl="1" indent="-285750" algn="l" defTabSz="1422400" rtl="0">
            <a:lnSpc>
              <a:spcPct val="90000"/>
            </a:lnSpc>
            <a:spcBef>
              <a:spcPct val="0"/>
            </a:spcBef>
            <a:spcAft>
              <a:spcPct val="15000"/>
            </a:spcAft>
            <a:buChar char="•"/>
          </a:pPr>
          <a:r>
            <a:rPr kumimoji="0" lang="en-US" sz="3200" b="0" i="0" u="none" strike="noStrike" kern="1200" cap="none" spc="0" normalizeH="0" baseline="0" dirty="0">
              <a:ln>
                <a:noFill/>
              </a:ln>
              <a:solidFill>
                <a:srgbClr val="4D4D4D"/>
              </a:solidFill>
              <a:effectLst/>
              <a:uFillTx/>
              <a:latin typeface="Avenir Next" panose="020B0503020202020204" pitchFamily="34" charset="0"/>
              <a:ea typeface="Helvetica Neue Light"/>
              <a:cs typeface="Helvetica Neue Light"/>
            </a:rPr>
            <a:t>Advertising &amp; Branding | Digital Marketing &amp; Communications |  Film &amp; Television Management | Communication Studies</a:t>
          </a:r>
        </a:p>
      </dsp:txBody>
      <dsp:txXfrm rot="-5400000">
        <a:off x="6773875" y="7706222"/>
        <a:ext cx="11936000" cy="1874228"/>
      </dsp:txXfrm>
    </dsp:sp>
    <dsp:sp modelId="{44A4D680-B470-2F42-AA9B-D53EB2BAD1A5}">
      <dsp:nvSpPr>
        <dsp:cNvPr id="0" name=""/>
        <dsp:cNvSpPr/>
      </dsp:nvSpPr>
      <dsp:spPr>
        <a:xfrm>
          <a:off x="2842" y="7616850"/>
          <a:ext cx="6771032" cy="205297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0" tIns="76200" rIns="152400" bIns="76200" numCol="1" spcCol="1270" anchor="ctr" anchorCtr="0">
          <a:noAutofit/>
        </a:bodyPr>
        <a:lstStyle/>
        <a:p>
          <a:pPr marL="0" lvl="0" indent="0" algn="ctr" defTabSz="1778000" rtl="0">
            <a:lnSpc>
              <a:spcPct val="90000"/>
            </a:lnSpc>
            <a:spcBef>
              <a:spcPct val="0"/>
            </a:spcBef>
            <a:spcAft>
              <a:spcPct val="35000"/>
            </a:spcAft>
            <a:buNone/>
          </a:pPr>
          <a:r>
            <a:rPr kumimoji="0" lang="en-US" sz="4000" b="0" i="0" u="none" strike="noStrike" kern="1200" cap="none" spc="0" normalizeH="0" baseline="0" dirty="0">
              <a:ln>
                <a:noFill/>
              </a:ln>
              <a:solidFill>
                <a:srgbClr val="194679"/>
              </a:solidFill>
              <a:effectLst/>
              <a:uFillTx/>
              <a:latin typeface="Avenir Next" panose="020B0503020202020204" pitchFamily="34" charset="0"/>
              <a:ea typeface="Helvetica Neue Light"/>
              <a:cs typeface="Helvetica Neue Light"/>
            </a:rPr>
            <a:t>BBA Communications Management </a:t>
          </a:r>
        </a:p>
      </dsp:txBody>
      <dsp:txXfrm>
        <a:off x="103060" y="7717068"/>
        <a:ext cx="6570596" cy="185253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90" name="Shape 690"/>
          <p:cNvSpPr>
            <a:spLocks noGrp="1" noRot="1" noChangeAspect="1"/>
          </p:cNvSpPr>
          <p:nvPr>
            <p:ph type="sldImg"/>
          </p:nvPr>
        </p:nvSpPr>
        <p:spPr>
          <a:xfrm>
            <a:off x="1143000" y="685800"/>
            <a:ext cx="4572000" cy="3429000"/>
          </a:xfrm>
          <a:prstGeom prst="rect">
            <a:avLst/>
          </a:prstGeom>
        </p:spPr>
        <p:txBody>
          <a:bodyPr/>
          <a:lstStyle/>
          <a:p>
            <a:endParaRPr/>
          </a:p>
        </p:txBody>
      </p:sp>
      <p:sp>
        <p:nvSpPr>
          <p:cNvPr id="691" name="Shape 69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72469563"/>
      </p:ext>
    </p:extLst>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69045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46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584200" rtl="0" latinLnBrk="0"/>
            <a:endParaRPr lang="en-US" dirty="0"/>
          </a:p>
        </p:txBody>
      </p:sp>
    </p:spTree>
    <p:extLst>
      <p:ext uri="{BB962C8B-B14F-4D97-AF65-F5344CB8AC3E}">
        <p14:creationId xmlns:p14="http://schemas.microsoft.com/office/powerpoint/2010/main" val="260635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2221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61544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8485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1299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40637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0507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64103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3780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200" b="1" dirty="0">
                <a:effectLst/>
                <a:latin typeface="Lucida Grande"/>
                <a:ea typeface="Lucida Grande"/>
                <a:cs typeface="Lucida Grande"/>
                <a:sym typeface="Lucida Grande"/>
              </a:rPr>
              <a:t>Hyperlinks needed in certain places. </a:t>
            </a:r>
          </a:p>
          <a:p>
            <a:r>
              <a:rPr lang="en-US" sz="2400" dirty="0">
                <a:effectLst/>
                <a:latin typeface="Lucida Grande"/>
                <a:ea typeface="Lucida Grande"/>
                <a:cs typeface="Lucida Grande"/>
                <a:sym typeface="Lucida Grande"/>
              </a:rPr>
              <a:t>Research based learning is at the core of FLAME University. FLAME University identifies that and makes sure that research based learning is at the core of learning, student research, and resources that help in achieving that are all provided in abundance. Students can explore multiple research opportunities such as working as research assistants with faculty, working on data visualization projects such as the </a:t>
            </a:r>
            <a:r>
              <a:rPr lang="en-US" sz="2400" dirty="0" err="1">
                <a:effectLst/>
                <a:latin typeface="Lucida Grande"/>
                <a:ea typeface="Lucida Grande"/>
                <a:cs typeface="Lucida Grande"/>
                <a:sym typeface="Lucida Grande"/>
              </a:rPr>
              <a:t>WageIndicator</a:t>
            </a:r>
            <a:r>
              <a:rPr lang="en-US" sz="2400" dirty="0">
                <a:effectLst/>
                <a:latin typeface="Lucida Grande"/>
                <a:ea typeface="Lucida Grande"/>
                <a:cs typeface="Lucida Grande"/>
                <a:sym typeface="Lucida Grande"/>
              </a:rPr>
              <a:t> Foundation and others. The students also have access to resources such as Thomson Reuters, JSTOR, EBSCO, ProQuest and the Library of Mistakes amongst others. (click on the link to Library resources). Based in Edinburgh, The Library of Mistakes is a collection of every financial mistake that has been made in decades across companies. Students can learn from these mistakes and develop more qualified financial conjectures. FLAME University is the only partner of the Library of Mistakes outside UK.</a:t>
            </a:r>
            <a:endParaRPr lang="en-IN" sz="28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For student research, the University Research Committee facilitates creation and development of strategies and options that students might adopt in order to address their knowledge and skill gaps and build capacity for more effective research and innovation. In its efforts to support enhancement of knowledge and intellectual growth of its students, the University supports various projects that the students take up under the guidance of their faculty. Some research work of our students can be seen here (click on the link to Individual thesis and dissertations). </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b="1" dirty="0">
                <a:effectLst/>
                <a:latin typeface="Lucida Grande"/>
                <a:ea typeface="Lucida Grande"/>
                <a:cs typeface="Lucida Grande"/>
                <a:sym typeface="Lucida Grande"/>
              </a:rPr>
              <a:t>Applied Mathematics Student Research Projects:</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pPr lvl="0" fontAlgn="base"/>
            <a:r>
              <a:rPr lang="en-US" sz="2400" dirty="0">
                <a:effectLst/>
                <a:latin typeface="Lucida Grande"/>
                <a:ea typeface="Lucida Grande"/>
                <a:cs typeface="Lucida Grande"/>
                <a:sym typeface="Lucida Grande"/>
              </a:rPr>
              <a:t>Managing the Zambezi river: The Kariba Dam, Alyssa </a:t>
            </a:r>
            <a:r>
              <a:rPr lang="en-US" sz="2400" dirty="0" err="1">
                <a:effectLst/>
                <a:latin typeface="Lucida Grande"/>
                <a:ea typeface="Lucida Grande"/>
                <a:cs typeface="Lucida Grande"/>
                <a:sym typeface="Lucida Grande"/>
              </a:rPr>
              <a:t>O’Donohue</a:t>
            </a:r>
            <a:r>
              <a:rPr lang="en-US" sz="2400" dirty="0">
                <a:effectLst/>
                <a:latin typeface="Lucida Grande"/>
                <a:ea typeface="Lucida Grande"/>
                <a:cs typeface="Lucida Grande"/>
                <a:sym typeface="Lucida Grande"/>
              </a:rPr>
              <a:t>, Calvin Gentry, </a:t>
            </a:r>
            <a:r>
              <a:rPr lang="en-US" sz="2400" dirty="0" err="1">
                <a:effectLst/>
                <a:latin typeface="Lucida Grande"/>
                <a:ea typeface="Lucida Grande"/>
                <a:cs typeface="Lucida Grande"/>
                <a:sym typeface="Lucida Grande"/>
              </a:rPr>
              <a:t>Surbhi</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Lodha</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Tirtha</a:t>
            </a:r>
            <a:r>
              <a:rPr lang="en-US" sz="2400" dirty="0">
                <a:effectLst/>
                <a:latin typeface="Lucida Grande"/>
                <a:ea typeface="Lucida Grande"/>
                <a:cs typeface="Lucida Grande"/>
                <a:sym typeface="Lucida Grande"/>
              </a:rPr>
              <a:t> Patel, Mathematical Modelling course</a:t>
            </a:r>
            <a:endParaRPr lang="en-IN" sz="2400" dirty="0">
              <a:effectLst/>
              <a:latin typeface="Lucida Grande"/>
              <a:ea typeface="Lucida Grande"/>
              <a:cs typeface="Lucida Grande"/>
              <a:sym typeface="Lucida Grande"/>
            </a:endParaRPr>
          </a:p>
          <a:p>
            <a:pPr lvl="0" fontAlgn="base"/>
            <a:r>
              <a:rPr lang="en-US" sz="2400" dirty="0">
                <a:effectLst/>
                <a:latin typeface="Lucida Grande"/>
                <a:ea typeface="Lucida Grande"/>
                <a:cs typeface="Lucida Grande"/>
                <a:sym typeface="Lucida Grande"/>
              </a:rPr>
              <a:t>Eradicating Ebola, </a:t>
            </a:r>
            <a:r>
              <a:rPr lang="en-US" sz="2400" dirty="0" err="1">
                <a:effectLst/>
                <a:latin typeface="Lucida Grande"/>
                <a:ea typeface="Lucida Grande"/>
                <a:cs typeface="Lucida Grande"/>
                <a:sym typeface="Lucida Grande"/>
              </a:rPr>
              <a:t>Basudhara</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Choudhuri</a:t>
            </a:r>
            <a:r>
              <a:rPr lang="en-US" sz="2400" dirty="0">
                <a:effectLst/>
                <a:latin typeface="Lucida Grande"/>
                <a:ea typeface="Lucida Grande"/>
                <a:cs typeface="Lucida Grande"/>
                <a:sym typeface="Lucida Grande"/>
              </a:rPr>
              <a:t>, Louis Kopp, Zheng Qu, Alec Nelson, Mathematical Modelling course</a:t>
            </a:r>
            <a:endParaRPr lang="en-IN" sz="2400" dirty="0">
              <a:effectLst/>
              <a:latin typeface="Lucida Grande"/>
              <a:ea typeface="Lucida Grande"/>
              <a:cs typeface="Lucida Grande"/>
              <a:sym typeface="Lucida Grande"/>
            </a:endParaRPr>
          </a:p>
          <a:p>
            <a:pPr lvl="0" fontAlgn="base"/>
            <a:r>
              <a:rPr lang="en-US" sz="2400" dirty="0">
                <a:effectLst/>
                <a:latin typeface="Lucida Grande"/>
                <a:ea typeface="Lucida Grande"/>
                <a:cs typeface="Lucida Grande"/>
                <a:sym typeface="Lucida Grande"/>
              </a:rPr>
              <a:t>Garbage Patches in Subtropical Gyres: Tracking Particles from Source to Sink,  </a:t>
            </a:r>
            <a:r>
              <a:rPr lang="en-US" sz="2400" dirty="0" err="1">
                <a:effectLst/>
                <a:latin typeface="Lucida Grande"/>
                <a:ea typeface="Lucida Grande"/>
                <a:cs typeface="Lucida Grande"/>
                <a:sym typeface="Lucida Grande"/>
              </a:rPr>
              <a:t>Harshada</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Balasubramanian</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Raghav</a:t>
            </a:r>
            <a:r>
              <a:rPr lang="en-US" sz="2400" dirty="0">
                <a:effectLst/>
                <a:latin typeface="Lucida Grande"/>
                <a:ea typeface="Lucida Grande"/>
                <a:cs typeface="Lucida Grande"/>
                <a:sym typeface="Lucida Grande"/>
              </a:rPr>
              <a:t> Chadha, </a:t>
            </a:r>
            <a:r>
              <a:rPr lang="en-US" sz="2400" dirty="0" err="1">
                <a:effectLst/>
                <a:latin typeface="Lucida Grande"/>
                <a:ea typeface="Lucida Grande"/>
                <a:cs typeface="Lucida Grande"/>
                <a:sym typeface="Lucida Grande"/>
              </a:rPr>
              <a:t>Salil</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Shinde</a:t>
            </a:r>
            <a:r>
              <a:rPr lang="en-US" sz="2400" dirty="0">
                <a:effectLst/>
                <a:latin typeface="Lucida Grande"/>
                <a:ea typeface="Lucida Grande"/>
                <a:cs typeface="Lucida Grande"/>
                <a:sym typeface="Lucida Grande"/>
              </a:rPr>
              <a:t>, Mathematical Modelling course</a:t>
            </a:r>
            <a:endParaRPr lang="en-IN" sz="2400" dirty="0">
              <a:effectLst/>
              <a:latin typeface="Lucida Grande"/>
              <a:ea typeface="Lucida Grande"/>
              <a:cs typeface="Lucida Grande"/>
              <a:sym typeface="Lucida Grande"/>
            </a:endParaRPr>
          </a:p>
          <a:p>
            <a:pPr lvl="0" fontAlgn="base"/>
            <a:r>
              <a:rPr lang="en-US" sz="2400" dirty="0">
                <a:effectLst/>
                <a:latin typeface="Lucida Grande"/>
                <a:ea typeface="Lucida Grande"/>
                <a:cs typeface="Lucida Grande"/>
                <a:sym typeface="Lucida Grande"/>
              </a:rPr>
              <a:t>Is it Sustainable? A Mathematical Model,  Kyra </a:t>
            </a:r>
            <a:r>
              <a:rPr lang="en-US" sz="2400" dirty="0" err="1">
                <a:effectLst/>
                <a:latin typeface="Lucida Grande"/>
                <a:ea typeface="Lucida Grande"/>
                <a:cs typeface="Lucida Grande"/>
                <a:sym typeface="Lucida Grande"/>
              </a:rPr>
              <a:t>Manjunath</a:t>
            </a:r>
            <a:r>
              <a:rPr lang="en-US" sz="2400" dirty="0">
                <a:effectLst/>
                <a:latin typeface="Lucida Grande"/>
                <a:ea typeface="Lucida Grande"/>
                <a:cs typeface="Lucida Grande"/>
                <a:sym typeface="Lucida Grande"/>
              </a:rPr>
              <a:t>, Aditi </a:t>
            </a:r>
            <a:r>
              <a:rPr lang="en-US" sz="2400" dirty="0" err="1">
                <a:effectLst/>
                <a:latin typeface="Lucida Grande"/>
                <a:ea typeface="Lucida Grande"/>
                <a:cs typeface="Lucida Grande"/>
                <a:sym typeface="Lucida Grande"/>
              </a:rPr>
              <a:t>Pasumarthy</a:t>
            </a:r>
            <a:r>
              <a:rPr lang="en-US" sz="2400" dirty="0">
                <a:effectLst/>
                <a:latin typeface="Lucida Grande"/>
                <a:ea typeface="Lucida Grande"/>
                <a:cs typeface="Lucida Grande"/>
                <a:sym typeface="Lucida Grande"/>
              </a:rPr>
              <a:t>, Mathematical Modelling course</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b="1" dirty="0">
                <a:effectLst/>
                <a:latin typeface="Lucida Grande"/>
                <a:ea typeface="Lucida Grande"/>
                <a:cs typeface="Lucida Grande"/>
                <a:sym typeface="Lucida Grande"/>
              </a:rPr>
              <a:t>Environmental Studies Student Research Projects:</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pPr lvl="0" fontAlgn="base"/>
            <a:r>
              <a:rPr lang="en-US" sz="2400" dirty="0" err="1">
                <a:effectLst/>
                <a:latin typeface="Lucida Grande"/>
                <a:ea typeface="Lucida Grande"/>
                <a:cs typeface="Lucida Grande"/>
                <a:sym typeface="Lucida Grande"/>
              </a:rPr>
              <a:t>Tirtha</a:t>
            </a:r>
            <a:r>
              <a:rPr lang="en-US" sz="2400" dirty="0">
                <a:effectLst/>
                <a:latin typeface="Lucida Grande"/>
                <a:ea typeface="Lucida Grande"/>
                <a:cs typeface="Lucida Grande"/>
                <a:sym typeface="Lucida Grande"/>
              </a:rPr>
              <a:t> Patel - Where Tourism meets Conservation: Translating Emotions into Actions https://www.currentconservation.org/issues/where-tourism-meets-conservation-translating-emotions-into-actions/</a:t>
            </a:r>
            <a:endParaRPr lang="en-IN" sz="2400" dirty="0">
              <a:effectLst/>
              <a:latin typeface="Lucida Grande"/>
              <a:ea typeface="Lucida Grande"/>
              <a:cs typeface="Lucida Grande"/>
              <a:sym typeface="Lucida Grande"/>
            </a:endParaRPr>
          </a:p>
          <a:p>
            <a:pPr lvl="0" fontAlgn="base"/>
            <a:r>
              <a:rPr lang="en-US" sz="2400" dirty="0" err="1">
                <a:effectLst/>
                <a:latin typeface="Lucida Grande"/>
                <a:ea typeface="Lucida Grande"/>
                <a:cs typeface="Lucida Grande"/>
                <a:sym typeface="Lucida Grande"/>
              </a:rPr>
              <a:t>Smriti</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Jalihal</a:t>
            </a:r>
            <a:r>
              <a:rPr lang="en-US" sz="2400" dirty="0">
                <a:effectLst/>
                <a:latin typeface="Lucida Grande"/>
                <a:ea typeface="Lucida Grande"/>
                <a:cs typeface="Lucida Grande"/>
                <a:sym typeface="Lucida Grande"/>
              </a:rPr>
              <a:t> - An annotated bibliography and summary of sea turtle satellite telemetry studies in the Indian Ocean and Southeast Asia https://www.iotn.org/iotn29-06-an-annotated-bibliography-and-summary-of-satellite-telemetry-studies-conducted-throughout-the-indian-ocean-and-south-east-asia/</a:t>
            </a:r>
            <a:endParaRPr lang="en-IN" sz="2400" dirty="0">
              <a:effectLst/>
              <a:latin typeface="Lucida Grande"/>
              <a:ea typeface="Lucida Grande"/>
              <a:cs typeface="Lucida Grande"/>
              <a:sym typeface="Lucida Grande"/>
            </a:endParaRPr>
          </a:p>
          <a:p>
            <a:pPr lvl="0" fontAlgn="base"/>
            <a:r>
              <a:rPr lang="en-US" sz="2400" dirty="0" err="1">
                <a:effectLst/>
                <a:latin typeface="Lucida Grande"/>
                <a:ea typeface="Lucida Grande"/>
                <a:cs typeface="Lucida Grande"/>
                <a:sym typeface="Lucida Grande"/>
              </a:rPr>
              <a:t>Sanjana</a:t>
            </a:r>
            <a:r>
              <a:rPr lang="en-US" sz="2400" dirty="0">
                <a:effectLst/>
                <a:latin typeface="Lucida Grande"/>
                <a:ea typeface="Lucida Grande"/>
                <a:cs typeface="Lucida Grande"/>
                <a:sym typeface="Lucida Grande"/>
              </a:rPr>
              <a:t> Singh - </a:t>
            </a:r>
            <a:r>
              <a:rPr lang="en-US" sz="2400" dirty="0" err="1">
                <a:effectLst/>
                <a:latin typeface="Lucida Grande"/>
                <a:ea typeface="Lucida Grande"/>
                <a:cs typeface="Lucida Grande"/>
                <a:sym typeface="Lucida Grande"/>
              </a:rPr>
              <a:t>Nipah</a:t>
            </a:r>
            <a:r>
              <a:rPr lang="en-US" sz="2400" dirty="0">
                <a:effectLst/>
                <a:latin typeface="Lucida Grande"/>
                <a:ea typeface="Lucida Grande"/>
                <a:cs typeface="Lucida Grande"/>
                <a:sym typeface="Lucida Grande"/>
              </a:rPr>
              <a:t> Virus: Effects of Urbanization and Climate Change. In Md. A. Rahman &amp; R. Ahmadi (Eds.), International Institute of Chemical, Biological and Environmental Engineering. Paper presented at 3rd International Conference on Biological, Chemical and Environmental Sciences (BCES 2015), Kuala Lumpur, Malaysia, (pp. 64-68) | IICBEE | https://iicbe.org/upload/7575C0915051.pdf</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b="1" dirty="0">
                <a:effectLst/>
                <a:latin typeface="Lucida Grande"/>
                <a:ea typeface="Lucida Grande"/>
                <a:cs typeface="Lucida Grande"/>
                <a:sym typeface="Lucida Grande"/>
              </a:rPr>
              <a:t>International Relations Student  Research Projects:</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dirty="0" err="1">
                <a:effectLst/>
                <a:latin typeface="Lucida Grande"/>
                <a:ea typeface="Lucida Grande"/>
                <a:cs typeface="Lucida Grande"/>
                <a:sym typeface="Lucida Grande"/>
              </a:rPr>
              <a:t>Jayanth</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Deshmukh</a:t>
            </a:r>
            <a:r>
              <a:rPr lang="en-US" sz="2400" dirty="0">
                <a:effectLst/>
                <a:latin typeface="Lucida Grande"/>
                <a:ea typeface="Lucida Grande"/>
                <a:cs typeface="Lucida Grande"/>
                <a:sym typeface="Lucida Grande"/>
              </a:rPr>
              <a:t> (student):</a:t>
            </a:r>
            <a:endParaRPr lang="en-IN" sz="2400" dirty="0">
              <a:effectLst/>
              <a:latin typeface="Lucida Grande"/>
              <a:ea typeface="Lucida Grande"/>
              <a:cs typeface="Lucida Grande"/>
              <a:sym typeface="Lucida Grande"/>
            </a:endParaRPr>
          </a:p>
          <a:p>
            <a:pPr lvl="7" fontAlgn="base"/>
            <a:r>
              <a:rPr lang="en-US" sz="2400" dirty="0">
                <a:effectLst/>
                <a:latin typeface="Lucida Grande"/>
                <a:ea typeface="Lucida Grande"/>
                <a:cs typeface="Lucida Grande"/>
                <a:sym typeface="Lucida Grande"/>
              </a:rPr>
              <a:t>Published research paper titled “Need for Space Law in India: Analyzing the Space Activities Bill” with Journal of Science Policy and Governance</a:t>
            </a:r>
            <a:endParaRPr lang="en-IN" sz="2400" dirty="0">
              <a:effectLst/>
              <a:latin typeface="Lucida Grande"/>
              <a:ea typeface="Lucida Grande"/>
              <a:cs typeface="Lucida Grande"/>
              <a:sym typeface="Lucida Grande"/>
            </a:endParaRPr>
          </a:p>
          <a:p>
            <a:pPr lvl="7" fontAlgn="base"/>
            <a:r>
              <a:rPr lang="en-US" sz="2400" dirty="0">
                <a:effectLst/>
                <a:latin typeface="Lucida Grande"/>
                <a:ea typeface="Lucida Grande"/>
                <a:cs typeface="Lucida Grande"/>
                <a:sym typeface="Lucida Grande"/>
              </a:rPr>
              <a:t>Published research paper titled “Radical fundamentalism impeding successful policy intervention: Polio a case in point” with IIS Journal of Social Sciences</a:t>
            </a:r>
            <a:endParaRPr lang="en-IN" sz="2400" dirty="0">
              <a:effectLst/>
              <a:latin typeface="Lucida Grande"/>
              <a:ea typeface="Lucida Grande"/>
              <a:cs typeface="Lucida Grande"/>
              <a:sym typeface="Lucida Grande"/>
            </a:endParaRPr>
          </a:p>
          <a:p>
            <a:pPr lvl="7" fontAlgn="base"/>
            <a:r>
              <a:rPr lang="en-US" sz="2400" dirty="0">
                <a:effectLst/>
                <a:latin typeface="Lucida Grande"/>
                <a:ea typeface="Lucida Grande"/>
                <a:cs typeface="Lucida Grande"/>
                <a:sym typeface="Lucida Grande"/>
              </a:rPr>
              <a:t>Authored an article titled “Beef Down: Implications of Beef Ban on Indian Communities” and published it with International Policy Digest</a:t>
            </a:r>
            <a:endParaRPr lang="en-IN" sz="2400" dirty="0">
              <a:effectLst/>
              <a:latin typeface="Lucida Grande"/>
              <a:ea typeface="Lucida Grande"/>
              <a:cs typeface="Lucida Grande"/>
              <a:sym typeface="Lucida Grande"/>
            </a:endParaRPr>
          </a:p>
          <a:p>
            <a:pPr lvl="7" fontAlgn="base"/>
            <a:r>
              <a:rPr lang="en-US" sz="2400" dirty="0">
                <a:effectLst/>
                <a:latin typeface="Lucida Grande"/>
                <a:ea typeface="Lucida Grande"/>
                <a:cs typeface="Lucida Grande"/>
                <a:sym typeface="Lucida Grande"/>
              </a:rPr>
              <a:t>Co-authored an article titled “Never Again War? Tracing German Military Identity” and published it with International Policy Digest</a:t>
            </a:r>
            <a:endParaRPr lang="en-IN" sz="2400" dirty="0">
              <a:effectLst/>
              <a:latin typeface="Lucida Grande"/>
              <a:ea typeface="Lucida Grande"/>
              <a:cs typeface="Lucida Grande"/>
              <a:sym typeface="Lucida Grande"/>
            </a:endParaRPr>
          </a:p>
          <a:p>
            <a:pPr lvl="7" fontAlgn="base"/>
            <a:r>
              <a:rPr lang="en-US" sz="2400" dirty="0">
                <a:effectLst/>
                <a:latin typeface="Lucida Grande"/>
                <a:ea typeface="Lucida Grande"/>
                <a:cs typeface="Lucida Grande"/>
                <a:sym typeface="Lucida Grande"/>
              </a:rPr>
              <a:t>Authored a research paper titled “Radical fundamentalism impeding successful policy intervention: Polio a case in point” and presented it at The Fourth Annual Seminar on Research in Social Sciences held in Mumbai, India</a:t>
            </a:r>
            <a:endParaRPr lang="en-IN" sz="2400" dirty="0">
              <a:effectLst/>
              <a:latin typeface="Lucida Grande"/>
              <a:ea typeface="Lucida Grande"/>
              <a:cs typeface="Lucida Grande"/>
              <a:sym typeface="Lucida Grande"/>
            </a:endParaRPr>
          </a:p>
          <a:p>
            <a:r>
              <a:rPr lang="en-US" sz="2400" b="1"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b="1" dirty="0">
                <a:effectLst/>
                <a:latin typeface="Lucida Grande"/>
                <a:ea typeface="Lucida Grande"/>
                <a:cs typeface="Lucida Grande"/>
                <a:sym typeface="Lucida Grande"/>
              </a:rPr>
              <a:t>Psychology Student Research Projects:</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pPr lvl="0" fontAlgn="base"/>
            <a:r>
              <a:rPr lang="en-US" sz="2400" dirty="0">
                <a:effectLst/>
                <a:latin typeface="Lucida Grande"/>
                <a:ea typeface="Lucida Grande"/>
                <a:cs typeface="Lucida Grande"/>
                <a:sym typeface="Lucida Grande"/>
              </a:rPr>
              <a:t>Dr. </a:t>
            </a:r>
            <a:r>
              <a:rPr lang="en-US" sz="2400" dirty="0" err="1">
                <a:effectLst/>
                <a:latin typeface="Lucida Grande"/>
                <a:ea typeface="Lucida Grande"/>
                <a:cs typeface="Lucida Grande"/>
                <a:sym typeface="Lucida Grande"/>
              </a:rPr>
              <a:t>Sairaj</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Patki</a:t>
            </a:r>
            <a:r>
              <a:rPr lang="en-US" sz="2400" dirty="0">
                <a:effectLst/>
                <a:latin typeface="Lucida Grande"/>
                <a:ea typeface="Lucida Grande"/>
                <a:cs typeface="Lucida Grande"/>
                <a:sym typeface="Lucida Grande"/>
              </a:rPr>
              <a:t> and </a:t>
            </a:r>
            <a:r>
              <a:rPr lang="en-US" sz="2400" dirty="0" err="1">
                <a:effectLst/>
                <a:latin typeface="Lucida Grande"/>
                <a:ea typeface="Lucida Grande"/>
                <a:cs typeface="Lucida Grande"/>
                <a:sym typeface="Lucida Grande"/>
              </a:rPr>
              <a:t>Aishwarya</a:t>
            </a:r>
            <a:r>
              <a:rPr lang="en-US" sz="2400" dirty="0">
                <a:effectLst/>
                <a:latin typeface="Lucida Grande"/>
                <a:ea typeface="Lucida Grande"/>
                <a:cs typeface="Lucida Grande"/>
                <a:sym typeface="Lucida Grande"/>
              </a:rPr>
              <a:t> </a:t>
            </a:r>
            <a:r>
              <a:rPr lang="en-US" sz="2400" dirty="0" err="1">
                <a:effectLst/>
                <a:latin typeface="Lucida Grande"/>
                <a:ea typeface="Lucida Grande"/>
                <a:cs typeface="Lucida Grande"/>
                <a:sym typeface="Lucida Grande"/>
              </a:rPr>
              <a:t>Sastry</a:t>
            </a:r>
            <a:r>
              <a:rPr lang="en-US" sz="2400" dirty="0">
                <a:effectLst/>
                <a:latin typeface="Lucida Grande"/>
                <a:ea typeface="Lucida Grande"/>
                <a:cs typeface="Lucida Grande"/>
                <a:sym typeface="Lucida Grande"/>
              </a:rPr>
              <a:t> (student) - Gender Differences in Personality, Motivation and the Tendency to Follow Social Networking Trends among Indian Millennials</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u="sng" dirty="0">
                <a:effectLst/>
                <a:latin typeface="Lucida Grande"/>
                <a:ea typeface="Lucida Grande"/>
                <a:cs typeface="Lucida Grande"/>
                <a:sym typeface="Lucida Grande"/>
              </a:rPr>
              <a:t>Abstract</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With the availability of affordable and high-speed internet access on phones, social networking has reached far and wide. While some of the trends that emerge via these platforms have helped steer public movements and supported social causes, some lead to severe detrimental consequences like harm to psychological or physical wellbeing. The present study investigated personality traits and sources of motivation as factors related to the tendency to follow social networking trends on Facebook, Instagram and Snapchat among millennials. The sample included 133 respondents aged between 18-25 years. The findings suggested existence of some gender differences. While tendency to follow social networking trends was found to be related only with extraversion among females, it was found to be related to both extraversion and agreeableness among males. Also, tendency to follow social networking trends was found to be related with intrinsic motivation among females but with extrinsic motivation among males.</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b="1" dirty="0">
                <a:effectLst/>
                <a:latin typeface="Lucida Grande"/>
                <a:ea typeface="Lucida Grande"/>
                <a:cs typeface="Lucida Grande"/>
                <a:sym typeface="Lucida Grande"/>
              </a:rPr>
              <a:t>Economics Student Research Projects:</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pPr lvl="0" fontAlgn="base"/>
            <a:r>
              <a:rPr lang="en-US" sz="2400" dirty="0" err="1">
                <a:effectLst/>
                <a:latin typeface="Lucida Grande"/>
                <a:ea typeface="Lucida Grande"/>
                <a:cs typeface="Lucida Grande"/>
                <a:sym typeface="Lucida Grande"/>
              </a:rPr>
              <a:t>Medha</a:t>
            </a:r>
            <a:r>
              <a:rPr lang="en-US" sz="2400" dirty="0">
                <a:effectLst/>
                <a:latin typeface="Lucida Grande"/>
                <a:ea typeface="Lucida Grande"/>
                <a:cs typeface="Lucida Grande"/>
                <a:sym typeface="Lucida Grande"/>
              </a:rPr>
              <a:t> Arora (Student) - Dissertation Work - The Role of Emotions and  Mindfulness in Investment Decision Making - </a:t>
            </a:r>
            <a:r>
              <a:rPr lang="en-US" sz="2400" dirty="0" err="1">
                <a:effectLst/>
                <a:latin typeface="Lucida Grande"/>
                <a:ea typeface="Lucida Grande"/>
                <a:cs typeface="Lucida Grande"/>
                <a:sym typeface="Lucida Grande"/>
              </a:rPr>
              <a:t>Medha</a:t>
            </a:r>
            <a:r>
              <a:rPr lang="en-US" sz="2400" dirty="0">
                <a:effectLst/>
                <a:latin typeface="Lucida Grande"/>
                <a:ea typeface="Lucida Grande"/>
                <a:cs typeface="Lucida Grande"/>
                <a:sym typeface="Lucida Grande"/>
              </a:rPr>
              <a:t> Arora (Student)</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u="sng" dirty="0">
                <a:effectLst/>
                <a:latin typeface="Lucida Grande"/>
                <a:ea typeface="Lucida Grande"/>
                <a:cs typeface="Lucida Grande"/>
                <a:sym typeface="Lucida Grande"/>
              </a:rPr>
              <a:t>Abstract</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Traditional economic theories have always assumed that human beings make rational choices. However, reality may dictate otherwise. There are many factors that influence how one makes decisions, especially in the context of risk and uncertainty. Emotions are one such factor, and have proven to strongly affect risk attitudes. Mindfulness has also been associated with decision making and emotional regulation, although data for this finding is limited. Hence, this study aimed to investigate the role of emotions and mindfulness in investment decision making through the experimental method. Participants were randomly allocated into four emotional manipulation groups - positive affect, negative affect, neutral affect, and mindfulness. This was followed by an investment task, the results of which were </a:t>
            </a:r>
            <a:r>
              <a:rPr lang="en-US" sz="2400" dirty="0" err="1">
                <a:effectLst/>
                <a:latin typeface="Lucida Grande"/>
                <a:ea typeface="Lucida Grande"/>
                <a:cs typeface="Lucida Grande"/>
                <a:sym typeface="Lucida Grande"/>
              </a:rPr>
              <a:t>analysed</a:t>
            </a:r>
            <a:r>
              <a:rPr lang="en-US" sz="2400" dirty="0">
                <a:effectLst/>
                <a:latin typeface="Lucida Grande"/>
                <a:ea typeface="Lucida Grande"/>
                <a:cs typeface="Lucida Grande"/>
                <a:sym typeface="Lucida Grande"/>
              </a:rPr>
              <a:t> and compared based on the treatment condition. It was </a:t>
            </a:r>
            <a:r>
              <a:rPr lang="en-US" sz="2400" dirty="0" err="1">
                <a:effectLst/>
                <a:latin typeface="Lucida Grande"/>
                <a:ea typeface="Lucida Grande"/>
                <a:cs typeface="Lucida Grande"/>
                <a:sym typeface="Lucida Grande"/>
              </a:rPr>
              <a:t>hypothesised</a:t>
            </a:r>
            <a:r>
              <a:rPr lang="en-US" sz="2400" dirty="0">
                <a:effectLst/>
                <a:latin typeface="Lucida Grande"/>
                <a:ea typeface="Lucida Grande"/>
                <a:cs typeface="Lucida Grande"/>
                <a:sym typeface="Lucida Grande"/>
              </a:rPr>
              <a:t> that diverse emotional states would affect investment decisions differently, and that the mindfulness state would lead to the most rational investment </a:t>
            </a:r>
            <a:r>
              <a:rPr lang="en-US" sz="2400" dirty="0" err="1">
                <a:effectLst/>
                <a:latin typeface="Lucida Grande"/>
                <a:ea typeface="Lucida Grande"/>
                <a:cs typeface="Lucida Grande"/>
                <a:sym typeface="Lucida Grande"/>
              </a:rPr>
              <a:t>behaviour</a:t>
            </a:r>
            <a:r>
              <a:rPr lang="en-US" sz="2400" dirty="0">
                <a:effectLst/>
                <a:latin typeface="Lucida Grande"/>
                <a:ea typeface="Lucida Grande"/>
                <a:cs typeface="Lucida Grande"/>
                <a:sym typeface="Lucida Grande"/>
              </a:rPr>
              <a:t>. Results found that while investment choices between the four groups were not significantly different, higher overall positive affect significantly predicted lesser risk aversion compared to a negative state. The role of mindfulness as a potential anxiety buffer was also evident in a high global risk situation. Time and gender were also identified as important features impacting decision making.</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pPr lvl="0" fontAlgn="base"/>
            <a:r>
              <a:rPr lang="en-US" sz="2400" dirty="0" err="1">
                <a:effectLst/>
                <a:latin typeface="Lucida Grande"/>
                <a:ea typeface="Lucida Grande"/>
                <a:cs typeface="Lucida Grande"/>
                <a:sym typeface="Lucida Grande"/>
              </a:rPr>
              <a:t>Navneeth</a:t>
            </a:r>
            <a:r>
              <a:rPr lang="en-US" sz="2400" dirty="0">
                <a:effectLst/>
                <a:latin typeface="Lucida Grande"/>
                <a:ea typeface="Lucida Grande"/>
                <a:cs typeface="Lucida Grande"/>
                <a:sym typeface="Lucida Grande"/>
              </a:rPr>
              <a:t> JK (Student) - Farmer Suicides in India- A Macro Perspective</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 </a:t>
            </a:r>
            <a:endParaRPr lang="en-IN" sz="2400" dirty="0">
              <a:effectLst/>
              <a:latin typeface="Lucida Grande"/>
              <a:ea typeface="Lucida Grande"/>
              <a:cs typeface="Lucida Grande"/>
              <a:sym typeface="Lucida Grande"/>
            </a:endParaRPr>
          </a:p>
          <a:p>
            <a:r>
              <a:rPr lang="en-US" sz="2400" u="sng" dirty="0">
                <a:effectLst/>
                <a:latin typeface="Lucida Grande"/>
                <a:ea typeface="Lucida Grande"/>
                <a:cs typeface="Lucida Grande"/>
                <a:sym typeface="Lucida Grande"/>
              </a:rPr>
              <a:t>Abstract</a:t>
            </a:r>
            <a:endParaRPr lang="en-IN" sz="2400" dirty="0">
              <a:effectLst/>
              <a:latin typeface="Lucida Grande"/>
              <a:ea typeface="Lucida Grande"/>
              <a:cs typeface="Lucida Grande"/>
              <a:sym typeface="Lucida Grande"/>
            </a:endParaRPr>
          </a:p>
          <a:p>
            <a:r>
              <a:rPr lang="en-US" sz="2400" dirty="0">
                <a:effectLst/>
                <a:latin typeface="Lucida Grande"/>
                <a:ea typeface="Lucida Grande"/>
                <a:cs typeface="Lucida Grande"/>
                <a:sym typeface="Lucida Grande"/>
              </a:rPr>
              <a:t>Agriculture is the soul of the Indian economy. Although the contribution of agriculture towards the GDP has been consistently declining, this sector still employs half of the India’s workforce.  However, the agricultural sector in India is heavily distressed as evident from the large number of farmer suicides that have plagued the country over the last decade. So, what are the factors that lead farmers to commit this act? Is it the type of crops that they grow? Is it the high cost of inputs? Or is it a lack of infrastructure for farmers to sell their produce at a fair price? This paper aims to answer these questions. This paper uses a state level panel dataset from 2001-2013 to investigate the factors that affect farmer suicide in India.  Preliminary results indicate irrigation and credit ratio negatively impacting farmer suicide while sown area affects farmer suicide positively. Moreover, we also find that consumer price positively affects farmer suicide in India. The results thus call for creating a stronger agricultural market in India.</a:t>
            </a:r>
            <a:endParaRPr lang="en-US" sz="4800" b="1" dirty="0">
              <a:effectLst/>
              <a:latin typeface="Lucida Grande"/>
              <a:ea typeface="Lucida Grande"/>
              <a:cs typeface="Lucida Grande"/>
              <a:sym typeface="Lucida Grande"/>
            </a:endParaRPr>
          </a:p>
          <a:p>
            <a:endParaRPr lang="en-US" sz="2200" b="1" dirty="0">
              <a:effectLst/>
              <a:latin typeface="Lucida Grande"/>
              <a:ea typeface="Lucida Grande"/>
              <a:cs typeface="Lucida Grande"/>
              <a:sym typeface="Lucida Grande"/>
            </a:endParaRPr>
          </a:p>
          <a:p>
            <a:endParaRPr lang="en-US" sz="2200" b="1" dirty="0">
              <a:effectLst/>
              <a:latin typeface="Lucida Grande"/>
              <a:ea typeface="Lucida Grande"/>
              <a:cs typeface="Lucida Grande"/>
              <a:sym typeface="Lucida Grande"/>
            </a:endParaRPr>
          </a:p>
          <a:p>
            <a:endParaRPr lang="en-US" sz="2200" b="1" dirty="0">
              <a:effectLst/>
              <a:latin typeface="Lucida Grande"/>
              <a:ea typeface="Lucida Grande"/>
              <a:cs typeface="Lucida Grande"/>
              <a:sym typeface="Lucida Grande"/>
            </a:endParaRPr>
          </a:p>
          <a:p>
            <a:r>
              <a:rPr lang="en-US" sz="2200" b="1" dirty="0">
                <a:effectLst/>
                <a:latin typeface="Lucida Grande"/>
                <a:ea typeface="Lucida Grande"/>
                <a:cs typeface="Lucida Grande"/>
                <a:sym typeface="Lucida Grande"/>
              </a:rPr>
              <a:t>Applied Mathematics Student Research Projects:</a:t>
            </a:r>
          </a:p>
          <a:p>
            <a:endParaRPr lang="en-US" sz="2200" dirty="0">
              <a:effectLst/>
              <a:latin typeface="Lucida Grande"/>
              <a:ea typeface="Lucida Grande"/>
              <a:cs typeface="Lucida Grande"/>
              <a:sym typeface="Lucida Grande"/>
            </a:endParaRPr>
          </a:p>
          <a:p>
            <a:pPr marL="342900" lvl="0" indent="-342900">
              <a:buFont typeface="Arial" panose="020B0604020202020204" pitchFamily="34" charset="0"/>
              <a:buChar char="•"/>
            </a:pPr>
            <a:r>
              <a:rPr lang="en-US" sz="2200" dirty="0">
                <a:effectLst/>
                <a:latin typeface="Lucida Grande"/>
                <a:ea typeface="Lucida Grande"/>
                <a:cs typeface="Lucida Grande"/>
                <a:sym typeface="Lucida Grande"/>
              </a:rPr>
              <a:t>Managing the Zambezi river: The Kariba Dam, Alyssa </a:t>
            </a:r>
            <a:r>
              <a:rPr lang="en-US" sz="2200" dirty="0" err="1">
                <a:effectLst/>
                <a:latin typeface="Lucida Grande"/>
                <a:ea typeface="Lucida Grande"/>
                <a:cs typeface="Lucida Grande"/>
                <a:sym typeface="Lucida Grande"/>
              </a:rPr>
              <a:t>O’Donohue</a:t>
            </a:r>
            <a:r>
              <a:rPr lang="en-US" sz="2200" dirty="0">
                <a:effectLst/>
                <a:latin typeface="Lucida Grande"/>
                <a:ea typeface="Lucida Grande"/>
                <a:cs typeface="Lucida Grande"/>
                <a:sym typeface="Lucida Grande"/>
              </a:rPr>
              <a:t>, Calvin Gentry, Surbhi </a:t>
            </a:r>
            <a:r>
              <a:rPr lang="en-US" sz="2200" dirty="0" err="1">
                <a:effectLst/>
                <a:latin typeface="Lucida Grande"/>
                <a:ea typeface="Lucida Grande"/>
                <a:cs typeface="Lucida Grande"/>
                <a:sym typeface="Lucida Grande"/>
              </a:rPr>
              <a:t>Lodha</a:t>
            </a:r>
            <a:r>
              <a:rPr lang="en-US" sz="2200" dirty="0">
                <a:effectLst/>
                <a:latin typeface="Lucida Grande"/>
                <a:ea typeface="Lucida Grande"/>
                <a:cs typeface="Lucida Grande"/>
                <a:sym typeface="Lucida Grande"/>
              </a:rPr>
              <a:t>, Tirtha Patel, Mathematical Modelling course</a:t>
            </a:r>
          </a:p>
          <a:p>
            <a:pPr marL="342900" lvl="0" indent="-342900">
              <a:buFont typeface="Arial" panose="020B0604020202020204" pitchFamily="34" charset="0"/>
              <a:buChar char="•"/>
            </a:pPr>
            <a:r>
              <a:rPr lang="en-US" sz="2200" dirty="0">
                <a:effectLst/>
                <a:latin typeface="Lucida Grande"/>
                <a:ea typeface="Lucida Grande"/>
                <a:cs typeface="Lucida Grande"/>
                <a:sym typeface="Lucida Grande"/>
              </a:rPr>
              <a:t>Eradicating Ebola, </a:t>
            </a:r>
            <a:r>
              <a:rPr lang="en-US" sz="2200" dirty="0" err="1">
                <a:effectLst/>
                <a:latin typeface="Lucida Grande"/>
                <a:ea typeface="Lucida Grande"/>
                <a:cs typeface="Lucida Grande"/>
                <a:sym typeface="Lucida Grande"/>
              </a:rPr>
              <a:t>Basudhara</a:t>
            </a:r>
            <a:r>
              <a:rPr lang="en-US" sz="2200" dirty="0">
                <a:effectLst/>
                <a:latin typeface="Lucida Grande"/>
                <a:ea typeface="Lucida Grande"/>
                <a:cs typeface="Lucida Grande"/>
                <a:sym typeface="Lucida Grande"/>
              </a:rPr>
              <a:t> </a:t>
            </a:r>
            <a:r>
              <a:rPr lang="en-US" sz="2200" dirty="0" err="1">
                <a:effectLst/>
                <a:latin typeface="Lucida Grande"/>
                <a:ea typeface="Lucida Grande"/>
                <a:cs typeface="Lucida Grande"/>
                <a:sym typeface="Lucida Grande"/>
              </a:rPr>
              <a:t>Choudhuri</a:t>
            </a:r>
            <a:r>
              <a:rPr lang="en-US" sz="2200" dirty="0">
                <a:effectLst/>
                <a:latin typeface="Lucida Grande"/>
                <a:ea typeface="Lucida Grande"/>
                <a:cs typeface="Lucida Grande"/>
                <a:sym typeface="Lucida Grande"/>
              </a:rPr>
              <a:t>, Louis Kopp, Zheng Qu, Alec Nelson, Mathematical Modelling course</a:t>
            </a:r>
          </a:p>
          <a:p>
            <a:pPr marL="342900" lvl="0" indent="-342900">
              <a:buFont typeface="Arial" panose="020B0604020202020204" pitchFamily="34" charset="0"/>
              <a:buChar char="•"/>
            </a:pPr>
            <a:r>
              <a:rPr lang="en-US" sz="2200" dirty="0">
                <a:effectLst/>
                <a:latin typeface="Lucida Grande"/>
                <a:ea typeface="Lucida Grande"/>
                <a:cs typeface="Lucida Grande"/>
                <a:sym typeface="Lucida Grande"/>
              </a:rPr>
              <a:t>Garbage Patches in Subtropical Gyres: Tracking Particles from Source to Sink,  </a:t>
            </a:r>
            <a:r>
              <a:rPr lang="en-US" sz="2200" dirty="0" err="1">
                <a:effectLst/>
                <a:latin typeface="Lucida Grande"/>
                <a:ea typeface="Lucida Grande"/>
                <a:cs typeface="Lucida Grande"/>
                <a:sym typeface="Lucida Grande"/>
              </a:rPr>
              <a:t>Harshada</a:t>
            </a:r>
            <a:r>
              <a:rPr lang="en-US" sz="2200" dirty="0">
                <a:effectLst/>
                <a:latin typeface="Lucida Grande"/>
                <a:ea typeface="Lucida Grande"/>
                <a:cs typeface="Lucida Grande"/>
                <a:sym typeface="Lucida Grande"/>
              </a:rPr>
              <a:t> Balasubramanian, Raghav Chadha, Salil Shinde, Mathematical Modelling course</a:t>
            </a:r>
          </a:p>
          <a:p>
            <a:pPr marL="342900" lvl="0" indent="-342900">
              <a:buFont typeface="Arial" panose="020B0604020202020204" pitchFamily="34" charset="0"/>
              <a:buChar char="•"/>
            </a:pPr>
            <a:r>
              <a:rPr lang="en-US" sz="2200" dirty="0">
                <a:effectLst/>
                <a:latin typeface="Lucida Grande"/>
                <a:ea typeface="Lucida Grande"/>
                <a:cs typeface="Lucida Grande"/>
                <a:sym typeface="Lucida Grande"/>
              </a:rPr>
              <a:t>Is it Sustainable? A Mathematical Model,  Kyra Manjunath, Aditi </a:t>
            </a:r>
            <a:r>
              <a:rPr lang="en-US" sz="2200" dirty="0" err="1">
                <a:effectLst/>
                <a:latin typeface="Lucida Grande"/>
                <a:ea typeface="Lucida Grande"/>
                <a:cs typeface="Lucida Grande"/>
                <a:sym typeface="Lucida Grande"/>
              </a:rPr>
              <a:t>Pasumarthy</a:t>
            </a:r>
            <a:r>
              <a:rPr lang="en-US" sz="2200" dirty="0">
                <a:effectLst/>
                <a:latin typeface="Lucida Grande"/>
                <a:ea typeface="Lucida Grande"/>
                <a:cs typeface="Lucida Grande"/>
                <a:sym typeface="Lucida Grande"/>
              </a:rPr>
              <a:t>, Mathematical Modelling course</a:t>
            </a:r>
          </a:p>
          <a:p>
            <a:endParaRPr lang="en-US" sz="2200" b="1" dirty="0">
              <a:effectLst/>
              <a:latin typeface="Lucida Grande"/>
              <a:ea typeface="Lucida Grande"/>
              <a:cs typeface="Lucida Grande"/>
              <a:sym typeface="Lucida Grande"/>
            </a:endParaRPr>
          </a:p>
          <a:p>
            <a:endParaRPr lang="en-US" sz="2200" b="1" dirty="0">
              <a:effectLst/>
              <a:latin typeface="Lucida Grande"/>
              <a:ea typeface="Lucida Grande"/>
              <a:cs typeface="Lucida Grande"/>
              <a:sym typeface="Lucida Grande"/>
            </a:endParaRPr>
          </a:p>
          <a:p>
            <a:r>
              <a:rPr lang="en-US" sz="2200" b="1" dirty="0">
                <a:effectLst/>
                <a:latin typeface="Lucida Grande"/>
                <a:ea typeface="Lucida Grande"/>
                <a:cs typeface="Lucida Grande"/>
                <a:sym typeface="Lucida Grande"/>
              </a:rPr>
              <a:t>Environmental Studies Student Research Projects:</a:t>
            </a:r>
          </a:p>
          <a:p>
            <a:endParaRPr lang="en-US" sz="2200" dirty="0">
              <a:effectLst/>
              <a:latin typeface="Lucida Grande"/>
              <a:ea typeface="Lucida Grande"/>
              <a:cs typeface="Lucida Grande"/>
              <a:sym typeface="Lucida Grande"/>
            </a:endParaRPr>
          </a:p>
          <a:p>
            <a:pPr marL="342900" lvl="0" indent="-342900">
              <a:buFont typeface="Arial" panose="020B0604020202020204" pitchFamily="34" charset="0"/>
              <a:buChar char="•"/>
            </a:pPr>
            <a:r>
              <a:rPr lang="en-US" sz="2200" dirty="0">
                <a:effectLst/>
                <a:latin typeface="Lucida Grande"/>
                <a:ea typeface="Lucida Grande"/>
                <a:cs typeface="Lucida Grande"/>
                <a:sym typeface="Lucida Grande"/>
              </a:rPr>
              <a:t>Tirtha Patel - Where Tourism meets Conservation: Translating Emotions into Actions https://</a:t>
            </a:r>
            <a:r>
              <a:rPr lang="en-US" sz="2200" dirty="0" err="1">
                <a:effectLst/>
                <a:latin typeface="Lucida Grande"/>
                <a:ea typeface="Lucida Grande"/>
                <a:cs typeface="Lucida Grande"/>
                <a:sym typeface="Lucida Grande"/>
              </a:rPr>
              <a:t>www.currentconservation.org</a:t>
            </a:r>
            <a:r>
              <a:rPr lang="en-US" sz="2200" dirty="0">
                <a:effectLst/>
                <a:latin typeface="Lucida Grande"/>
                <a:ea typeface="Lucida Grande"/>
                <a:cs typeface="Lucida Grande"/>
                <a:sym typeface="Lucida Grande"/>
              </a:rPr>
              <a:t>/issues/where-tourism-meets-conservation-translating-emotions-into-actions/</a:t>
            </a:r>
          </a:p>
          <a:p>
            <a:pPr marL="342900" lvl="0" indent="-342900">
              <a:buFont typeface="Arial" panose="020B0604020202020204" pitchFamily="34" charset="0"/>
              <a:buChar char="•"/>
            </a:pPr>
            <a:r>
              <a:rPr lang="en-US" sz="2200" dirty="0">
                <a:effectLst/>
                <a:latin typeface="Lucida Grande"/>
                <a:ea typeface="Lucida Grande"/>
                <a:cs typeface="Lucida Grande"/>
                <a:sym typeface="Lucida Grande"/>
              </a:rPr>
              <a:t>Smriti </a:t>
            </a:r>
            <a:r>
              <a:rPr lang="en-US" sz="2200" dirty="0" err="1">
                <a:effectLst/>
                <a:latin typeface="Lucida Grande"/>
                <a:ea typeface="Lucida Grande"/>
                <a:cs typeface="Lucida Grande"/>
                <a:sym typeface="Lucida Grande"/>
              </a:rPr>
              <a:t>Jalihal</a:t>
            </a:r>
            <a:r>
              <a:rPr lang="en-US" sz="2200" dirty="0">
                <a:effectLst/>
                <a:latin typeface="Lucida Grande"/>
                <a:ea typeface="Lucida Grande"/>
                <a:cs typeface="Lucida Grande"/>
                <a:sym typeface="Lucida Grande"/>
              </a:rPr>
              <a:t> - An annotated bibliography and summary of sea turtle satellite telemetry studies in the Indian Ocean and Southeast Asia https://</a:t>
            </a:r>
            <a:r>
              <a:rPr lang="en-US" sz="2200" dirty="0" err="1">
                <a:effectLst/>
                <a:latin typeface="Lucida Grande"/>
                <a:ea typeface="Lucida Grande"/>
                <a:cs typeface="Lucida Grande"/>
                <a:sym typeface="Lucida Grande"/>
              </a:rPr>
              <a:t>www.iotn.org</a:t>
            </a:r>
            <a:r>
              <a:rPr lang="en-US" sz="2200" dirty="0">
                <a:effectLst/>
                <a:latin typeface="Lucida Grande"/>
                <a:ea typeface="Lucida Grande"/>
                <a:cs typeface="Lucida Grande"/>
                <a:sym typeface="Lucida Grande"/>
              </a:rPr>
              <a:t>/iotn29-06-an-annotated-bibliography-and-summary-of-satellite-telemetry-studies-conducted-throughout-the-indian-ocean-and-south-east-asia/</a:t>
            </a:r>
          </a:p>
          <a:p>
            <a:pPr marL="342900" lvl="0" indent="-342900">
              <a:buFont typeface="Arial" panose="020B0604020202020204" pitchFamily="34" charset="0"/>
              <a:buChar char="•"/>
            </a:pPr>
            <a:r>
              <a:rPr lang="en-US" sz="2200" dirty="0">
                <a:effectLst/>
                <a:latin typeface="Lucida Grande"/>
                <a:ea typeface="Lucida Grande"/>
                <a:cs typeface="Lucida Grande"/>
                <a:sym typeface="Lucida Grande"/>
              </a:rPr>
              <a:t>Sanjana Singh - </a:t>
            </a:r>
            <a:r>
              <a:rPr lang="en-US" sz="2200" dirty="0" err="1">
                <a:effectLst/>
                <a:latin typeface="Lucida Grande"/>
                <a:ea typeface="Lucida Grande"/>
                <a:cs typeface="Lucida Grande"/>
                <a:sym typeface="Lucida Grande"/>
              </a:rPr>
              <a:t>Nipah</a:t>
            </a:r>
            <a:r>
              <a:rPr lang="en-US" sz="2200" dirty="0">
                <a:effectLst/>
                <a:latin typeface="Lucida Grande"/>
                <a:ea typeface="Lucida Grande"/>
                <a:cs typeface="Lucida Grande"/>
                <a:sym typeface="Lucida Grande"/>
              </a:rPr>
              <a:t> Virus: Effects of Urbanization and Climate Change. In Md. A. Rahman &amp; R. Ahmadi (Eds.), International Institute of Chemical, Biological and Environmental Engineering. Paper presented at 3rd International Conference on Biological, Chemical and Environmental Sciences (BCES 2015), Kuala Lumpur, Malaysia, (pp. 64-68) | IICBEE | https://</a:t>
            </a:r>
            <a:r>
              <a:rPr lang="en-US" sz="2200" dirty="0" err="1">
                <a:effectLst/>
                <a:latin typeface="Lucida Grande"/>
                <a:ea typeface="Lucida Grande"/>
                <a:cs typeface="Lucida Grande"/>
                <a:sym typeface="Lucida Grande"/>
              </a:rPr>
              <a:t>iicbe.org</a:t>
            </a:r>
            <a:r>
              <a:rPr lang="en-US" sz="2200" dirty="0">
                <a:effectLst/>
                <a:latin typeface="Lucida Grande"/>
                <a:ea typeface="Lucida Grande"/>
                <a:cs typeface="Lucida Grande"/>
                <a:sym typeface="Lucida Grande"/>
              </a:rPr>
              <a:t>/upload/7575C0915051.pdf</a:t>
            </a:r>
          </a:p>
          <a:p>
            <a:r>
              <a:rPr lang="en-US" sz="2200" dirty="0">
                <a:effectLst/>
                <a:latin typeface="Lucida Grande"/>
                <a:ea typeface="Lucida Grande"/>
                <a:cs typeface="Lucida Grande"/>
                <a:sym typeface="Lucida Grande"/>
              </a:rPr>
              <a:t> </a:t>
            </a:r>
          </a:p>
          <a:p>
            <a:r>
              <a:rPr lang="en-US" sz="2200" dirty="0">
                <a:effectLst/>
                <a:latin typeface="Lucida Grande"/>
                <a:ea typeface="Lucida Grande"/>
                <a:cs typeface="Lucida Grande"/>
                <a:sym typeface="Lucida Grande"/>
              </a:rPr>
              <a:t> </a:t>
            </a:r>
          </a:p>
          <a:p>
            <a:r>
              <a:rPr lang="en-US" sz="2200" b="1" dirty="0">
                <a:effectLst/>
                <a:latin typeface="Lucida Grande"/>
                <a:ea typeface="Lucida Grande"/>
                <a:cs typeface="Lucida Grande"/>
                <a:sym typeface="Lucida Grande"/>
              </a:rPr>
              <a:t>International Relations Student  Research Projects:</a:t>
            </a:r>
          </a:p>
          <a:p>
            <a:endParaRPr lang="en-US" sz="2200" b="1"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Jayanth Deshmukh (student):</a:t>
            </a:r>
          </a:p>
          <a:p>
            <a:pPr marL="342900" lvl="7" indent="-342900">
              <a:buFont typeface="Arial" panose="020B0604020202020204" pitchFamily="34" charset="0"/>
              <a:buChar char="•"/>
            </a:pPr>
            <a:r>
              <a:rPr lang="en-US" sz="2200" dirty="0">
                <a:effectLst/>
                <a:latin typeface="Lucida Grande"/>
                <a:ea typeface="Lucida Grande"/>
                <a:cs typeface="Lucida Grande"/>
                <a:sym typeface="Lucida Grande"/>
              </a:rPr>
              <a:t>Published research paper titled “Need for Space Law in India: Analyzing the Space Activities Bill” with Journal of Science Policy and Governance</a:t>
            </a:r>
          </a:p>
          <a:p>
            <a:pPr marL="342900" lvl="7" indent="-342900">
              <a:buFont typeface="Arial" panose="020B0604020202020204" pitchFamily="34" charset="0"/>
              <a:buChar char="•"/>
            </a:pPr>
            <a:r>
              <a:rPr lang="en-US" sz="2200" dirty="0">
                <a:effectLst/>
                <a:latin typeface="Lucida Grande"/>
                <a:ea typeface="Lucida Grande"/>
                <a:cs typeface="Lucida Grande"/>
                <a:sym typeface="Lucida Grande"/>
              </a:rPr>
              <a:t>Published research paper titled “Radical fundamentalism impeding successful policy intervention: Polio a case in point” with IIS Journal of Social Sciences</a:t>
            </a:r>
          </a:p>
          <a:p>
            <a:pPr marL="342900" lvl="7" indent="-342900">
              <a:buFont typeface="Arial" panose="020B0604020202020204" pitchFamily="34" charset="0"/>
              <a:buChar char="•"/>
            </a:pPr>
            <a:r>
              <a:rPr lang="en-US" sz="2200" dirty="0">
                <a:effectLst/>
                <a:latin typeface="Lucida Grande"/>
                <a:ea typeface="Lucida Grande"/>
                <a:cs typeface="Lucida Grande"/>
                <a:sym typeface="Lucida Grande"/>
              </a:rPr>
              <a:t>Authored an article titled “Beef Down: Implications of Beef Ban on Indian Communities” and published it with International Policy Digest</a:t>
            </a:r>
          </a:p>
          <a:p>
            <a:pPr marL="342900" lvl="7" indent="-342900">
              <a:buFont typeface="Arial" panose="020B0604020202020204" pitchFamily="34" charset="0"/>
              <a:buChar char="•"/>
            </a:pPr>
            <a:r>
              <a:rPr lang="en-US" sz="2200" dirty="0">
                <a:effectLst/>
                <a:latin typeface="Lucida Grande"/>
                <a:ea typeface="Lucida Grande"/>
                <a:cs typeface="Lucida Grande"/>
                <a:sym typeface="Lucida Grande"/>
              </a:rPr>
              <a:t>Co-authored an article titled “Never Again War? Tracing German Military Identity” and published it with International Policy Digest</a:t>
            </a:r>
          </a:p>
          <a:p>
            <a:pPr marL="342900" lvl="7" indent="-342900">
              <a:buFont typeface="Arial" panose="020B0604020202020204" pitchFamily="34" charset="0"/>
              <a:buChar char="•"/>
            </a:pPr>
            <a:r>
              <a:rPr lang="en-US" sz="2200" dirty="0">
                <a:effectLst/>
                <a:latin typeface="Lucida Grande"/>
                <a:ea typeface="Lucida Grande"/>
                <a:cs typeface="Lucida Grande"/>
                <a:sym typeface="Lucida Grande"/>
              </a:rPr>
              <a:t>Authored a research paper titled “Radical fundamentalism impeding successful policy intervention: Polio a case in point” and presented it at The Fourth Annual Seminar on Research in Social Sciences held in Mumbai, India</a:t>
            </a:r>
          </a:p>
          <a:p>
            <a:r>
              <a:rPr lang="en-US" sz="2200" b="1" dirty="0">
                <a:effectLst/>
                <a:latin typeface="Lucida Grande"/>
                <a:ea typeface="Lucida Grande"/>
                <a:cs typeface="Lucida Grande"/>
                <a:sym typeface="Lucida Grande"/>
              </a:rPr>
              <a:t> </a:t>
            </a:r>
            <a:endParaRPr lang="en-US" sz="2200" dirty="0">
              <a:effectLst/>
              <a:latin typeface="Lucida Grande"/>
              <a:ea typeface="Lucida Grande"/>
              <a:cs typeface="Lucida Grande"/>
              <a:sym typeface="Lucida Grande"/>
            </a:endParaRPr>
          </a:p>
          <a:p>
            <a:r>
              <a:rPr lang="en-US" sz="2200" b="1" dirty="0">
                <a:effectLst/>
                <a:latin typeface="Lucida Grande"/>
                <a:ea typeface="Lucida Grande"/>
                <a:cs typeface="Lucida Grande"/>
                <a:sym typeface="Lucida Grande"/>
              </a:rPr>
              <a:t>Psychology Student Research Projects:</a:t>
            </a:r>
          </a:p>
          <a:p>
            <a:endParaRPr lang="en-US" sz="2200" dirty="0">
              <a:effectLst/>
              <a:latin typeface="Lucida Grande"/>
              <a:ea typeface="Lucida Grande"/>
              <a:cs typeface="Lucida Grande"/>
              <a:sym typeface="Lucida Grande"/>
            </a:endParaRPr>
          </a:p>
          <a:p>
            <a:pPr marL="342900" marR="0" lvl="0" indent="-342900" defTabSz="5842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200" b="0" dirty="0">
                <a:effectLst/>
                <a:latin typeface="Lucida Grande"/>
                <a:ea typeface="Lucida Grande"/>
                <a:cs typeface="Lucida Grande"/>
                <a:sym typeface="Lucida Grande"/>
              </a:rPr>
              <a:t>Dr. </a:t>
            </a:r>
            <a:r>
              <a:rPr lang="fr-FR" sz="2200" b="0" dirty="0" err="1">
                <a:effectLst/>
                <a:latin typeface="Lucida Grande"/>
                <a:ea typeface="Lucida Grande"/>
                <a:cs typeface="Lucida Grande"/>
                <a:sym typeface="Lucida Grande"/>
              </a:rPr>
              <a:t>Sairaj</a:t>
            </a:r>
            <a:r>
              <a:rPr lang="fr-FR" sz="2200" b="0" dirty="0">
                <a:effectLst/>
                <a:latin typeface="Lucida Grande"/>
                <a:ea typeface="Lucida Grande"/>
                <a:cs typeface="Lucida Grande"/>
                <a:sym typeface="Lucida Grande"/>
              </a:rPr>
              <a:t> </a:t>
            </a:r>
            <a:r>
              <a:rPr lang="fr-FR" sz="2200" b="0" dirty="0" err="1">
                <a:effectLst/>
                <a:latin typeface="Lucida Grande"/>
                <a:ea typeface="Lucida Grande"/>
                <a:cs typeface="Lucida Grande"/>
                <a:sym typeface="Lucida Grande"/>
              </a:rPr>
              <a:t>Patki</a:t>
            </a:r>
            <a:r>
              <a:rPr lang="en-US" sz="2200" b="0" dirty="0">
                <a:effectLst/>
                <a:latin typeface="Lucida Grande"/>
                <a:ea typeface="Lucida Grande"/>
                <a:cs typeface="Lucida Grande"/>
                <a:sym typeface="Lucida Grande"/>
              </a:rPr>
              <a:t> and Aishwarya Sastry (student) - Gender Differences in Personality, Motivation and the Tendency to Follow Social Networking Trends among Indian Millennials</a:t>
            </a:r>
            <a:endParaRPr lang="en-US" sz="2200" b="1" dirty="0">
              <a:effectLst/>
              <a:latin typeface="Lucida Grande"/>
              <a:ea typeface="Lucida Grande"/>
              <a:cs typeface="Lucida Grande"/>
              <a:sym typeface="Lucida Grande"/>
            </a:endParaRPr>
          </a:p>
          <a:p>
            <a:endParaRPr lang="en-US" sz="2200" b="0" u="sng" dirty="0">
              <a:effectLst/>
              <a:latin typeface="Lucida Grande"/>
              <a:ea typeface="Lucida Grande"/>
              <a:cs typeface="Lucida Grande"/>
              <a:sym typeface="Lucida Grande"/>
            </a:endParaRPr>
          </a:p>
          <a:p>
            <a:r>
              <a:rPr lang="en-US" sz="2200" b="0" u="sng" dirty="0">
                <a:effectLst/>
                <a:latin typeface="Lucida Grande"/>
                <a:ea typeface="Lucida Grande"/>
                <a:cs typeface="Lucida Grande"/>
                <a:sym typeface="Lucida Grande"/>
              </a:rPr>
              <a:t>Abstract</a:t>
            </a:r>
          </a:p>
          <a:p>
            <a:r>
              <a:rPr lang="en-US" sz="2200" dirty="0">
                <a:effectLst/>
                <a:latin typeface="Lucida Grande"/>
                <a:ea typeface="Lucida Grande"/>
                <a:cs typeface="Lucida Grande"/>
                <a:sym typeface="Lucida Grande"/>
              </a:rPr>
              <a:t>With the availability of affordable and high-speed internet access on phones, social networking has reached far and wide. While some of the trends that emerge via these platforms have helped steer public movements and supported social causes, some lead to severe detrimental consequences like harm to psychological or physical wellbeing. The present study investigated personality traits and sources of motivation as factors related to the tendency to follow social networking trends on Facebook, Instagram and Snapchat among millennials. The sample included 133 respondents aged between 18-25 years. The findings suggested existence of some gender differences. While tendency to follow social networking trends was found to be related only with extraversion among females, it was found to be related to both extraversion and agreeableness among males. Also, tendency to follow social networking trends was found to be related with intrinsic motivation among females but with extrinsic motivation among males.</a:t>
            </a:r>
          </a:p>
          <a:p>
            <a:r>
              <a:rPr lang="en-US" sz="2200" dirty="0">
                <a:effectLst/>
                <a:latin typeface="Lucida Grande"/>
                <a:ea typeface="Lucida Grande"/>
                <a:cs typeface="Lucida Grande"/>
                <a:sym typeface="Lucida Grande"/>
              </a:rPr>
              <a:t> </a:t>
            </a:r>
          </a:p>
          <a:p>
            <a:r>
              <a:rPr lang="fr-FR" sz="2200" b="1" dirty="0" err="1">
                <a:effectLst/>
                <a:latin typeface="Lucida Grande"/>
                <a:ea typeface="Lucida Grande"/>
                <a:cs typeface="Lucida Grande"/>
                <a:sym typeface="Lucida Grande"/>
              </a:rPr>
              <a:t>Economics</a:t>
            </a:r>
            <a:r>
              <a:rPr lang="fr-FR" sz="2200" b="1" dirty="0">
                <a:effectLst/>
                <a:latin typeface="Lucida Grande"/>
                <a:ea typeface="Lucida Grande"/>
                <a:cs typeface="Lucida Grande"/>
                <a:sym typeface="Lucida Grande"/>
              </a:rPr>
              <a:t> </a:t>
            </a:r>
            <a:r>
              <a:rPr lang="fr-FR" sz="2200" b="1" dirty="0" err="1">
                <a:effectLst/>
                <a:latin typeface="Lucida Grande"/>
                <a:ea typeface="Lucida Grande"/>
                <a:cs typeface="Lucida Grande"/>
                <a:sym typeface="Lucida Grande"/>
              </a:rPr>
              <a:t>Student</a:t>
            </a:r>
            <a:r>
              <a:rPr lang="fr-FR" sz="2200" b="1" dirty="0">
                <a:effectLst/>
                <a:latin typeface="Lucida Grande"/>
                <a:ea typeface="Lucida Grande"/>
                <a:cs typeface="Lucida Grande"/>
                <a:sym typeface="Lucida Grande"/>
              </a:rPr>
              <a:t> </a:t>
            </a:r>
            <a:r>
              <a:rPr lang="fr-FR" sz="2200" b="1" dirty="0" err="1">
                <a:effectLst/>
                <a:latin typeface="Lucida Grande"/>
                <a:ea typeface="Lucida Grande"/>
                <a:cs typeface="Lucida Grande"/>
                <a:sym typeface="Lucida Grande"/>
              </a:rPr>
              <a:t>Research</a:t>
            </a:r>
            <a:r>
              <a:rPr lang="fr-FR" sz="2200" b="1" dirty="0">
                <a:effectLst/>
                <a:latin typeface="Lucida Grande"/>
                <a:ea typeface="Lucida Grande"/>
                <a:cs typeface="Lucida Grande"/>
                <a:sym typeface="Lucida Grande"/>
              </a:rPr>
              <a:t> </a:t>
            </a:r>
            <a:r>
              <a:rPr lang="fr-FR" sz="2200" b="1" dirty="0" err="1">
                <a:effectLst/>
                <a:latin typeface="Lucida Grande"/>
                <a:ea typeface="Lucida Grande"/>
                <a:cs typeface="Lucida Grande"/>
                <a:sym typeface="Lucida Grande"/>
              </a:rPr>
              <a:t>Projects</a:t>
            </a:r>
            <a:r>
              <a:rPr lang="fr-FR" sz="2200" b="1" dirty="0">
                <a:effectLst/>
                <a:latin typeface="Lucida Grande"/>
                <a:ea typeface="Lucida Grande"/>
                <a:cs typeface="Lucida Grande"/>
                <a:sym typeface="Lucida Grande"/>
              </a:rPr>
              <a:t>:</a:t>
            </a:r>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 </a:t>
            </a:r>
          </a:p>
          <a:p>
            <a:pPr marL="342900" indent="-342900">
              <a:buFont typeface="Arial" panose="020B0604020202020204" pitchFamily="34" charset="0"/>
              <a:buChar char="•"/>
            </a:pPr>
            <a:r>
              <a:rPr lang="en-US" sz="2200" b="0" u="none" dirty="0" err="1">
                <a:effectLst/>
                <a:latin typeface="Lucida Grande"/>
                <a:ea typeface="Lucida Grande"/>
                <a:cs typeface="Lucida Grande"/>
                <a:sym typeface="Lucida Grande"/>
              </a:rPr>
              <a:t>Medha</a:t>
            </a:r>
            <a:r>
              <a:rPr lang="en-US" sz="2200" b="0" u="none" dirty="0">
                <a:effectLst/>
                <a:latin typeface="Lucida Grande"/>
                <a:ea typeface="Lucida Grande"/>
                <a:cs typeface="Lucida Grande"/>
                <a:sym typeface="Lucida Grande"/>
              </a:rPr>
              <a:t> Arora (Student) - Dissertation Work - </a:t>
            </a:r>
            <a:r>
              <a:rPr lang="en-US" sz="2200" b="0" dirty="0">
                <a:effectLst/>
                <a:latin typeface="Lucida Grande"/>
                <a:ea typeface="Lucida Grande"/>
                <a:cs typeface="Lucida Grande"/>
                <a:sym typeface="Lucida Grande"/>
              </a:rPr>
              <a:t>The Role of Emotions and  Mindfulness in Investment Decision Making - </a:t>
            </a:r>
            <a:r>
              <a:rPr lang="en-US" sz="2200" dirty="0" err="1">
                <a:effectLst/>
                <a:latin typeface="Lucida Grande"/>
                <a:ea typeface="Lucida Grande"/>
                <a:cs typeface="Lucida Grande"/>
                <a:sym typeface="Lucida Grande"/>
              </a:rPr>
              <a:t>Medha</a:t>
            </a:r>
            <a:r>
              <a:rPr lang="en-US" sz="2200" dirty="0">
                <a:effectLst/>
                <a:latin typeface="Lucida Grande"/>
                <a:ea typeface="Lucida Grande"/>
                <a:cs typeface="Lucida Grande"/>
                <a:sym typeface="Lucida Grande"/>
              </a:rPr>
              <a:t> Arora (Student)</a:t>
            </a:r>
          </a:p>
          <a:p>
            <a:r>
              <a:rPr lang="fr-FR" sz="2200" dirty="0">
                <a:effectLst/>
                <a:latin typeface="Lucida Grande"/>
                <a:ea typeface="Lucida Grande"/>
                <a:cs typeface="Lucida Grande"/>
                <a:sym typeface="Lucida Grande"/>
              </a:rPr>
              <a:t> </a:t>
            </a:r>
            <a:endParaRPr lang="en-US" sz="2200" dirty="0">
              <a:effectLst/>
              <a:latin typeface="Lucida Grande"/>
              <a:ea typeface="Lucida Grande"/>
              <a:cs typeface="Lucida Grande"/>
              <a:sym typeface="Lucida Grande"/>
            </a:endParaRPr>
          </a:p>
          <a:p>
            <a:r>
              <a:rPr lang="fr-FR" sz="2200" u="sng" dirty="0">
                <a:effectLst/>
                <a:latin typeface="Lucida Grande"/>
                <a:ea typeface="Lucida Grande"/>
                <a:cs typeface="Lucida Grande"/>
                <a:sym typeface="Lucida Grande"/>
              </a:rPr>
              <a:t>Abstract</a:t>
            </a:r>
            <a:endParaRPr lang="en-US" sz="2200" u="sng"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Traditional economic theories have always assumed that human beings make rational choices. However, reality may dictate otherwise. There are many factors that influence how one makes decisions, especially in the context of risk and uncertainty. Emotions are one such factor, and have proven to strongly affect risk attitudes. Mindfulness has also been associated with decision making and emotional regulation, although data for this finding is limited. Hence, this study aimed to investigate the role of emotions and mindfulness in investment decision making through the experimental method. Participants were randomly allocated into four emotional manipulation groups - positive affect, negative affect, neutral affect, and mindfulness. This was followed by an investment task, the results of which were </a:t>
            </a:r>
            <a:r>
              <a:rPr lang="en-US" sz="2200" dirty="0" err="1">
                <a:effectLst/>
                <a:latin typeface="Lucida Grande"/>
                <a:ea typeface="Lucida Grande"/>
                <a:cs typeface="Lucida Grande"/>
                <a:sym typeface="Lucida Grande"/>
              </a:rPr>
              <a:t>analysed</a:t>
            </a:r>
            <a:r>
              <a:rPr lang="en-US" sz="2200" dirty="0">
                <a:effectLst/>
                <a:latin typeface="Lucida Grande"/>
                <a:ea typeface="Lucida Grande"/>
                <a:cs typeface="Lucida Grande"/>
                <a:sym typeface="Lucida Grande"/>
              </a:rPr>
              <a:t> and compared based on the treatment condition. It was </a:t>
            </a:r>
            <a:r>
              <a:rPr lang="en-US" sz="2200" dirty="0" err="1">
                <a:effectLst/>
                <a:latin typeface="Lucida Grande"/>
                <a:ea typeface="Lucida Grande"/>
                <a:cs typeface="Lucida Grande"/>
                <a:sym typeface="Lucida Grande"/>
              </a:rPr>
              <a:t>hypothesised</a:t>
            </a:r>
            <a:r>
              <a:rPr lang="en-US" sz="2200" dirty="0">
                <a:effectLst/>
                <a:latin typeface="Lucida Grande"/>
                <a:ea typeface="Lucida Grande"/>
                <a:cs typeface="Lucida Grande"/>
                <a:sym typeface="Lucida Grande"/>
              </a:rPr>
              <a:t> that diverse emotional states would affect investment decisions differently, and that the mindfulness state would lead to the most rational investment </a:t>
            </a:r>
            <a:r>
              <a:rPr lang="en-US" sz="2200" dirty="0" err="1">
                <a:effectLst/>
                <a:latin typeface="Lucida Grande"/>
                <a:ea typeface="Lucida Grande"/>
                <a:cs typeface="Lucida Grande"/>
                <a:sym typeface="Lucida Grande"/>
              </a:rPr>
              <a:t>behaviour</a:t>
            </a:r>
            <a:r>
              <a:rPr lang="en-US" sz="2200" dirty="0">
                <a:effectLst/>
                <a:latin typeface="Lucida Grande"/>
                <a:ea typeface="Lucida Grande"/>
                <a:cs typeface="Lucida Grande"/>
                <a:sym typeface="Lucida Grande"/>
              </a:rPr>
              <a:t>. Results found that while investment choices between the four groups were not significantly different, higher overall positive affect significantly predicted lesser risk aversion compared to a negative state. The role of mindfulness as a potential anxiety buffer was also evident in a high global risk situation. Time and gender were also identified as important features impacting decision making.</a:t>
            </a:r>
          </a:p>
          <a:p>
            <a:r>
              <a:rPr lang="en-US" sz="2200" dirty="0">
                <a:effectLst/>
                <a:latin typeface="Lucida Grande"/>
                <a:ea typeface="Lucida Grande"/>
                <a:cs typeface="Lucida Grande"/>
                <a:sym typeface="Lucida Grande"/>
              </a:rPr>
              <a:t> </a:t>
            </a:r>
          </a:p>
          <a:p>
            <a:r>
              <a:rPr lang="en-US" sz="2200" dirty="0">
                <a:effectLst/>
                <a:latin typeface="Lucida Grande"/>
                <a:ea typeface="Lucida Grande"/>
                <a:cs typeface="Lucida Grande"/>
                <a:sym typeface="Lucida Grande"/>
              </a:rPr>
              <a:t> </a:t>
            </a:r>
          </a:p>
          <a:p>
            <a:pPr marL="342900" indent="-342900">
              <a:buFont typeface="Arial" panose="020B0604020202020204" pitchFamily="34" charset="0"/>
              <a:buChar char="•"/>
            </a:pPr>
            <a:r>
              <a:rPr lang="en-US" sz="2200" b="0" dirty="0" err="1">
                <a:effectLst/>
                <a:latin typeface="Lucida Grande"/>
                <a:ea typeface="Lucida Grande"/>
                <a:cs typeface="Lucida Grande"/>
                <a:sym typeface="Lucida Grande"/>
              </a:rPr>
              <a:t>Navneeth</a:t>
            </a:r>
            <a:r>
              <a:rPr lang="en-US" sz="2200" b="0" dirty="0">
                <a:effectLst/>
                <a:latin typeface="Lucida Grande"/>
                <a:ea typeface="Lucida Grande"/>
                <a:cs typeface="Lucida Grande"/>
                <a:sym typeface="Lucida Grande"/>
              </a:rPr>
              <a:t> JK (Student) - Farmer Suicides in India- A Macro Perspective</a:t>
            </a:r>
          </a:p>
          <a:p>
            <a:r>
              <a:rPr lang="en-US" sz="2200" dirty="0">
                <a:effectLst/>
                <a:latin typeface="Lucida Grande"/>
                <a:ea typeface="Lucida Grande"/>
                <a:cs typeface="Lucida Grande"/>
                <a:sym typeface="Lucida Grande"/>
              </a:rPr>
              <a:t> </a:t>
            </a:r>
          </a:p>
          <a:p>
            <a:r>
              <a:rPr lang="en-US" sz="2200" dirty="0">
                <a:effectLst/>
                <a:latin typeface="Lucida Grande"/>
                <a:ea typeface="Lucida Grande"/>
                <a:cs typeface="Lucida Grande"/>
                <a:sym typeface="Lucida Grande"/>
              </a:rPr>
              <a:t> </a:t>
            </a:r>
          </a:p>
          <a:p>
            <a:r>
              <a:rPr lang="en-US" sz="2200" b="0" u="sng" dirty="0">
                <a:effectLst/>
                <a:latin typeface="Lucida Grande"/>
                <a:ea typeface="Lucida Grande"/>
                <a:cs typeface="Lucida Grande"/>
                <a:sym typeface="Lucida Grande"/>
              </a:rPr>
              <a:t>Abstract</a:t>
            </a:r>
          </a:p>
          <a:p>
            <a:r>
              <a:rPr lang="en-US" sz="2200" dirty="0">
                <a:effectLst/>
                <a:latin typeface="Lucida Grande"/>
                <a:ea typeface="Lucida Grande"/>
                <a:cs typeface="Lucida Grande"/>
                <a:sym typeface="Lucida Grande"/>
              </a:rPr>
              <a:t>Agriculture is the soul of the Indian economy. Although the contribution of agriculture towards the GDP has been consistently declining, this sector still employs half of the India’s workforce.  However, the agricultural sector in India is heavily distressed as evident from the large number of farmer suicides that have plagued the country over the last decade. So, what are the factors that lead farmers to commit this act? Is it the type of crops that they grow? Is it the high cost of inputs? Or is it a lack of infrastructure for farmers to sell their produce at a fair price? This paper aims to answer these questions. This paper uses a state level panel dataset from 2001-2013 to investigate the factors that affect farmer suicide in India.  Preliminary results indicate irrigation and credit ratio negatively impacting farmer suicide while sown area affects farmer suicide positively. Moreover, we also find that consumer price positively affects farmer suicide in India. The results thus call for creating a stronger agricultural market in India.</a:t>
            </a:r>
          </a:p>
          <a:p>
            <a:r>
              <a:rPr lang="en-US" sz="2200" dirty="0">
                <a:effectLst/>
                <a:latin typeface="Lucida Grande"/>
                <a:ea typeface="Lucida Grande"/>
                <a:cs typeface="Lucida Grande"/>
                <a:sym typeface="Lucida Grande"/>
              </a:rPr>
              <a:t> </a:t>
            </a:r>
          </a:p>
          <a:p>
            <a:r>
              <a:rPr lang="en-US" sz="2200" dirty="0">
                <a:effectLst/>
                <a:latin typeface="Lucida Grande"/>
                <a:ea typeface="Lucida Grande"/>
                <a:cs typeface="Lucida Grande"/>
                <a:sym typeface="Lucida Grande"/>
              </a:rPr>
              <a:t> </a:t>
            </a:r>
          </a:p>
          <a:p>
            <a:r>
              <a:rPr lang="en-US" sz="2200" dirty="0">
                <a:effectLst/>
                <a:latin typeface="Lucida Grande"/>
                <a:ea typeface="Lucida Grande"/>
                <a:cs typeface="Lucida Grande"/>
                <a:sym typeface="Lucida Grande"/>
              </a:rPr>
              <a:t> </a:t>
            </a:r>
          </a:p>
          <a:p>
            <a:endParaRPr lang="en-US" dirty="0"/>
          </a:p>
        </p:txBody>
      </p:sp>
    </p:spTree>
    <p:extLst>
      <p:ext uri="{BB962C8B-B14F-4D97-AF65-F5344CB8AC3E}">
        <p14:creationId xmlns:p14="http://schemas.microsoft.com/office/powerpoint/2010/main" val="2116130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95945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70291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8863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0253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98075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9788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9364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200" dirty="0">
                <a:effectLst/>
                <a:latin typeface="Lucida Grande"/>
                <a:ea typeface="Lucida Grande"/>
                <a:cs typeface="Lucida Grande"/>
                <a:sym typeface="Lucida Grande"/>
              </a:rPr>
              <a:t> </a:t>
            </a:r>
            <a:endParaRPr lang="en-US" dirty="0"/>
          </a:p>
        </p:txBody>
      </p:sp>
    </p:spTree>
    <p:extLst>
      <p:ext uri="{BB962C8B-B14F-4D97-AF65-F5344CB8AC3E}">
        <p14:creationId xmlns:p14="http://schemas.microsoft.com/office/powerpoint/2010/main" val="1581755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138423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79255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IN" dirty="0"/>
              <a:t>Read/Explain </a:t>
            </a:r>
          </a:p>
        </p:txBody>
      </p:sp>
    </p:spTree>
    <p:extLst>
      <p:ext uri="{BB962C8B-B14F-4D97-AF65-F5344CB8AC3E}">
        <p14:creationId xmlns:p14="http://schemas.microsoft.com/office/powerpoint/2010/main" val="1173149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575223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Schedule">
    <p:spTree>
      <p:nvGrpSpPr>
        <p:cNvPr id="1" name=""/>
        <p:cNvGrpSpPr/>
        <p:nvPr/>
      </p:nvGrpSpPr>
      <p:grpSpPr>
        <a:xfrm>
          <a:off x="0" y="0"/>
          <a:ext cx="0" cy="0"/>
          <a:chOff x="0" y="0"/>
          <a:chExt cx="0" cy="0"/>
        </a:xfrm>
      </p:grpSpPr>
      <p:sp>
        <p:nvSpPr>
          <p:cNvPr id="24" name="Title Text"/>
          <p:cNvSpPr txBox="1">
            <a:spLocks noGrp="1"/>
          </p:cNvSpPr>
          <p:nvPr>
            <p:ph type="title"/>
          </p:nvPr>
        </p:nvSpPr>
        <p:spPr>
          <a:xfrm>
            <a:off x="4833937" y="517921"/>
            <a:ext cx="14716126" cy="1123468"/>
          </a:xfrm>
          <a:prstGeom prst="rect">
            <a:avLst/>
          </a:prstGeom>
        </p:spPr>
        <p:txBody>
          <a:bodyPr/>
          <a:lstStyle>
            <a:lvl1pPr algn="ctr">
              <a:defRPr sz="5600">
                <a:solidFill>
                  <a:srgbClr val="194679"/>
                </a:solidFill>
                <a:latin typeface="Avenir Next" panose="020B0503020202020204" pitchFamily="34" charset="0"/>
              </a:defRPr>
            </a:lvl1pPr>
          </a:lstStyle>
          <a:p>
            <a:r>
              <a:rPr lang="en-US"/>
              <a:t>Click to edit Master title style</a:t>
            </a:r>
            <a:endParaRPr/>
          </a:p>
        </p:txBody>
      </p:sp>
      <p:sp>
        <p:nvSpPr>
          <p:cNvPr id="25" name="Introduction goes here"/>
          <p:cNvSpPr txBox="1">
            <a:spLocks noGrp="1"/>
          </p:cNvSpPr>
          <p:nvPr>
            <p:ph type="body" sz="quarter" idx="13"/>
          </p:nvPr>
        </p:nvSpPr>
        <p:spPr>
          <a:xfrm>
            <a:off x="4833937" y="1732359"/>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a:t>Click to edit Master text styles</a:t>
            </a:r>
          </a:p>
        </p:txBody>
      </p:sp>
      <p:sp>
        <p:nvSpPr>
          <p:cNvPr id="26" name="Shape"/>
          <p:cNvSpPr>
            <a:spLocks noGrp="1"/>
          </p:cNvSpPr>
          <p:nvPr>
            <p:ph type="body" sz="quarter" idx="14" hasCustomPrompt="1"/>
          </p:nvPr>
        </p:nvSpPr>
        <p:spPr>
          <a:xfrm>
            <a:off x="4755841" y="4284240"/>
            <a:ext cx="1368127" cy="17859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780" y="0"/>
                </a:lnTo>
                <a:lnTo>
                  <a:pt x="18780" y="3348"/>
                </a:lnTo>
                <a:lnTo>
                  <a:pt x="21600" y="5400"/>
                </a:lnTo>
                <a:lnTo>
                  <a:pt x="18780" y="7452"/>
                </a:lnTo>
                <a:lnTo>
                  <a:pt x="18780" y="10800"/>
                </a:lnTo>
                <a:lnTo>
                  <a:pt x="18780" y="21600"/>
                </a:lnTo>
                <a:lnTo>
                  <a:pt x="0" y="21600"/>
                </a:lnTo>
                <a:lnTo>
                  <a:pt x="0" y="0"/>
                </a:lnTo>
                <a:close/>
              </a:path>
            </a:pathLst>
          </a:custGeom>
          <a:solidFill>
            <a:srgbClr val="194679"/>
          </a:solidFill>
        </p:spPr>
        <p:txBody>
          <a:bodyPr anchor="ctr"/>
          <a:lstStyle>
            <a:lvl1pPr>
              <a:defRPr>
                <a:latin typeface="Avenir Next" panose="020B0503020202020204" pitchFamily="34" charset="0"/>
              </a:defRPr>
            </a:lvl1pPr>
          </a:lstStyle>
          <a:p>
            <a:pPr algn="ctr">
              <a:defRPr sz="5800">
                <a:solidFill>
                  <a:srgbClr val="000000"/>
                </a:solidFill>
                <a:latin typeface="+mj-lt"/>
                <a:ea typeface="+mj-ea"/>
                <a:cs typeface="+mj-cs"/>
                <a:sym typeface="Gill Sans"/>
              </a:defRPr>
            </a:pPr>
            <a:r>
              <a:rPr lang="en-US"/>
              <a:t> </a:t>
            </a:r>
            <a:endParaRPr/>
          </a:p>
        </p:txBody>
      </p:sp>
      <p:sp>
        <p:nvSpPr>
          <p:cNvPr id="27" name="01"/>
          <p:cNvSpPr txBox="1">
            <a:spLocks noGrp="1"/>
          </p:cNvSpPr>
          <p:nvPr>
            <p:ph type="body" sz="quarter" idx="15"/>
          </p:nvPr>
        </p:nvSpPr>
        <p:spPr>
          <a:xfrm>
            <a:off x="4866401" y="4431673"/>
            <a:ext cx="963081" cy="887156"/>
          </a:xfrm>
          <a:prstGeom prst="rect">
            <a:avLst/>
          </a:prstGeom>
        </p:spPr>
        <p:txBody>
          <a:bodyPr anchor="ctr"/>
          <a:lstStyle>
            <a:lvl1pPr algn="ctr">
              <a:defRPr sz="5600">
                <a:latin typeface="Avenir Next" panose="020B0503020202020204" pitchFamily="34" charset="0"/>
                <a:ea typeface="+mn-ea"/>
                <a:cs typeface="+mn-cs"/>
                <a:sym typeface="Helvetica Neue Medium"/>
              </a:defRPr>
            </a:lvl1pPr>
          </a:lstStyle>
          <a:p>
            <a:pPr lvl="0"/>
            <a:r>
              <a:rPr lang="en-US"/>
              <a:t>Click to edit Master text styles</a:t>
            </a:r>
          </a:p>
        </p:txBody>
      </p:sp>
      <p:sp>
        <p:nvSpPr>
          <p:cNvPr id="28" name="Mar…"/>
          <p:cNvSpPr txBox="1">
            <a:spLocks noGrp="1"/>
          </p:cNvSpPr>
          <p:nvPr>
            <p:ph type="body" sz="quarter" idx="16"/>
          </p:nvPr>
        </p:nvSpPr>
        <p:spPr>
          <a:xfrm>
            <a:off x="4847830" y="5332083"/>
            <a:ext cx="963081" cy="590663"/>
          </a:xfrm>
          <a:prstGeom prst="rect">
            <a:avLst/>
          </a:prstGeom>
        </p:spPr>
        <p:txBody>
          <a:bodyPr anchor="ctr"/>
          <a:lstStyle>
            <a:lvl1pPr>
              <a:defRPr>
                <a:latin typeface="Avenir Next" panose="020B0503020202020204" pitchFamily="34" charset="0"/>
              </a:defRPr>
            </a:lvl1pPr>
            <a:lvl2pPr>
              <a:defRPr>
                <a:latin typeface="Avenir Next" panose="020B0503020202020204" pitchFamily="34" charset="0"/>
              </a:defRPr>
            </a:lvl2pPr>
          </a:lstStyle>
          <a:p>
            <a:pPr lvl="0" algn="ctr">
              <a:defRPr sz="1800">
                <a:latin typeface="+mn-lt"/>
                <a:ea typeface="+mn-ea"/>
                <a:cs typeface="+mn-cs"/>
                <a:sym typeface="Helvetica Neue Medium"/>
              </a:defRPr>
            </a:pPr>
            <a:r>
              <a:rPr lang="en-US"/>
              <a:t>Click to edit Master text styles</a:t>
            </a:r>
          </a:p>
          <a:p>
            <a:pPr lvl="1" algn="ctr">
              <a:defRPr sz="1800">
                <a:latin typeface="+mn-lt"/>
                <a:ea typeface="+mn-ea"/>
                <a:cs typeface="+mn-cs"/>
                <a:sym typeface="Helvetica Neue Medium"/>
              </a:defRPr>
            </a:pPr>
            <a:r>
              <a:rPr lang="en-US"/>
              <a:t>Second level</a:t>
            </a:r>
          </a:p>
        </p:txBody>
      </p:sp>
      <p:sp>
        <p:nvSpPr>
          <p:cNvPr id="29" name="Body Level One…"/>
          <p:cNvSpPr txBox="1">
            <a:spLocks noGrp="1"/>
          </p:cNvSpPr>
          <p:nvPr>
            <p:ph type="body" sz="quarter" idx="1"/>
          </p:nvPr>
        </p:nvSpPr>
        <p:spPr>
          <a:xfrm>
            <a:off x="6353511" y="4230225"/>
            <a:ext cx="4118640" cy="1785939"/>
          </a:xfrm>
          <a:prstGeom prst="rect">
            <a:avLst/>
          </a:prstGeom>
        </p:spPr>
        <p:txBody>
          <a:bodyPr/>
          <a:lstStyle>
            <a:lvl1pPr>
              <a:defRPr>
                <a:solidFill>
                  <a:srgbClr val="53585F"/>
                </a:solidFill>
                <a:latin typeface="Avenir Next" panose="020B0503020202020204" pitchFamily="34" charset="0"/>
              </a:defRPr>
            </a:lvl1pPr>
            <a:lvl2pPr>
              <a:defRPr>
                <a:solidFill>
                  <a:srgbClr val="53585F"/>
                </a:solidFill>
                <a:latin typeface="Avenir Next" panose="020B0503020202020204" pitchFamily="34" charset="0"/>
              </a:defRPr>
            </a:lvl2pPr>
            <a:lvl3pPr>
              <a:defRPr>
                <a:solidFill>
                  <a:srgbClr val="53585F"/>
                </a:solidFill>
                <a:latin typeface="Avenir Next" panose="020B0503020202020204" pitchFamily="34" charset="0"/>
              </a:defRPr>
            </a:lvl3pPr>
            <a:lvl4pPr>
              <a:defRPr>
                <a:solidFill>
                  <a:srgbClr val="53585F"/>
                </a:solidFill>
                <a:latin typeface="Avenir Next" panose="020B0503020202020204" pitchFamily="34" charset="0"/>
              </a:defRPr>
            </a:lvl4pPr>
            <a:lvl5pPr>
              <a:defRPr>
                <a:solidFill>
                  <a:srgbClr val="53585F"/>
                </a:solidFill>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0" name="Shape"/>
          <p:cNvSpPr>
            <a:spLocks noGrp="1"/>
          </p:cNvSpPr>
          <p:nvPr>
            <p:ph type="body" sz="quarter" idx="17" hasCustomPrompt="1"/>
          </p:nvPr>
        </p:nvSpPr>
        <p:spPr>
          <a:xfrm>
            <a:off x="4755841" y="7015139"/>
            <a:ext cx="1368127" cy="17859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780" y="0"/>
                </a:lnTo>
                <a:lnTo>
                  <a:pt x="18780" y="3348"/>
                </a:lnTo>
                <a:lnTo>
                  <a:pt x="21600" y="5400"/>
                </a:lnTo>
                <a:lnTo>
                  <a:pt x="18780" y="7452"/>
                </a:lnTo>
                <a:lnTo>
                  <a:pt x="18780" y="10800"/>
                </a:lnTo>
                <a:lnTo>
                  <a:pt x="18780" y="21600"/>
                </a:lnTo>
                <a:lnTo>
                  <a:pt x="0" y="21600"/>
                </a:lnTo>
                <a:lnTo>
                  <a:pt x="0" y="0"/>
                </a:lnTo>
                <a:close/>
              </a:path>
            </a:pathLst>
          </a:custGeom>
          <a:solidFill>
            <a:srgbClr val="FFB000"/>
          </a:solidFill>
        </p:spPr>
        <p:txBody>
          <a:bodyPr anchor="ctr"/>
          <a:lstStyle>
            <a:lvl1pPr>
              <a:defRPr>
                <a:latin typeface="Avenir Next" panose="020B0503020202020204" pitchFamily="34" charset="0"/>
              </a:defRPr>
            </a:lvl1pPr>
          </a:lstStyle>
          <a:p>
            <a:pPr algn="ctr">
              <a:defRPr sz="5800">
                <a:solidFill>
                  <a:srgbClr val="000000"/>
                </a:solidFill>
                <a:latin typeface="+mj-lt"/>
                <a:ea typeface="+mj-ea"/>
                <a:cs typeface="+mj-cs"/>
                <a:sym typeface="Gill Sans"/>
              </a:defRPr>
            </a:pPr>
            <a:r>
              <a:rPr lang="en-US" dirty="0"/>
              <a:t> </a:t>
            </a:r>
            <a:endParaRPr dirty="0"/>
          </a:p>
        </p:txBody>
      </p:sp>
      <p:sp>
        <p:nvSpPr>
          <p:cNvPr id="31" name="02"/>
          <p:cNvSpPr txBox="1">
            <a:spLocks noGrp="1"/>
          </p:cNvSpPr>
          <p:nvPr>
            <p:ph type="body" sz="quarter" idx="18"/>
          </p:nvPr>
        </p:nvSpPr>
        <p:spPr>
          <a:xfrm>
            <a:off x="4866401" y="7162572"/>
            <a:ext cx="963081" cy="887156"/>
          </a:xfrm>
          <a:prstGeom prst="rect">
            <a:avLst/>
          </a:prstGeom>
        </p:spPr>
        <p:txBody>
          <a:bodyPr anchor="ctr"/>
          <a:lstStyle>
            <a:lvl1pPr algn="ctr">
              <a:defRPr sz="5600">
                <a:latin typeface="Avenir Next" panose="020B0503020202020204" pitchFamily="34" charset="0"/>
                <a:ea typeface="+mn-ea"/>
                <a:cs typeface="+mn-cs"/>
                <a:sym typeface="Helvetica Neue Medium"/>
              </a:defRPr>
            </a:lvl1pPr>
          </a:lstStyle>
          <a:p>
            <a:pPr lvl="0"/>
            <a:r>
              <a:rPr lang="en-US" dirty="0"/>
              <a:t>Click to edit Master text styles</a:t>
            </a:r>
          </a:p>
        </p:txBody>
      </p:sp>
      <p:sp>
        <p:nvSpPr>
          <p:cNvPr id="32" name="Mar…"/>
          <p:cNvSpPr txBox="1">
            <a:spLocks noGrp="1"/>
          </p:cNvSpPr>
          <p:nvPr>
            <p:ph type="body" sz="quarter" idx="19"/>
          </p:nvPr>
        </p:nvSpPr>
        <p:spPr>
          <a:xfrm>
            <a:off x="4847830" y="8062982"/>
            <a:ext cx="963081" cy="590662"/>
          </a:xfrm>
          <a:prstGeom prst="rect">
            <a:avLst/>
          </a:prstGeom>
        </p:spPr>
        <p:txBody>
          <a:bodyPr anchor="ctr"/>
          <a:lstStyle>
            <a:lvl1pPr>
              <a:defRPr>
                <a:latin typeface="Avenir Next" panose="020B0503020202020204" pitchFamily="34" charset="0"/>
              </a:defRPr>
            </a:lvl1pPr>
            <a:lvl2pPr>
              <a:defRPr>
                <a:latin typeface="Avenir Next" panose="020B0503020202020204" pitchFamily="34" charset="0"/>
              </a:defRPr>
            </a:lvl2pPr>
          </a:lstStyle>
          <a:p>
            <a:pPr lvl="0" algn="ctr">
              <a:defRPr sz="1800">
                <a:latin typeface="+mn-lt"/>
                <a:ea typeface="+mn-ea"/>
                <a:cs typeface="+mn-cs"/>
                <a:sym typeface="Helvetica Neue Medium"/>
              </a:defRPr>
            </a:pPr>
            <a:r>
              <a:rPr lang="en-US"/>
              <a:t>Click to edit Master text styles</a:t>
            </a:r>
          </a:p>
          <a:p>
            <a:pPr lvl="1" algn="ctr">
              <a:defRPr sz="1800">
                <a:latin typeface="+mn-lt"/>
                <a:ea typeface="+mn-ea"/>
                <a:cs typeface="+mn-cs"/>
                <a:sym typeface="Helvetica Neue Medium"/>
              </a:defRPr>
            </a:pPr>
            <a:r>
              <a:rPr lang="en-US"/>
              <a:t>Second level</a:t>
            </a:r>
          </a:p>
        </p:txBody>
      </p:sp>
      <p:sp>
        <p:nvSpPr>
          <p:cNvPr id="33" name="Claritas est etiam processus dynamicus, qui sequitur lectorum. Mirum est, putamus, litterarum per et quinta decima."/>
          <p:cNvSpPr txBox="1">
            <a:spLocks noGrp="1"/>
          </p:cNvSpPr>
          <p:nvPr>
            <p:ph type="body" sz="quarter" idx="20"/>
          </p:nvPr>
        </p:nvSpPr>
        <p:spPr>
          <a:xfrm>
            <a:off x="6353511" y="6961123"/>
            <a:ext cx="4118640" cy="1785939"/>
          </a:xfrm>
          <a:prstGeom prst="rect">
            <a:avLst/>
          </a:prstGeom>
        </p:spPr>
        <p:txBody>
          <a:bodyPr/>
          <a:lstStyle>
            <a:lvl1pPr>
              <a:defRPr>
                <a:solidFill>
                  <a:srgbClr val="53585F"/>
                </a:solidFill>
                <a:latin typeface="Avenir Next" panose="020B0503020202020204" pitchFamily="34" charset="0"/>
              </a:defRPr>
            </a:lvl1pPr>
          </a:lstStyle>
          <a:p>
            <a:pPr lvl="0"/>
            <a:r>
              <a:rPr lang="en-US"/>
              <a:t>Click to edit Master text styles</a:t>
            </a:r>
          </a:p>
        </p:txBody>
      </p:sp>
      <p:sp>
        <p:nvSpPr>
          <p:cNvPr id="34" name="Shape"/>
          <p:cNvSpPr>
            <a:spLocks noGrp="1"/>
          </p:cNvSpPr>
          <p:nvPr>
            <p:ph type="body" sz="quarter" idx="21" hasCustomPrompt="1"/>
          </p:nvPr>
        </p:nvSpPr>
        <p:spPr>
          <a:xfrm>
            <a:off x="4755841" y="9947486"/>
            <a:ext cx="1368127" cy="17859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780" y="0"/>
                </a:lnTo>
                <a:lnTo>
                  <a:pt x="18780" y="3348"/>
                </a:lnTo>
                <a:lnTo>
                  <a:pt x="21600" y="5400"/>
                </a:lnTo>
                <a:lnTo>
                  <a:pt x="18780" y="7452"/>
                </a:lnTo>
                <a:lnTo>
                  <a:pt x="18780" y="10800"/>
                </a:lnTo>
                <a:lnTo>
                  <a:pt x="18780" y="21600"/>
                </a:lnTo>
                <a:lnTo>
                  <a:pt x="0" y="21600"/>
                </a:lnTo>
                <a:lnTo>
                  <a:pt x="0" y="0"/>
                </a:lnTo>
                <a:close/>
              </a:path>
            </a:pathLst>
          </a:custGeom>
          <a:solidFill>
            <a:srgbClr val="194679"/>
          </a:solidFill>
        </p:spPr>
        <p:txBody>
          <a:bodyPr anchor="ctr"/>
          <a:lstStyle>
            <a:lvl1pPr>
              <a:defRPr>
                <a:latin typeface="Avenir Next" panose="020B0503020202020204" pitchFamily="34" charset="0"/>
              </a:defRPr>
            </a:lvl1pPr>
          </a:lstStyle>
          <a:p>
            <a:pPr algn="ctr" defTabSz="642937">
              <a:defRPr sz="4200">
                <a:effectLst>
                  <a:outerShdw blurRad="38100" dist="12700" dir="5400000" rotWithShape="0">
                    <a:srgbClr val="000000">
                      <a:alpha val="50000"/>
                    </a:srgbClr>
                  </a:outerShdw>
                </a:effectLst>
                <a:latin typeface="+mj-lt"/>
                <a:ea typeface="+mj-ea"/>
                <a:cs typeface="+mj-cs"/>
                <a:sym typeface="Gill Sans"/>
              </a:defRPr>
            </a:pPr>
            <a:r>
              <a:rPr lang="en-US" dirty="0"/>
              <a:t> </a:t>
            </a:r>
            <a:endParaRPr dirty="0"/>
          </a:p>
        </p:txBody>
      </p:sp>
      <p:sp>
        <p:nvSpPr>
          <p:cNvPr id="35" name="03"/>
          <p:cNvSpPr txBox="1">
            <a:spLocks noGrp="1"/>
          </p:cNvSpPr>
          <p:nvPr>
            <p:ph type="body" sz="quarter" idx="22"/>
          </p:nvPr>
        </p:nvSpPr>
        <p:spPr>
          <a:xfrm>
            <a:off x="4866401" y="10094918"/>
            <a:ext cx="963081" cy="887156"/>
          </a:xfrm>
          <a:prstGeom prst="rect">
            <a:avLst/>
          </a:prstGeom>
        </p:spPr>
        <p:txBody>
          <a:bodyPr anchor="ctr"/>
          <a:lstStyle>
            <a:lvl1pPr algn="ctr">
              <a:defRPr sz="5600">
                <a:latin typeface="Avenir Next" panose="020B0503020202020204" pitchFamily="34" charset="0"/>
                <a:ea typeface="+mn-ea"/>
                <a:cs typeface="+mn-cs"/>
                <a:sym typeface="Helvetica Neue Medium"/>
              </a:defRPr>
            </a:lvl1pPr>
          </a:lstStyle>
          <a:p>
            <a:pPr lvl="0"/>
            <a:r>
              <a:rPr lang="en-US" dirty="0"/>
              <a:t>Click to edit Master text styles</a:t>
            </a:r>
          </a:p>
        </p:txBody>
      </p:sp>
      <p:sp>
        <p:nvSpPr>
          <p:cNvPr id="36" name="Mar…"/>
          <p:cNvSpPr txBox="1">
            <a:spLocks noGrp="1"/>
          </p:cNvSpPr>
          <p:nvPr>
            <p:ph type="body" sz="quarter" idx="23"/>
          </p:nvPr>
        </p:nvSpPr>
        <p:spPr>
          <a:xfrm>
            <a:off x="4847830" y="10995329"/>
            <a:ext cx="963081" cy="590663"/>
          </a:xfrm>
          <a:prstGeom prst="rect">
            <a:avLst/>
          </a:prstGeom>
        </p:spPr>
        <p:txBody>
          <a:bodyPr anchor="ctr"/>
          <a:lstStyle>
            <a:lvl1pPr>
              <a:defRPr>
                <a:latin typeface="Avenir Next" panose="020B0503020202020204" pitchFamily="34" charset="0"/>
              </a:defRPr>
            </a:lvl1pPr>
            <a:lvl2pPr>
              <a:defRPr>
                <a:latin typeface="Avenir Next" panose="020B0503020202020204" pitchFamily="34" charset="0"/>
              </a:defRPr>
            </a:lvl2pPr>
          </a:lstStyle>
          <a:p>
            <a:pPr lvl="0" algn="ctr">
              <a:defRPr sz="1800">
                <a:latin typeface="+mn-lt"/>
                <a:ea typeface="+mn-ea"/>
                <a:cs typeface="+mn-cs"/>
                <a:sym typeface="Helvetica Neue Medium"/>
              </a:defRPr>
            </a:pPr>
            <a:r>
              <a:rPr lang="en-US"/>
              <a:t>Click to edit Master text styles</a:t>
            </a:r>
          </a:p>
          <a:p>
            <a:pPr lvl="1" algn="ctr">
              <a:defRPr sz="1800">
                <a:latin typeface="+mn-lt"/>
                <a:ea typeface="+mn-ea"/>
                <a:cs typeface="+mn-cs"/>
                <a:sym typeface="Helvetica Neue Medium"/>
              </a:defRPr>
            </a:pPr>
            <a:r>
              <a:rPr lang="en-US"/>
              <a:t>Second level</a:t>
            </a:r>
          </a:p>
        </p:txBody>
      </p:sp>
      <p:sp>
        <p:nvSpPr>
          <p:cNvPr id="37" name="Claritas justo est etiam processus dynamicus, qui sequitur lectorum. Mirum est, putamus, per decima."/>
          <p:cNvSpPr txBox="1">
            <a:spLocks noGrp="1"/>
          </p:cNvSpPr>
          <p:nvPr>
            <p:ph type="body" sz="quarter" idx="24"/>
          </p:nvPr>
        </p:nvSpPr>
        <p:spPr>
          <a:xfrm>
            <a:off x="6353511" y="9893471"/>
            <a:ext cx="4118640" cy="1785938"/>
          </a:xfrm>
          <a:prstGeom prst="rect">
            <a:avLst/>
          </a:prstGeom>
        </p:spPr>
        <p:txBody>
          <a:bodyPr/>
          <a:lstStyle>
            <a:lvl1pPr>
              <a:defRPr>
                <a:solidFill>
                  <a:srgbClr val="53585F"/>
                </a:solidFill>
                <a:latin typeface="Avenir Next" panose="020B0503020202020204" pitchFamily="34" charset="0"/>
              </a:defRPr>
            </a:lvl1pPr>
          </a:lstStyle>
          <a:p>
            <a:pPr lvl="0"/>
            <a:r>
              <a:rPr lang="en-US"/>
              <a:t>Click to edit Master text styles</a:t>
            </a:r>
          </a:p>
        </p:txBody>
      </p:sp>
      <p:sp>
        <p:nvSpPr>
          <p:cNvPr id="38" name="Shape"/>
          <p:cNvSpPr>
            <a:spLocks noGrp="1"/>
          </p:cNvSpPr>
          <p:nvPr>
            <p:ph type="body" sz="quarter" idx="25" hasCustomPrompt="1"/>
          </p:nvPr>
        </p:nvSpPr>
        <p:spPr>
          <a:xfrm>
            <a:off x="13911848" y="4284240"/>
            <a:ext cx="1368127" cy="17859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780" y="0"/>
                </a:lnTo>
                <a:lnTo>
                  <a:pt x="18780" y="3348"/>
                </a:lnTo>
                <a:lnTo>
                  <a:pt x="21600" y="5400"/>
                </a:lnTo>
                <a:lnTo>
                  <a:pt x="18780" y="7452"/>
                </a:lnTo>
                <a:lnTo>
                  <a:pt x="18780" y="10800"/>
                </a:lnTo>
                <a:lnTo>
                  <a:pt x="18780" y="21600"/>
                </a:lnTo>
                <a:lnTo>
                  <a:pt x="0" y="21600"/>
                </a:lnTo>
                <a:lnTo>
                  <a:pt x="0" y="0"/>
                </a:lnTo>
                <a:close/>
              </a:path>
            </a:pathLst>
          </a:custGeom>
          <a:solidFill>
            <a:srgbClr val="194679"/>
          </a:solidFill>
        </p:spPr>
        <p:txBody>
          <a:bodyPr anchor="ctr"/>
          <a:lstStyle>
            <a:lvl1pPr>
              <a:defRPr>
                <a:latin typeface="Avenir Next" panose="020B0503020202020204" pitchFamily="34" charset="0"/>
              </a:defRPr>
            </a:lvl1pPr>
          </a:lstStyle>
          <a:p>
            <a:pPr algn="ctr">
              <a:defRPr sz="5800">
                <a:solidFill>
                  <a:srgbClr val="000000"/>
                </a:solidFill>
                <a:latin typeface="+mj-lt"/>
                <a:ea typeface="+mj-ea"/>
                <a:cs typeface="+mj-cs"/>
                <a:sym typeface="Gill Sans"/>
              </a:defRPr>
            </a:pPr>
            <a:r>
              <a:rPr lang="en-US" dirty="0"/>
              <a:t> </a:t>
            </a:r>
            <a:endParaRPr dirty="0"/>
          </a:p>
        </p:txBody>
      </p:sp>
      <p:sp>
        <p:nvSpPr>
          <p:cNvPr id="39" name="04"/>
          <p:cNvSpPr txBox="1">
            <a:spLocks noGrp="1"/>
          </p:cNvSpPr>
          <p:nvPr>
            <p:ph type="body" sz="quarter" idx="26"/>
          </p:nvPr>
        </p:nvSpPr>
        <p:spPr>
          <a:xfrm>
            <a:off x="14022407" y="4431673"/>
            <a:ext cx="963082" cy="887156"/>
          </a:xfrm>
          <a:prstGeom prst="rect">
            <a:avLst/>
          </a:prstGeom>
        </p:spPr>
        <p:txBody>
          <a:bodyPr anchor="ctr"/>
          <a:lstStyle>
            <a:lvl1pPr algn="ctr">
              <a:defRPr sz="5600">
                <a:latin typeface="Avenir Next" panose="020B0503020202020204" pitchFamily="34" charset="0"/>
                <a:ea typeface="+mn-ea"/>
                <a:cs typeface="+mn-cs"/>
                <a:sym typeface="Helvetica Neue Medium"/>
              </a:defRPr>
            </a:lvl1pPr>
          </a:lstStyle>
          <a:p>
            <a:pPr lvl="0"/>
            <a:r>
              <a:rPr lang="en-US"/>
              <a:t>Click to edit Master text styles</a:t>
            </a:r>
          </a:p>
        </p:txBody>
      </p:sp>
      <p:sp>
        <p:nvSpPr>
          <p:cNvPr id="40" name="Mar…"/>
          <p:cNvSpPr txBox="1">
            <a:spLocks noGrp="1"/>
          </p:cNvSpPr>
          <p:nvPr>
            <p:ph type="body" sz="quarter" idx="27"/>
          </p:nvPr>
        </p:nvSpPr>
        <p:spPr>
          <a:xfrm>
            <a:off x="14003838" y="5332083"/>
            <a:ext cx="963082" cy="590663"/>
          </a:xfrm>
          <a:prstGeom prst="rect">
            <a:avLst/>
          </a:prstGeom>
        </p:spPr>
        <p:txBody>
          <a:bodyPr anchor="ctr"/>
          <a:lstStyle>
            <a:lvl1pPr>
              <a:defRPr>
                <a:latin typeface="Avenir Next" panose="020B0503020202020204" pitchFamily="34" charset="0"/>
              </a:defRPr>
            </a:lvl1pPr>
            <a:lvl2pPr>
              <a:defRPr>
                <a:latin typeface="Avenir Next" panose="020B0503020202020204" pitchFamily="34" charset="0"/>
              </a:defRPr>
            </a:lvl2pPr>
          </a:lstStyle>
          <a:p>
            <a:pPr lvl="0" algn="ctr">
              <a:defRPr sz="1800">
                <a:latin typeface="+mn-lt"/>
                <a:ea typeface="+mn-ea"/>
                <a:cs typeface="+mn-cs"/>
                <a:sym typeface="Helvetica Neue Medium"/>
              </a:defRPr>
            </a:pPr>
            <a:r>
              <a:rPr lang="en-US"/>
              <a:t>Click to edit Master text styles</a:t>
            </a:r>
          </a:p>
          <a:p>
            <a:pPr lvl="1" algn="ctr">
              <a:defRPr sz="1800">
                <a:latin typeface="+mn-lt"/>
                <a:ea typeface="+mn-ea"/>
                <a:cs typeface="+mn-cs"/>
                <a:sym typeface="Helvetica Neue Medium"/>
              </a:defRPr>
            </a:pPr>
            <a:r>
              <a:rPr lang="en-US"/>
              <a:t>Second level</a:t>
            </a:r>
          </a:p>
        </p:txBody>
      </p:sp>
      <p:sp>
        <p:nvSpPr>
          <p:cNvPr id="41" name="Shape"/>
          <p:cNvSpPr>
            <a:spLocks noGrp="1"/>
          </p:cNvSpPr>
          <p:nvPr>
            <p:ph type="body" sz="quarter" idx="28" hasCustomPrompt="1"/>
          </p:nvPr>
        </p:nvSpPr>
        <p:spPr>
          <a:xfrm>
            <a:off x="13911848" y="7015139"/>
            <a:ext cx="1368127" cy="17859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780" y="0"/>
                </a:lnTo>
                <a:lnTo>
                  <a:pt x="18780" y="3348"/>
                </a:lnTo>
                <a:lnTo>
                  <a:pt x="21600" y="5400"/>
                </a:lnTo>
                <a:lnTo>
                  <a:pt x="18780" y="7452"/>
                </a:lnTo>
                <a:lnTo>
                  <a:pt x="18780" y="10800"/>
                </a:lnTo>
                <a:lnTo>
                  <a:pt x="18780" y="21600"/>
                </a:lnTo>
                <a:lnTo>
                  <a:pt x="0" y="21600"/>
                </a:lnTo>
                <a:lnTo>
                  <a:pt x="0" y="0"/>
                </a:lnTo>
                <a:close/>
              </a:path>
            </a:pathLst>
          </a:custGeom>
          <a:solidFill>
            <a:srgbClr val="FFB000"/>
          </a:solidFill>
        </p:spPr>
        <p:txBody>
          <a:bodyPr anchor="ctr"/>
          <a:lstStyle>
            <a:lvl1pPr>
              <a:defRPr>
                <a:latin typeface="Avenir Next" panose="020B0503020202020204" pitchFamily="34" charset="0"/>
              </a:defRPr>
            </a:lvl1pPr>
          </a:lstStyle>
          <a:p>
            <a:pPr algn="ctr">
              <a:defRPr sz="5800">
                <a:solidFill>
                  <a:srgbClr val="000000"/>
                </a:solidFill>
                <a:latin typeface="+mj-lt"/>
                <a:ea typeface="+mj-ea"/>
                <a:cs typeface="+mj-cs"/>
                <a:sym typeface="Gill Sans"/>
              </a:defRPr>
            </a:pPr>
            <a:r>
              <a:rPr lang="en-US" dirty="0"/>
              <a:t> </a:t>
            </a:r>
            <a:endParaRPr dirty="0"/>
          </a:p>
        </p:txBody>
      </p:sp>
      <p:sp>
        <p:nvSpPr>
          <p:cNvPr id="42" name="05"/>
          <p:cNvSpPr txBox="1">
            <a:spLocks noGrp="1"/>
          </p:cNvSpPr>
          <p:nvPr>
            <p:ph type="body" sz="quarter" idx="29"/>
          </p:nvPr>
        </p:nvSpPr>
        <p:spPr>
          <a:xfrm>
            <a:off x="14022407" y="7162572"/>
            <a:ext cx="963082" cy="887156"/>
          </a:xfrm>
          <a:prstGeom prst="rect">
            <a:avLst/>
          </a:prstGeom>
        </p:spPr>
        <p:txBody>
          <a:bodyPr anchor="ctr"/>
          <a:lstStyle>
            <a:lvl1pPr algn="ctr">
              <a:defRPr sz="5600">
                <a:latin typeface="Avenir Next" panose="020B0503020202020204" pitchFamily="34" charset="0"/>
                <a:ea typeface="+mn-ea"/>
                <a:cs typeface="+mn-cs"/>
                <a:sym typeface="Helvetica Neue Medium"/>
              </a:defRPr>
            </a:lvl1pPr>
          </a:lstStyle>
          <a:p>
            <a:pPr lvl="0"/>
            <a:r>
              <a:rPr lang="en-US" dirty="0"/>
              <a:t>Click to edit Master text styles</a:t>
            </a:r>
          </a:p>
        </p:txBody>
      </p:sp>
      <p:sp>
        <p:nvSpPr>
          <p:cNvPr id="43" name="Mar…"/>
          <p:cNvSpPr txBox="1">
            <a:spLocks noGrp="1"/>
          </p:cNvSpPr>
          <p:nvPr>
            <p:ph type="body" sz="quarter" idx="30"/>
          </p:nvPr>
        </p:nvSpPr>
        <p:spPr>
          <a:xfrm>
            <a:off x="14003838" y="8062982"/>
            <a:ext cx="963082" cy="590662"/>
          </a:xfrm>
          <a:prstGeom prst="rect">
            <a:avLst/>
          </a:prstGeom>
        </p:spPr>
        <p:txBody>
          <a:bodyPr anchor="ctr"/>
          <a:lstStyle>
            <a:lvl1pPr>
              <a:defRPr>
                <a:latin typeface="Avenir Next" panose="020B0503020202020204" pitchFamily="34" charset="0"/>
              </a:defRPr>
            </a:lvl1pPr>
            <a:lvl2pPr>
              <a:defRPr>
                <a:latin typeface="Avenir Next" panose="020B0503020202020204" pitchFamily="34" charset="0"/>
              </a:defRPr>
            </a:lvl2pPr>
          </a:lstStyle>
          <a:p>
            <a:pPr lvl="0" algn="ctr">
              <a:defRPr sz="1800">
                <a:latin typeface="+mn-lt"/>
                <a:ea typeface="+mn-ea"/>
                <a:cs typeface="+mn-cs"/>
                <a:sym typeface="Helvetica Neue Medium"/>
              </a:defRPr>
            </a:pPr>
            <a:r>
              <a:rPr lang="en-US"/>
              <a:t>Click to edit Master text styles</a:t>
            </a:r>
          </a:p>
          <a:p>
            <a:pPr lvl="1" algn="ctr">
              <a:defRPr sz="1800">
                <a:latin typeface="+mn-lt"/>
                <a:ea typeface="+mn-ea"/>
                <a:cs typeface="+mn-cs"/>
                <a:sym typeface="Helvetica Neue Medium"/>
              </a:defRPr>
            </a:pPr>
            <a:r>
              <a:rPr lang="en-US"/>
              <a:t>Second level</a:t>
            </a:r>
          </a:p>
        </p:txBody>
      </p:sp>
      <p:sp>
        <p:nvSpPr>
          <p:cNvPr id="44" name="Claritas justo est etiam processus dynamicus, qui sequitur lectorum. Mirum est, putamus, per decima."/>
          <p:cNvSpPr txBox="1">
            <a:spLocks noGrp="1"/>
          </p:cNvSpPr>
          <p:nvPr>
            <p:ph type="body" sz="quarter" idx="31"/>
          </p:nvPr>
        </p:nvSpPr>
        <p:spPr>
          <a:xfrm>
            <a:off x="15509519" y="6961123"/>
            <a:ext cx="4118640" cy="1785939"/>
          </a:xfrm>
          <a:prstGeom prst="rect">
            <a:avLst/>
          </a:prstGeom>
        </p:spPr>
        <p:txBody>
          <a:bodyPr/>
          <a:lstStyle>
            <a:lvl1pPr>
              <a:defRPr>
                <a:solidFill>
                  <a:srgbClr val="53585F"/>
                </a:solidFill>
                <a:latin typeface="Avenir Next" panose="020B0503020202020204" pitchFamily="34" charset="0"/>
              </a:defRPr>
            </a:lvl1pPr>
          </a:lstStyle>
          <a:p>
            <a:pPr lvl="0"/>
            <a:r>
              <a:rPr lang="en-US"/>
              <a:t>Click to edit Master text styles</a:t>
            </a:r>
          </a:p>
        </p:txBody>
      </p:sp>
      <p:sp>
        <p:nvSpPr>
          <p:cNvPr id="45" name="Shape"/>
          <p:cNvSpPr>
            <a:spLocks noGrp="1"/>
          </p:cNvSpPr>
          <p:nvPr>
            <p:ph type="body" sz="quarter" idx="32" hasCustomPrompt="1"/>
          </p:nvPr>
        </p:nvSpPr>
        <p:spPr>
          <a:xfrm>
            <a:off x="13911848" y="9947486"/>
            <a:ext cx="1368127" cy="17859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780" y="0"/>
                </a:lnTo>
                <a:lnTo>
                  <a:pt x="18780" y="3348"/>
                </a:lnTo>
                <a:lnTo>
                  <a:pt x="21600" y="5400"/>
                </a:lnTo>
                <a:lnTo>
                  <a:pt x="18780" y="7452"/>
                </a:lnTo>
                <a:lnTo>
                  <a:pt x="18780" y="10800"/>
                </a:lnTo>
                <a:lnTo>
                  <a:pt x="18780" y="21600"/>
                </a:lnTo>
                <a:lnTo>
                  <a:pt x="0" y="21600"/>
                </a:lnTo>
                <a:lnTo>
                  <a:pt x="0" y="0"/>
                </a:lnTo>
                <a:close/>
              </a:path>
            </a:pathLst>
          </a:custGeom>
          <a:solidFill>
            <a:srgbClr val="194679"/>
          </a:solidFill>
        </p:spPr>
        <p:txBody>
          <a:bodyPr anchor="ctr"/>
          <a:lstStyle>
            <a:lvl1pPr>
              <a:defRPr>
                <a:latin typeface="Avenir Next" panose="020B0503020202020204" pitchFamily="34" charset="0"/>
              </a:defRPr>
            </a:lvl1pPr>
          </a:lstStyle>
          <a:p>
            <a:pPr algn="ctr" defTabSz="642937">
              <a:defRPr sz="4200">
                <a:effectLst>
                  <a:outerShdw blurRad="38100" dist="12700" dir="5400000" rotWithShape="0">
                    <a:srgbClr val="000000">
                      <a:alpha val="50000"/>
                    </a:srgbClr>
                  </a:outerShdw>
                </a:effectLst>
                <a:latin typeface="+mj-lt"/>
                <a:ea typeface="+mj-ea"/>
                <a:cs typeface="+mj-cs"/>
                <a:sym typeface="Gill Sans"/>
              </a:defRPr>
            </a:pPr>
            <a:r>
              <a:rPr lang="en-US"/>
              <a:t> </a:t>
            </a:r>
            <a:endParaRPr/>
          </a:p>
        </p:txBody>
      </p:sp>
      <p:sp>
        <p:nvSpPr>
          <p:cNvPr id="46" name="06"/>
          <p:cNvSpPr txBox="1">
            <a:spLocks noGrp="1"/>
          </p:cNvSpPr>
          <p:nvPr>
            <p:ph type="body" sz="quarter" idx="33"/>
          </p:nvPr>
        </p:nvSpPr>
        <p:spPr>
          <a:xfrm>
            <a:off x="14022407" y="10094918"/>
            <a:ext cx="963082" cy="887156"/>
          </a:xfrm>
          <a:prstGeom prst="rect">
            <a:avLst/>
          </a:prstGeom>
        </p:spPr>
        <p:txBody>
          <a:bodyPr anchor="ctr"/>
          <a:lstStyle>
            <a:lvl1pPr algn="ctr">
              <a:defRPr sz="5600">
                <a:latin typeface="Avenir Next" panose="020B0503020202020204" pitchFamily="34" charset="0"/>
                <a:ea typeface="+mn-ea"/>
                <a:cs typeface="+mn-cs"/>
                <a:sym typeface="Helvetica Neue Medium"/>
              </a:defRPr>
            </a:lvl1pPr>
          </a:lstStyle>
          <a:p>
            <a:pPr lvl="0"/>
            <a:r>
              <a:rPr lang="en-US"/>
              <a:t>Click to edit Master text styles</a:t>
            </a:r>
          </a:p>
        </p:txBody>
      </p:sp>
      <p:sp>
        <p:nvSpPr>
          <p:cNvPr id="47" name="Mar…"/>
          <p:cNvSpPr txBox="1">
            <a:spLocks noGrp="1"/>
          </p:cNvSpPr>
          <p:nvPr>
            <p:ph type="body" sz="quarter" idx="34"/>
          </p:nvPr>
        </p:nvSpPr>
        <p:spPr>
          <a:xfrm>
            <a:off x="14003838" y="10995329"/>
            <a:ext cx="963082" cy="590663"/>
          </a:xfrm>
          <a:prstGeom prst="rect">
            <a:avLst/>
          </a:prstGeom>
        </p:spPr>
        <p:txBody>
          <a:bodyPr anchor="ctr"/>
          <a:lstStyle>
            <a:lvl1pPr>
              <a:defRPr>
                <a:latin typeface="Avenir Next" panose="020B0503020202020204" pitchFamily="34" charset="0"/>
              </a:defRPr>
            </a:lvl1pPr>
            <a:lvl2pPr>
              <a:defRPr>
                <a:latin typeface="Avenir Next" panose="020B0503020202020204" pitchFamily="34" charset="0"/>
              </a:defRPr>
            </a:lvl2pPr>
          </a:lstStyle>
          <a:p>
            <a:pPr lvl="0" algn="ctr">
              <a:defRPr sz="1800">
                <a:latin typeface="+mn-lt"/>
                <a:ea typeface="+mn-ea"/>
                <a:cs typeface="+mn-cs"/>
                <a:sym typeface="Helvetica Neue Medium"/>
              </a:defRPr>
            </a:pPr>
            <a:r>
              <a:rPr lang="en-US"/>
              <a:t>Click to edit Master text styles</a:t>
            </a:r>
          </a:p>
          <a:p>
            <a:pPr lvl="1" algn="ctr">
              <a:defRPr sz="1800">
                <a:latin typeface="+mn-lt"/>
                <a:ea typeface="+mn-ea"/>
                <a:cs typeface="+mn-cs"/>
                <a:sym typeface="Helvetica Neue Medium"/>
              </a:defRPr>
            </a:pPr>
            <a:r>
              <a:rPr lang="en-US"/>
              <a:t>Second level</a:t>
            </a:r>
          </a:p>
        </p:txBody>
      </p:sp>
      <p:sp>
        <p:nvSpPr>
          <p:cNvPr id="48" name="Claritas est etiam processus dynamicus, qui sequitur lectorum. Mirum est, putamus, litterarum per et quinta decima."/>
          <p:cNvSpPr txBox="1">
            <a:spLocks noGrp="1"/>
          </p:cNvSpPr>
          <p:nvPr>
            <p:ph type="body" sz="quarter" idx="35"/>
          </p:nvPr>
        </p:nvSpPr>
        <p:spPr>
          <a:xfrm>
            <a:off x="15509519" y="9893471"/>
            <a:ext cx="4118640" cy="1785938"/>
          </a:xfrm>
          <a:prstGeom prst="rect">
            <a:avLst/>
          </a:prstGeom>
        </p:spPr>
        <p:txBody>
          <a:bodyPr/>
          <a:lstStyle>
            <a:lvl1pPr>
              <a:defRPr>
                <a:solidFill>
                  <a:srgbClr val="53585F"/>
                </a:solidFill>
                <a:latin typeface="Avenir Next" panose="020B0503020202020204" pitchFamily="34" charset="0"/>
              </a:defRPr>
            </a:lvl1pPr>
          </a:lstStyle>
          <a:p>
            <a:pPr lvl="0"/>
            <a:r>
              <a:rPr lang="en-US"/>
              <a:t>Click to edit Master text styles</a:t>
            </a:r>
          </a:p>
        </p:txBody>
      </p:sp>
      <p:sp>
        <p:nvSpPr>
          <p:cNvPr id="49" name="Claritas est etiam processus dynamicus, qui sequitur lectorum. Mirum est, putamus, litterarum per et quinta decima."/>
          <p:cNvSpPr txBox="1">
            <a:spLocks noGrp="1"/>
          </p:cNvSpPr>
          <p:nvPr>
            <p:ph type="body" sz="quarter" idx="36"/>
          </p:nvPr>
        </p:nvSpPr>
        <p:spPr>
          <a:xfrm>
            <a:off x="15509519" y="4230225"/>
            <a:ext cx="4118640" cy="1785939"/>
          </a:xfrm>
          <a:prstGeom prst="rect">
            <a:avLst/>
          </a:prstGeom>
        </p:spPr>
        <p:txBody>
          <a:bodyPr/>
          <a:lstStyle>
            <a:lvl1pPr>
              <a:defRPr>
                <a:solidFill>
                  <a:srgbClr val="53585F"/>
                </a:solidFill>
                <a:latin typeface="Avenir Next" panose="020B0503020202020204" pitchFamily="34" charset="0"/>
              </a:defRPr>
            </a:lvl1pPr>
          </a:lstStyle>
          <a:p>
            <a:pPr lvl="0"/>
            <a:r>
              <a:rPr lang="en-US"/>
              <a:t>Click to edit Master text styles</a:t>
            </a:r>
          </a:p>
        </p:txBody>
      </p:sp>
      <p:sp>
        <p:nvSpPr>
          <p:cNvPr id="50" name="Slide Number"/>
          <p:cNvSpPr txBox="1">
            <a:spLocks noGrp="1"/>
          </p:cNvSpPr>
          <p:nvPr>
            <p:ph type="sldNum" sz="quarter" idx="2"/>
          </p:nvPr>
        </p:nvSpPr>
        <p:spPr>
          <a:xfrm>
            <a:off x="12001130" y="13019484"/>
            <a:ext cx="363882" cy="369332"/>
          </a:xfrm>
          <a:prstGeom prst="rect">
            <a:avLst/>
          </a:prstGeom>
        </p:spPr>
        <p:txBody>
          <a:bodyPr/>
          <a:lstStyle>
            <a:lvl1pPr>
              <a:defRPr>
                <a:latin typeface="Avenir Next" panose="020B0503020202020204" pitchFamily="34" charset="0"/>
              </a:defRPr>
            </a:lvl1pPr>
          </a:lstStyle>
          <a:p>
            <a:fld id="{86CB4B4D-7CA3-9044-876B-883B54F8677D}" type="slidenum">
              <a:rPr lang="en-US" smtClean="0"/>
              <a:pPr/>
              <a:t>‹#›</a:t>
            </a:fld>
            <a:endParaRPr lang="en-US"/>
          </a:p>
        </p:txBody>
      </p:sp>
      <p:pic>
        <p:nvPicPr>
          <p:cNvPr id="52" name="FLAME LOGO HORIZONTAL WITH EZ-01.png" descr="FLAME LOGO HORIZONTAL WITH EZ-01.png">
            <a:extLst>
              <a:ext uri="{FF2B5EF4-FFF2-40B4-BE49-F238E27FC236}">
                <a16:creationId xmlns:a16="http://schemas.microsoft.com/office/drawing/2014/main" id="{C5448589-0B3C-A84B-A025-38F4F075BE69}"/>
              </a:ext>
            </a:extLst>
          </p:cNvPr>
          <p:cNvPicPr>
            <a:picLocks noChangeAspect="1"/>
          </p:cNvPicPr>
          <p:nvPr userDrawn="1"/>
        </p:nvPicPr>
        <p:blipFill>
          <a:blip r:embed="rId2"/>
          <a:srcRect t="18887"/>
          <a:stretch>
            <a:fillRect/>
          </a:stretch>
        </p:blipFill>
        <p:spPr>
          <a:xfrm>
            <a:off x="10334" y="326684"/>
            <a:ext cx="3175000" cy="1308965"/>
          </a:xfrm>
          <a:prstGeom prst="rect">
            <a:avLst/>
          </a:prstGeom>
          <a:ln w="12700">
            <a:miter lim="400000"/>
          </a:ln>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
    <p:spTree>
      <p:nvGrpSpPr>
        <p:cNvPr id="1" name=""/>
        <p:cNvGrpSpPr/>
        <p:nvPr/>
      </p:nvGrpSpPr>
      <p:grpSpPr>
        <a:xfrm>
          <a:off x="0" y="0"/>
          <a:ext cx="0" cy="0"/>
          <a:chOff x="0" y="0"/>
          <a:chExt cx="0" cy="0"/>
        </a:xfrm>
      </p:grpSpPr>
      <p:sp>
        <p:nvSpPr>
          <p:cNvPr id="12" name="Image"/>
          <p:cNvSpPr>
            <a:spLocks noGrp="1"/>
          </p:cNvSpPr>
          <p:nvPr>
            <p:ph type="pic" idx="13"/>
          </p:nvPr>
        </p:nvSpPr>
        <p:spPr>
          <a:xfrm>
            <a:off x="-1" y="0"/>
            <a:ext cx="18282775" cy="10160098"/>
          </a:xfrm>
          <a:prstGeom prst="rect">
            <a:avLst/>
          </a:prstGeom>
        </p:spPr>
        <p:txBody>
          <a:bodyPr lIns="91439" tIns="45719" rIns="91439" bIns="45719"/>
          <a:lstStyle>
            <a:lvl1pPr>
              <a:defRPr>
                <a:latin typeface="Avenir Next" panose="020B0503020202020204" pitchFamily="34" charset="0"/>
              </a:defRPr>
            </a:lvl1pPr>
          </a:lstStyle>
          <a:p>
            <a:r>
              <a:rPr lang="en-US"/>
              <a:t>Click icon to add picture</a:t>
            </a:r>
            <a:endParaRPr/>
          </a:p>
        </p:txBody>
      </p:sp>
      <p:sp>
        <p:nvSpPr>
          <p:cNvPr id="13" name="Slide Number"/>
          <p:cNvSpPr txBox="1">
            <a:spLocks noGrp="1"/>
          </p:cNvSpPr>
          <p:nvPr>
            <p:ph type="sldNum" sz="quarter" idx="2"/>
          </p:nvPr>
        </p:nvSpPr>
        <p:spPr>
          <a:xfrm>
            <a:off x="23232541" y="12775694"/>
            <a:ext cx="363882" cy="369332"/>
          </a:xfrm>
          <a:prstGeom prst="rect">
            <a:avLst/>
          </a:prstGeom>
        </p:spPr>
        <p:txBody>
          <a:bodyPr/>
          <a:lstStyle>
            <a:lvl1pPr>
              <a:defRPr>
                <a:latin typeface="Avenir Next" panose="020B0503020202020204" pitchFamily="34" charset="0"/>
              </a:defRPr>
            </a:lvl1pPr>
          </a:lstStyle>
          <a:p>
            <a:fld id="{86CB4B4D-7CA3-9044-876B-883B54F8677D}" type="slidenum">
              <a:rPr lang="en-US" smtClean="0"/>
              <a:pPr/>
              <a:t>‹#›</a:t>
            </a:fld>
            <a:endParaRPr lang="en-US"/>
          </a:p>
        </p:txBody>
      </p:sp>
      <p:sp>
        <p:nvSpPr>
          <p:cNvPr id="14" name="Rectangle"/>
          <p:cNvSpPr>
            <a:spLocks noGrp="1"/>
          </p:cNvSpPr>
          <p:nvPr>
            <p:ph type="body" sz="half" idx="14" hasCustomPrompt="1"/>
          </p:nvPr>
        </p:nvSpPr>
        <p:spPr>
          <a:xfrm>
            <a:off x="13589868" y="3919596"/>
            <a:ext cx="8889132" cy="7625498"/>
          </a:xfrm>
          <a:prstGeom prst="rect">
            <a:avLst/>
          </a:prstGeom>
          <a:solidFill>
            <a:srgbClr val="194679"/>
          </a:solidFill>
          <a:effectLst>
            <a:outerShdw blurRad="355600" rotWithShape="0">
              <a:srgbClr val="3B4E66">
                <a:alpha val="40000"/>
              </a:srgbClr>
            </a:outerShdw>
          </a:effectLst>
        </p:spPr>
        <p:txBody>
          <a:bodyPr anchor="ctr"/>
          <a:lstStyle>
            <a:lvl1pPr>
              <a:defRPr>
                <a:latin typeface="Avenir Next" panose="020B0503020202020204" pitchFamily="34" charset="0"/>
              </a:defRPr>
            </a:lvl1pPr>
          </a:lstStyle>
          <a:p>
            <a:pPr algn="ctr">
              <a:spcBef>
                <a:spcPts val="0"/>
              </a:spcBef>
              <a:defRPr sz="4800">
                <a:solidFill>
                  <a:srgbClr val="FFFFFF"/>
                </a:solidFill>
                <a:latin typeface="+mn-lt"/>
                <a:ea typeface="+mn-ea"/>
                <a:cs typeface="+mn-cs"/>
                <a:sym typeface="Avenir Next Condensed Demi Bold"/>
              </a:defRPr>
            </a:pPr>
            <a:r>
              <a:rPr lang="en-US" dirty="0"/>
              <a:t> </a:t>
            </a:r>
            <a:endParaRPr dirty="0"/>
          </a:p>
        </p:txBody>
      </p:sp>
      <p:sp>
        <p:nvSpPr>
          <p:cNvPr id="15" name="Title Text"/>
          <p:cNvSpPr txBox="1">
            <a:spLocks noGrp="1"/>
          </p:cNvSpPr>
          <p:nvPr>
            <p:ph type="title"/>
          </p:nvPr>
        </p:nvSpPr>
        <p:spPr>
          <a:xfrm>
            <a:off x="14542293" y="4318000"/>
            <a:ext cx="6857283" cy="4826000"/>
          </a:xfrm>
          <a:prstGeom prst="rect">
            <a:avLst/>
          </a:prstGeom>
        </p:spPr>
        <p:txBody>
          <a:bodyPr anchor="t"/>
          <a:lstStyle>
            <a:lvl1pPr>
              <a:lnSpc>
                <a:spcPct val="80000"/>
              </a:lnSpc>
              <a:defRPr sz="15000">
                <a:solidFill>
                  <a:srgbClr val="FFFFFF"/>
                </a:solidFill>
                <a:latin typeface="Avenir Next" panose="020B0503020202020204" pitchFamily="34" charset="0"/>
              </a:defRPr>
            </a:lvl1pPr>
          </a:lstStyle>
          <a:p>
            <a:r>
              <a:rPr lang="en-US"/>
              <a:t>Click to edit Master title style</a:t>
            </a:r>
            <a:endParaRPr/>
          </a:p>
        </p:txBody>
      </p:sp>
      <p:sp>
        <p:nvSpPr>
          <p:cNvPr id="16" name="Rectangle"/>
          <p:cNvSpPr>
            <a:spLocks noGrp="1"/>
          </p:cNvSpPr>
          <p:nvPr>
            <p:ph type="body" sz="half" idx="15" hasCustomPrompt="1"/>
          </p:nvPr>
        </p:nvSpPr>
        <p:spPr>
          <a:xfrm>
            <a:off x="-87" y="10159888"/>
            <a:ext cx="20321033" cy="3556112"/>
          </a:xfrm>
          <a:prstGeom prst="rect">
            <a:avLst/>
          </a:prstGeom>
          <a:solidFill>
            <a:srgbClr val="FFB000"/>
          </a:solidFill>
          <a:effectLst>
            <a:outerShdw blurRad="177800" dist="50800" dir="9600000" rotWithShape="0">
              <a:srgbClr val="3B4E66">
                <a:alpha val="35420"/>
              </a:srgbClr>
            </a:outerShdw>
          </a:effectLst>
        </p:spPr>
        <p:txBody>
          <a:bodyPr anchor="ctr"/>
          <a:lstStyle>
            <a:lvl1pPr>
              <a:defRPr>
                <a:latin typeface="Avenir Next" panose="020B0503020202020204" pitchFamily="34" charset="0"/>
              </a:defRPr>
            </a:lvl1pPr>
          </a:lstStyle>
          <a:p>
            <a:r>
              <a:rPr lang="en-US" dirty="0"/>
              <a:t> </a:t>
            </a:r>
            <a:endParaRPr dirty="0"/>
          </a:p>
        </p:txBody>
      </p:sp>
      <p:sp>
        <p:nvSpPr>
          <p:cNvPr id="17" name="Mattis Amet"/>
          <p:cNvSpPr>
            <a:spLocks noGrp="1"/>
          </p:cNvSpPr>
          <p:nvPr>
            <p:ph type="body" sz="quarter" idx="16"/>
          </p:nvPr>
        </p:nvSpPr>
        <p:spPr>
          <a:xfrm>
            <a:off x="3048865" y="11173938"/>
            <a:ext cx="6350001" cy="635001"/>
          </a:xfrm>
          <a:prstGeom prst="rect">
            <a:avLst/>
          </a:prstGeom>
        </p:spPr>
        <p:txBody>
          <a:bodyPr anchor="ctr"/>
          <a:lstStyle>
            <a:lvl1pPr>
              <a:spcBef>
                <a:spcPts val="0"/>
              </a:spcBef>
              <a:defRPr>
                <a:latin typeface="Avenir Next" panose="020B0503020202020204" pitchFamily="34" charset="0"/>
                <a:ea typeface="+mn-ea"/>
                <a:cs typeface="+mn-cs"/>
                <a:sym typeface="Avenir Next Condensed Demi Bold"/>
              </a:defRPr>
            </a:lvl1pPr>
          </a:lstStyle>
          <a:p>
            <a:pPr lvl="0"/>
            <a:r>
              <a:rPr lang="en-US"/>
              <a:t>Click to edit Master text styles</a:t>
            </a:r>
          </a:p>
        </p:txBody>
      </p:sp>
      <p:sp>
        <p:nvSpPr>
          <p:cNvPr id="18" name="Donec id elit non mi porta gravida at eget metus."/>
          <p:cNvSpPr>
            <a:spLocks noGrp="1"/>
          </p:cNvSpPr>
          <p:nvPr>
            <p:ph type="body" sz="quarter" idx="17"/>
          </p:nvPr>
        </p:nvSpPr>
        <p:spPr>
          <a:xfrm>
            <a:off x="3048865" y="11807320"/>
            <a:ext cx="6350001" cy="1143001"/>
          </a:xfrm>
          <a:prstGeom prst="rect">
            <a:avLst/>
          </a:prstGeom>
        </p:spPr>
        <p:txBody>
          <a:bodyPr/>
          <a:lstStyle>
            <a:lvl1pPr>
              <a:defRPr>
                <a:latin typeface="Avenir Next" panose="020B0503020202020204" pitchFamily="34" charset="0"/>
              </a:defRPr>
            </a:lvl1pPr>
          </a:lstStyle>
          <a:p>
            <a:pPr lvl="0"/>
            <a:r>
              <a:rPr lang="en-US"/>
              <a:t>Click to edit Master text styles</a:t>
            </a:r>
          </a:p>
        </p:txBody>
      </p:sp>
      <p:sp>
        <p:nvSpPr>
          <p:cNvPr id="19" name="Elit Magna"/>
          <p:cNvSpPr>
            <a:spLocks noGrp="1"/>
          </p:cNvSpPr>
          <p:nvPr>
            <p:ph type="body" sz="quarter" idx="18"/>
          </p:nvPr>
        </p:nvSpPr>
        <p:spPr>
          <a:xfrm>
            <a:off x="12134229" y="11173938"/>
            <a:ext cx="6350001" cy="635001"/>
          </a:xfrm>
          <a:prstGeom prst="rect">
            <a:avLst/>
          </a:prstGeom>
        </p:spPr>
        <p:txBody>
          <a:bodyPr anchor="ctr"/>
          <a:lstStyle>
            <a:lvl1pPr>
              <a:spcBef>
                <a:spcPts val="0"/>
              </a:spcBef>
              <a:defRPr>
                <a:latin typeface="Avenir Next" panose="020B0503020202020204" pitchFamily="34" charset="0"/>
                <a:ea typeface="+mn-ea"/>
                <a:cs typeface="+mn-cs"/>
                <a:sym typeface="Avenir Next Condensed Demi Bold"/>
              </a:defRPr>
            </a:lvl1pPr>
          </a:lstStyle>
          <a:p>
            <a:pPr lvl="0"/>
            <a:r>
              <a:rPr lang="en-US"/>
              <a:t>Click to edit Master text styles</a:t>
            </a:r>
          </a:p>
        </p:txBody>
      </p:sp>
      <p:sp>
        <p:nvSpPr>
          <p:cNvPr id="20" name="Aenean lacinia bibendum nulla sed consectetur ligula euismod."/>
          <p:cNvSpPr>
            <a:spLocks noGrp="1"/>
          </p:cNvSpPr>
          <p:nvPr>
            <p:ph type="body" sz="quarter" idx="19"/>
          </p:nvPr>
        </p:nvSpPr>
        <p:spPr>
          <a:xfrm>
            <a:off x="12134229" y="11807320"/>
            <a:ext cx="6350001" cy="1143001"/>
          </a:xfrm>
          <a:prstGeom prst="rect">
            <a:avLst/>
          </a:prstGeom>
        </p:spPr>
        <p:txBody>
          <a:bodyPr/>
          <a:lstStyle>
            <a:lvl1pPr>
              <a:defRPr>
                <a:latin typeface="Avenir Next" panose="020B0503020202020204" pitchFamily="34" charset="0"/>
              </a:defRPr>
            </a:lvl1pPr>
          </a:lstStyle>
          <a:p>
            <a:pPr lvl="0"/>
            <a:r>
              <a:rPr lang="en-US"/>
              <a:t>Click to edit Master text styles</a:t>
            </a:r>
          </a:p>
        </p:txBody>
      </p:sp>
      <p:sp>
        <p:nvSpPr>
          <p:cNvPr id="23" name="Designed by Jumsoft"/>
          <p:cNvSpPr>
            <a:spLocks noGrp="1"/>
          </p:cNvSpPr>
          <p:nvPr>
            <p:ph type="body" sz="quarter" idx="22"/>
          </p:nvPr>
        </p:nvSpPr>
        <p:spPr>
          <a:xfrm>
            <a:off x="14580393" y="8885893"/>
            <a:ext cx="6858001" cy="635001"/>
          </a:xfrm>
          <a:prstGeom prst="rect">
            <a:avLst/>
          </a:prstGeom>
        </p:spPr>
        <p:txBody>
          <a:bodyPr/>
          <a:lstStyle>
            <a:lvl1pPr>
              <a:spcBef>
                <a:spcPts val="0"/>
              </a:spcBef>
              <a:defRPr>
                <a:solidFill>
                  <a:srgbClr val="FFFFFF"/>
                </a:solidFill>
                <a:latin typeface="Avenir Next" panose="020B0503020202020204" pitchFamily="34" charset="0"/>
                <a:ea typeface="Avenir Next" panose="020B0503020202020204" pitchFamily="34" charset="0"/>
                <a:cs typeface="Avenir Next" panose="020B0503020202020204" pitchFamily="34" charset="0"/>
                <a:sym typeface="Avenir Next Condensed Medium"/>
              </a:defRPr>
            </a:lvl1pPr>
          </a:lstStyle>
          <a:p>
            <a:pPr lvl="0"/>
            <a:r>
              <a:rPr lang="en-US"/>
              <a:t>Click to edit Master text styles</a:t>
            </a:r>
          </a:p>
        </p:txBody>
      </p:sp>
      <p:pic>
        <p:nvPicPr>
          <p:cNvPr id="24" name="FLAME LOGO HORIZONTAL WITH EZ-01.png" descr="FLAME LOGO HORIZONTAL WITH EZ-01.png">
            <a:extLst>
              <a:ext uri="{FF2B5EF4-FFF2-40B4-BE49-F238E27FC236}">
                <a16:creationId xmlns:a16="http://schemas.microsoft.com/office/drawing/2014/main" id="{3CACF416-F03F-4A41-A6FA-A3798683FA15}"/>
              </a:ext>
            </a:extLst>
          </p:cNvPr>
          <p:cNvPicPr>
            <a:picLocks noChangeAspect="1"/>
          </p:cNvPicPr>
          <p:nvPr userDrawn="1"/>
        </p:nvPicPr>
        <p:blipFill>
          <a:blip r:embed="rId2"/>
          <a:srcRect t="18887"/>
          <a:stretch>
            <a:fillRect/>
          </a:stretch>
        </p:blipFill>
        <p:spPr>
          <a:xfrm>
            <a:off x="21209000" y="326684"/>
            <a:ext cx="3175000" cy="1308965"/>
          </a:xfrm>
          <a:prstGeom prst="rect">
            <a:avLst/>
          </a:prstGeom>
          <a:ln w="12700">
            <a:miter lim="400000"/>
          </a:ln>
        </p:spPr>
      </p:pic>
    </p:spTree>
    <p:extLst>
      <p:ext uri="{BB962C8B-B14F-4D97-AF65-F5344CB8AC3E}">
        <p14:creationId xmlns:p14="http://schemas.microsoft.com/office/powerpoint/2010/main" val="426714993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Master Slide">
    <p:spTree>
      <p:nvGrpSpPr>
        <p:cNvPr id="1" name=""/>
        <p:cNvGrpSpPr/>
        <p:nvPr/>
      </p:nvGrpSpPr>
      <p:grpSpPr>
        <a:xfrm>
          <a:off x="0" y="0"/>
          <a:ext cx="0" cy="0"/>
          <a:chOff x="0" y="0"/>
          <a:chExt cx="0" cy="0"/>
        </a:xfrm>
      </p:grpSpPr>
      <p:sp>
        <p:nvSpPr>
          <p:cNvPr id="11" name="Shape 11"/>
          <p:cNvSpPr>
            <a:spLocks noGrp="1"/>
          </p:cNvSpPr>
          <p:nvPr>
            <p:ph type="sldNum" sz="quarter" idx="2"/>
          </p:nvPr>
        </p:nvSpPr>
        <p:spPr>
          <a:xfrm>
            <a:off x="11997122" y="13019484"/>
            <a:ext cx="371897" cy="369332"/>
          </a:xfrm>
          <a:prstGeom prst="rect">
            <a:avLst/>
          </a:prstGeom>
        </p:spPr>
        <p:txBody>
          <a:bodyPr/>
          <a:lstStyle/>
          <a:p>
            <a:fld id="{86CB4B4D-7CA3-9044-876B-883B54F8677D}" type="slidenum">
              <a:t>‹#›</a:t>
            </a:fld>
            <a:endParaRPr/>
          </a:p>
        </p:txBody>
      </p:sp>
      <p:pic>
        <p:nvPicPr>
          <p:cNvPr id="3" name="FLAME LOGO HORIZONTAL WITH EZ-01.png" descr="FLAME LOGO HORIZONTAL WITH EZ-01.png">
            <a:extLst>
              <a:ext uri="{FF2B5EF4-FFF2-40B4-BE49-F238E27FC236}">
                <a16:creationId xmlns:a16="http://schemas.microsoft.com/office/drawing/2014/main" id="{7FB13D4E-D7AD-7A43-B972-4EC6E87A35A9}"/>
              </a:ext>
            </a:extLst>
          </p:cNvPr>
          <p:cNvPicPr>
            <a:picLocks noChangeAspect="1"/>
          </p:cNvPicPr>
          <p:nvPr userDrawn="1"/>
        </p:nvPicPr>
        <p:blipFill>
          <a:blip r:embed="rId2"/>
          <a:srcRect t="18887"/>
          <a:stretch>
            <a:fillRect/>
          </a:stretch>
        </p:blipFill>
        <p:spPr>
          <a:xfrm>
            <a:off x="10334" y="326684"/>
            <a:ext cx="3175000" cy="1308965"/>
          </a:xfrm>
          <a:prstGeom prst="rect">
            <a:avLst/>
          </a:prstGeom>
          <a:ln w="12700">
            <a:miter lim="400000"/>
          </a:ln>
        </p:spPr>
      </p:pic>
    </p:spTree>
    <p:extLst>
      <p:ext uri="{BB962C8B-B14F-4D97-AF65-F5344CB8AC3E}">
        <p14:creationId xmlns:p14="http://schemas.microsoft.com/office/powerpoint/2010/main" val="45135195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Master Slide">
    <p:spTree>
      <p:nvGrpSpPr>
        <p:cNvPr id="1" name=""/>
        <p:cNvGrpSpPr/>
        <p:nvPr/>
      </p:nvGrpSpPr>
      <p:grpSpPr>
        <a:xfrm>
          <a:off x="0" y="0"/>
          <a:ext cx="0" cy="0"/>
          <a:chOff x="0" y="0"/>
          <a:chExt cx="0" cy="0"/>
        </a:xfrm>
      </p:grpSpPr>
      <p:sp>
        <p:nvSpPr>
          <p:cNvPr id="11" name="Shape 11"/>
          <p:cNvSpPr>
            <a:spLocks noGrp="1"/>
          </p:cNvSpPr>
          <p:nvPr>
            <p:ph type="sldNum" sz="quarter" idx="2"/>
          </p:nvPr>
        </p:nvSpPr>
        <p:spPr>
          <a:xfrm>
            <a:off x="11997122" y="13019484"/>
            <a:ext cx="371897" cy="36933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57693985"/>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8F8"/>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541774" y="9131721"/>
            <a:ext cx="14732590" cy="167152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lstStyle/>
          <a:p>
            <a:r>
              <a:t>Title Text</a:t>
            </a:r>
          </a:p>
        </p:txBody>
      </p:sp>
      <p:sp>
        <p:nvSpPr>
          <p:cNvPr id="3" name="Body Level One…"/>
          <p:cNvSpPr txBox="1">
            <a:spLocks noGrp="1"/>
          </p:cNvSpPr>
          <p:nvPr>
            <p:ph type="body" idx="1"/>
          </p:nvPr>
        </p:nvSpPr>
        <p:spPr>
          <a:xfrm>
            <a:off x="2558192" y="10992519"/>
            <a:ext cx="14735473" cy="1123468"/>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024320" y="13019484"/>
            <a:ext cx="317501" cy="355601"/>
          </a:xfrm>
          <a:prstGeom prst="rect">
            <a:avLst/>
          </a:prstGeom>
          <a:ln w="12700">
            <a:miter lim="400000"/>
          </a:ln>
        </p:spPr>
        <p:txBody>
          <a:bodyPr wrap="none" lIns="0" tIns="0" rIns="0" bIns="0">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69" r:id="rId2"/>
    <p:sldLayoutId id="2147483797" r:id="rId3"/>
    <p:sldLayoutId id="2147483798" r:id="rId4"/>
  </p:sldLayoutIdLst>
  <p:transition spd="med"/>
  <p:txStyles>
    <p:titleStyle>
      <a:lvl1pPr marL="0" marR="0" indent="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1pPr>
      <a:lvl2pPr marL="0" marR="0" indent="228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2pPr>
      <a:lvl3pPr marL="0" marR="0" indent="457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3pPr>
      <a:lvl4pPr marL="0" marR="0" indent="685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4pPr>
      <a:lvl5pPr marL="0" marR="0" indent="9144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5pPr>
      <a:lvl6pPr marL="0" marR="0" indent="11430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6pPr>
      <a:lvl7pPr marL="0" marR="0" indent="1371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7pPr>
      <a:lvl8pPr marL="0" marR="0" indent="1600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8pPr>
      <a:lvl9pPr marL="0" marR="0" indent="1828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9pPr>
    </p:titleStyle>
    <p:bodyStyle>
      <a:lvl1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1pPr>
      <a:lvl2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2pPr>
      <a:lvl3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3pPr>
      <a:lvl4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4pPr>
      <a:lvl5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5pPr>
      <a:lvl6pPr marL="0" marR="0" indent="3556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6pPr>
      <a:lvl7pPr marL="0" marR="0" indent="7112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7pPr>
      <a:lvl8pPr marL="0" marR="0" indent="10668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8pPr>
      <a:lvl9pPr marL="0" marR="0" indent="14224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9pPr>
    </p:bodyStyle>
    <p:otherStyle>
      <a:lvl1pPr marL="0" marR="0" indent="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1pPr>
      <a:lvl2pPr marL="0" marR="0" indent="22860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2pPr>
      <a:lvl3pPr marL="0" marR="0" indent="45720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3pPr>
      <a:lvl4pPr marL="0" marR="0" indent="68580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4pPr>
      <a:lvl5pPr marL="0" marR="0" indent="91440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5pPr>
      <a:lvl6pPr marL="0" marR="0" indent="114300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6pPr>
      <a:lvl7pPr marL="0" marR="0" indent="137160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7pPr>
      <a:lvl8pPr marL="0" marR="0" indent="160020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8pPr>
      <a:lvl9pPr marL="0" marR="0" indent="1828800" algn="ctr" defTabSz="821531"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tiff"/><Relationship Id="rId5" Type="http://schemas.microsoft.com/office/2007/relationships/hdphoto" Target="../media/hdphoto1.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13" Type="http://schemas.microsoft.com/office/2007/relationships/hdphoto" Target="../media/hdphoto10.wdp"/><Relationship Id="rId3" Type="http://schemas.openxmlformats.org/officeDocument/2006/relationships/image" Target="../media/image12.png"/><Relationship Id="rId7" Type="http://schemas.microsoft.com/office/2007/relationships/hdphoto" Target="../media/hdphoto5.wdp"/><Relationship Id="rId12" Type="http://schemas.microsoft.com/office/2007/relationships/hdphoto" Target="../media/hdphoto9.wdp"/><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microsoft.com/office/2007/relationships/hdphoto" Target="../media/hdphoto4.wdp"/><Relationship Id="rId11" Type="http://schemas.microsoft.com/office/2007/relationships/hdphoto" Target="../media/hdphoto8.wdp"/><Relationship Id="rId5" Type="http://schemas.openxmlformats.org/officeDocument/2006/relationships/image" Target="../media/image13.png"/><Relationship Id="rId10" Type="http://schemas.microsoft.com/office/2007/relationships/hdphoto" Target="../media/hdphoto7.wdp"/><Relationship Id="rId4" Type="http://schemas.microsoft.com/office/2007/relationships/hdphoto" Target="../media/hdphoto3.wdp"/><Relationship Id="rId9" Type="http://schemas.microsoft.com/office/2007/relationships/hdphoto" Target="../media/hdphoto6.wdp"/><Relationship Id="rId14" Type="http://schemas.microsoft.com/office/2007/relationships/hdphoto" Target="../media/hdphoto1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microsoft.com/office/2007/relationships/hdphoto" Target="../media/hdphoto12.wdp"/><Relationship Id="rId5" Type="http://schemas.openxmlformats.org/officeDocument/2006/relationships/image" Target="../media/image18.pn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13" Type="http://schemas.openxmlformats.org/officeDocument/2006/relationships/image" Target="../media/image30.jpeg"/><Relationship Id="rId18" Type="http://schemas.openxmlformats.org/officeDocument/2006/relationships/image" Target="../media/image35.jpeg"/><Relationship Id="rId26" Type="http://schemas.openxmlformats.org/officeDocument/2006/relationships/image" Target="../media/image43.jpg"/><Relationship Id="rId39" Type="http://schemas.openxmlformats.org/officeDocument/2006/relationships/image" Target="../media/image56.jpeg"/><Relationship Id="rId21" Type="http://schemas.openxmlformats.org/officeDocument/2006/relationships/image" Target="../media/image38.jpg"/><Relationship Id="rId34" Type="http://schemas.openxmlformats.org/officeDocument/2006/relationships/image" Target="../media/image51.jpg"/><Relationship Id="rId42" Type="http://schemas.openxmlformats.org/officeDocument/2006/relationships/image" Target="../media/image59.jpeg"/><Relationship Id="rId7" Type="http://schemas.openxmlformats.org/officeDocument/2006/relationships/image" Target="../media/image24.jpeg"/><Relationship Id="rId2" Type="http://schemas.openxmlformats.org/officeDocument/2006/relationships/notesSlide" Target="../notesSlides/notesSlide16.xml"/><Relationship Id="rId16" Type="http://schemas.openxmlformats.org/officeDocument/2006/relationships/image" Target="../media/image33.jpeg"/><Relationship Id="rId20" Type="http://schemas.openxmlformats.org/officeDocument/2006/relationships/image" Target="../media/image37.jpg"/><Relationship Id="rId29" Type="http://schemas.openxmlformats.org/officeDocument/2006/relationships/image" Target="../media/image46.jpeg"/><Relationship Id="rId41" Type="http://schemas.openxmlformats.org/officeDocument/2006/relationships/image" Target="../media/image58.jpeg"/><Relationship Id="rId1" Type="http://schemas.openxmlformats.org/officeDocument/2006/relationships/slideLayout" Target="../slideLayouts/slideLayout1.xml"/><Relationship Id="rId6" Type="http://schemas.openxmlformats.org/officeDocument/2006/relationships/image" Target="../media/image23.jpeg"/><Relationship Id="rId11" Type="http://schemas.openxmlformats.org/officeDocument/2006/relationships/image" Target="../media/image28.jpeg"/><Relationship Id="rId24" Type="http://schemas.openxmlformats.org/officeDocument/2006/relationships/image" Target="../media/image41.jpg"/><Relationship Id="rId32" Type="http://schemas.openxmlformats.org/officeDocument/2006/relationships/image" Target="../media/image49.jpg"/><Relationship Id="rId37" Type="http://schemas.openxmlformats.org/officeDocument/2006/relationships/image" Target="../media/image54.jpeg"/><Relationship Id="rId40" Type="http://schemas.openxmlformats.org/officeDocument/2006/relationships/image" Target="../media/image57.jpeg"/><Relationship Id="rId5" Type="http://schemas.openxmlformats.org/officeDocument/2006/relationships/image" Target="../media/image22.jpeg"/><Relationship Id="rId15" Type="http://schemas.openxmlformats.org/officeDocument/2006/relationships/image" Target="../media/image32.jpeg"/><Relationship Id="rId23" Type="http://schemas.openxmlformats.org/officeDocument/2006/relationships/image" Target="../media/image40.jpg"/><Relationship Id="rId28" Type="http://schemas.openxmlformats.org/officeDocument/2006/relationships/image" Target="../media/image45.jpeg"/><Relationship Id="rId36" Type="http://schemas.openxmlformats.org/officeDocument/2006/relationships/image" Target="../media/image53.jpeg"/><Relationship Id="rId10" Type="http://schemas.openxmlformats.org/officeDocument/2006/relationships/image" Target="../media/image27.jpeg"/><Relationship Id="rId19" Type="http://schemas.openxmlformats.org/officeDocument/2006/relationships/image" Target="../media/image36.jpg"/><Relationship Id="rId31" Type="http://schemas.openxmlformats.org/officeDocument/2006/relationships/image" Target="../media/image48.jpeg"/><Relationship Id="rId44" Type="http://schemas.openxmlformats.org/officeDocument/2006/relationships/image" Target="../media/image61.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 Id="rId22" Type="http://schemas.openxmlformats.org/officeDocument/2006/relationships/image" Target="../media/image39.jpg"/><Relationship Id="rId27" Type="http://schemas.openxmlformats.org/officeDocument/2006/relationships/image" Target="../media/image44.jpg"/><Relationship Id="rId30" Type="http://schemas.openxmlformats.org/officeDocument/2006/relationships/image" Target="../media/image47.jpeg"/><Relationship Id="rId35" Type="http://schemas.openxmlformats.org/officeDocument/2006/relationships/image" Target="../media/image52.jpg"/><Relationship Id="rId43" Type="http://schemas.openxmlformats.org/officeDocument/2006/relationships/image" Target="../media/image60.jpeg"/><Relationship Id="rId8" Type="http://schemas.openxmlformats.org/officeDocument/2006/relationships/image" Target="../media/image25.jpeg"/><Relationship Id="rId3" Type="http://schemas.openxmlformats.org/officeDocument/2006/relationships/image" Target="../media/image20.jpeg"/><Relationship Id="rId12" Type="http://schemas.openxmlformats.org/officeDocument/2006/relationships/image" Target="../media/image29.jpeg"/><Relationship Id="rId17" Type="http://schemas.openxmlformats.org/officeDocument/2006/relationships/image" Target="../media/image34.jpeg"/><Relationship Id="rId25" Type="http://schemas.openxmlformats.org/officeDocument/2006/relationships/image" Target="../media/image42.jpg"/><Relationship Id="rId33" Type="http://schemas.openxmlformats.org/officeDocument/2006/relationships/image" Target="../media/image50.jpg"/><Relationship Id="rId38" Type="http://schemas.openxmlformats.org/officeDocument/2006/relationships/image" Target="../media/image55.jpeg"/></Relationships>
</file>

<file path=ppt/slides/_rels/slide22.xml.rels><?xml version="1.0" encoding="UTF-8" standalone="yes"?>
<Relationships xmlns="http://schemas.openxmlformats.org/package/2006/relationships"><Relationship Id="rId8" Type="http://schemas.openxmlformats.org/officeDocument/2006/relationships/image" Target="../media/image67.jpeg"/><Relationship Id="rId13" Type="http://schemas.openxmlformats.org/officeDocument/2006/relationships/image" Target="../media/image72.jpeg"/><Relationship Id="rId18" Type="http://schemas.openxmlformats.org/officeDocument/2006/relationships/image" Target="../media/image77.jpeg"/><Relationship Id="rId3" Type="http://schemas.openxmlformats.org/officeDocument/2006/relationships/image" Target="../media/image62.jpeg"/><Relationship Id="rId7" Type="http://schemas.openxmlformats.org/officeDocument/2006/relationships/image" Target="../media/image66.jpeg"/><Relationship Id="rId12" Type="http://schemas.openxmlformats.org/officeDocument/2006/relationships/image" Target="../media/image71.jpeg"/><Relationship Id="rId17" Type="http://schemas.openxmlformats.org/officeDocument/2006/relationships/image" Target="../media/image76.jpeg"/><Relationship Id="rId2" Type="http://schemas.openxmlformats.org/officeDocument/2006/relationships/notesSlide" Target="../notesSlides/notesSlide17.xml"/><Relationship Id="rId16" Type="http://schemas.openxmlformats.org/officeDocument/2006/relationships/image" Target="../media/image75.jpeg"/><Relationship Id="rId20" Type="http://schemas.openxmlformats.org/officeDocument/2006/relationships/image" Target="../media/image79.jpeg"/><Relationship Id="rId1" Type="http://schemas.openxmlformats.org/officeDocument/2006/relationships/slideLayout" Target="../slideLayouts/slideLayout1.xml"/><Relationship Id="rId6" Type="http://schemas.openxmlformats.org/officeDocument/2006/relationships/image" Target="../media/image65.jpeg"/><Relationship Id="rId11" Type="http://schemas.openxmlformats.org/officeDocument/2006/relationships/image" Target="../media/image70.jpeg"/><Relationship Id="rId5" Type="http://schemas.openxmlformats.org/officeDocument/2006/relationships/image" Target="../media/image64.jpeg"/><Relationship Id="rId15" Type="http://schemas.openxmlformats.org/officeDocument/2006/relationships/image" Target="../media/image74.jpeg"/><Relationship Id="rId10" Type="http://schemas.openxmlformats.org/officeDocument/2006/relationships/image" Target="../media/image69.jpeg"/><Relationship Id="rId19" Type="http://schemas.openxmlformats.org/officeDocument/2006/relationships/image" Target="../media/image78.jpeg"/><Relationship Id="rId4" Type="http://schemas.openxmlformats.org/officeDocument/2006/relationships/image" Target="../media/image63.jpeg"/><Relationship Id="rId9" Type="http://schemas.openxmlformats.org/officeDocument/2006/relationships/image" Target="../media/image68.jpeg"/><Relationship Id="rId14" Type="http://schemas.openxmlformats.org/officeDocument/2006/relationships/image" Target="../media/image73.jpeg"/></Relationships>
</file>

<file path=ppt/slides/_rels/slide23.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24.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95.jpeg"/><Relationship Id="rId13" Type="http://schemas.openxmlformats.org/officeDocument/2006/relationships/image" Target="../media/image100.jpeg"/><Relationship Id="rId3" Type="http://schemas.openxmlformats.org/officeDocument/2006/relationships/image" Target="../media/image90.jpeg"/><Relationship Id="rId7" Type="http://schemas.openxmlformats.org/officeDocument/2006/relationships/image" Target="../media/image94.jpeg"/><Relationship Id="rId12" Type="http://schemas.openxmlformats.org/officeDocument/2006/relationships/image" Target="../media/image99.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93.jpeg"/><Relationship Id="rId11" Type="http://schemas.openxmlformats.org/officeDocument/2006/relationships/image" Target="../media/image98.jpeg"/><Relationship Id="rId5" Type="http://schemas.openxmlformats.org/officeDocument/2006/relationships/image" Target="../media/image92.jpeg"/><Relationship Id="rId10" Type="http://schemas.openxmlformats.org/officeDocument/2006/relationships/image" Target="../media/image97.jpeg"/><Relationship Id="rId4" Type="http://schemas.openxmlformats.org/officeDocument/2006/relationships/image" Target="../media/image91.jpeg"/><Relationship Id="rId9" Type="http://schemas.openxmlformats.org/officeDocument/2006/relationships/image" Target="../media/image96.jpeg"/><Relationship Id="rId14" Type="http://schemas.openxmlformats.org/officeDocument/2006/relationships/image" Target="../media/image101.jpeg"/></Relationships>
</file>

<file path=ppt/slides/_rels/slide28.xml.rels><?xml version="1.0" encoding="UTF-8" standalone="yes"?>
<Relationships xmlns="http://schemas.openxmlformats.org/package/2006/relationships"><Relationship Id="rId3" Type="http://schemas.openxmlformats.org/officeDocument/2006/relationships/hyperlink" Target="https://www.flame.edu.in/admissions/apply"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A3AF9DC-F8D8-BC4C-A17E-F2C94B86386D}"/>
              </a:ext>
            </a:extLst>
          </p:cNvPr>
          <p:cNvSpPr>
            <a:spLocks noGrp="1"/>
          </p:cNvSpPr>
          <p:nvPr>
            <p:ph type="pic" idx="13"/>
          </p:nvPr>
        </p:nvSpPr>
        <p:spPr>
          <a:xfrm>
            <a:off x="0" y="0"/>
            <a:ext cx="18282775" cy="10160098"/>
          </a:xfrm>
        </p:spPr>
      </p:sp>
      <p:pic>
        <p:nvPicPr>
          <p:cNvPr id="11" name="Picture 10" descr="A person sitting at a table using a computer&#10;&#10;Description automatically generated">
            <a:extLst>
              <a:ext uri="{FF2B5EF4-FFF2-40B4-BE49-F238E27FC236}">
                <a16:creationId xmlns:a16="http://schemas.microsoft.com/office/drawing/2014/main" id="{3389D989-6FFE-B443-8777-2F44D1EDED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36115"/>
            <a:ext cx="15238476" cy="10158984"/>
          </a:xfrm>
          <a:prstGeom prst="rect">
            <a:avLst/>
          </a:prstGeom>
        </p:spPr>
      </p:pic>
      <p:sp>
        <p:nvSpPr>
          <p:cNvPr id="3" name="Text Placeholder 2">
            <a:extLst>
              <a:ext uri="{FF2B5EF4-FFF2-40B4-BE49-F238E27FC236}">
                <a16:creationId xmlns:a16="http://schemas.microsoft.com/office/drawing/2014/main" id="{5B5233EA-EE39-D04D-8624-6589029C128A}"/>
              </a:ext>
            </a:extLst>
          </p:cNvPr>
          <p:cNvSpPr>
            <a:spLocks noGrp="1"/>
          </p:cNvSpPr>
          <p:nvPr>
            <p:ph type="body" sz="half" idx="14"/>
          </p:nvPr>
        </p:nvSpPr>
        <p:spPr/>
        <p:txBody>
          <a:bodyPr/>
          <a:lstStyle/>
          <a:p>
            <a:endParaRPr lang="en-US" dirty="0"/>
          </a:p>
        </p:txBody>
      </p:sp>
      <p:sp>
        <p:nvSpPr>
          <p:cNvPr id="5" name="Text Placeholder 4">
            <a:extLst>
              <a:ext uri="{FF2B5EF4-FFF2-40B4-BE49-F238E27FC236}">
                <a16:creationId xmlns:a16="http://schemas.microsoft.com/office/drawing/2014/main" id="{601501E8-CA0D-1B49-AB5A-7089D7EEAD67}"/>
              </a:ext>
            </a:extLst>
          </p:cNvPr>
          <p:cNvSpPr>
            <a:spLocks noGrp="1"/>
          </p:cNvSpPr>
          <p:nvPr>
            <p:ph type="body" sz="half" idx="15"/>
          </p:nvPr>
        </p:nvSpPr>
        <p:spPr/>
        <p:txBody>
          <a:bodyPr/>
          <a:lstStyle/>
          <a:p>
            <a:endParaRPr lang="en-US" sz="5400" dirty="0">
              <a:solidFill>
                <a:srgbClr val="205C97"/>
              </a:solidFill>
              <a:sym typeface="Avenir Next Condensed Medium"/>
            </a:endParaRPr>
          </a:p>
        </p:txBody>
      </p:sp>
      <p:sp>
        <p:nvSpPr>
          <p:cNvPr id="12" name="Designed by Jumsoft">
            <a:extLst>
              <a:ext uri="{FF2B5EF4-FFF2-40B4-BE49-F238E27FC236}">
                <a16:creationId xmlns:a16="http://schemas.microsoft.com/office/drawing/2014/main" id="{7EB39A19-F005-B14C-AFCC-649360D9A12B}"/>
              </a:ext>
            </a:extLst>
          </p:cNvPr>
          <p:cNvSpPr txBox="1">
            <a:spLocks/>
          </p:cNvSpPr>
          <p:nvPr/>
        </p:nvSpPr>
        <p:spPr>
          <a:xfrm>
            <a:off x="30223" y="10644189"/>
            <a:ext cx="20290723" cy="229122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panose="020B0503020202020204" pitchFamily="34" charset="0"/>
                <a:ea typeface="Avenir Next" panose="020B0503020202020204" pitchFamily="34" charset="0"/>
                <a:cs typeface="Avenir Next" panose="020B0503020202020204" pitchFamily="34" charset="0"/>
                <a:sym typeface="Avenir Next Condensed Medium"/>
              </a:defRPr>
            </a:lvl1pPr>
            <a:lvl2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2pPr>
            <a:lvl3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3pPr>
            <a:lvl4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4pPr>
            <a:lvl5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5pPr>
            <a:lvl6pPr marL="0" marR="0" indent="3556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6pPr>
            <a:lvl7pPr marL="0" marR="0" indent="7112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7pPr>
            <a:lvl8pPr marL="0" marR="0" indent="10668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8pPr>
            <a:lvl9pPr marL="0" marR="0" indent="14224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9pPr>
          </a:lstStyle>
          <a:p>
            <a:pPr algn="ctr">
              <a:defRPr/>
            </a:pPr>
            <a:r>
              <a:rPr lang="en-US" sz="5400" dirty="0">
                <a:solidFill>
                  <a:srgbClr val="205C97"/>
                </a:solidFill>
                <a:sym typeface="Helvetica Neue Light"/>
              </a:rPr>
              <a:t>FLAME University </a:t>
            </a:r>
            <a:r>
              <a:rPr lang="en-US" sz="5400" dirty="0">
                <a:solidFill>
                  <a:srgbClr val="205C97"/>
                </a:solidFill>
              </a:rPr>
              <a:t>- </a:t>
            </a:r>
            <a:r>
              <a:rPr kumimoji="0" lang="en-US" sz="5400" b="0" i="0" u="none" strike="noStrike" kern="0" cap="none" spc="0" normalizeH="0" baseline="0" noProof="0" dirty="0">
                <a:ln>
                  <a:noFill/>
                </a:ln>
                <a:solidFill>
                  <a:srgbClr val="205C97"/>
                </a:solidFill>
                <a:effectLst/>
                <a:uLnTx/>
                <a:uFillTx/>
                <a:latin typeface="Avenir Next" panose="020B0503020202020204" pitchFamily="34" charset="0"/>
                <a:sym typeface="Avenir Next Condensed Medium"/>
              </a:rPr>
              <a:t>Personal. Global. Empowering.</a:t>
            </a:r>
          </a:p>
        </p:txBody>
      </p:sp>
      <p:sp>
        <p:nvSpPr>
          <p:cNvPr id="13" name="Title">
            <a:extLst>
              <a:ext uri="{FF2B5EF4-FFF2-40B4-BE49-F238E27FC236}">
                <a16:creationId xmlns:a16="http://schemas.microsoft.com/office/drawing/2014/main" id="{FB5A29F5-5E43-544F-8862-466157968C94}"/>
              </a:ext>
            </a:extLst>
          </p:cNvPr>
          <p:cNvSpPr txBox="1">
            <a:spLocks/>
          </p:cNvSpPr>
          <p:nvPr/>
        </p:nvSpPr>
        <p:spPr>
          <a:xfrm>
            <a:off x="13589868" y="3238818"/>
            <a:ext cx="8640055" cy="67245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lstStyle>
            <a:lvl1pPr marL="0" marR="0" indent="0" algn="l" defTabSz="821531" rtl="0" eaLnBrk="1" latinLnBrk="0" hangingPunct="1">
              <a:lnSpc>
                <a:spcPct val="80000"/>
              </a:lnSpc>
              <a:spcBef>
                <a:spcPts val="0"/>
              </a:spcBef>
              <a:spcAft>
                <a:spcPts val="0"/>
              </a:spcAft>
              <a:buClrTx/>
              <a:buSzTx/>
              <a:buFontTx/>
              <a:buNone/>
              <a:tabLst/>
              <a:defRPr sz="15000" b="0" i="0" u="none" strike="noStrike" cap="none" spc="0" baseline="0">
                <a:ln>
                  <a:noFill/>
                </a:ln>
                <a:solidFill>
                  <a:srgbClr val="FFFFFF"/>
                </a:solidFill>
                <a:uFillTx/>
                <a:latin typeface="Avenir Next" panose="020B0503020202020204" pitchFamily="34" charset="0"/>
                <a:ea typeface="Helvetica Neue Light"/>
                <a:cs typeface="Helvetica Neue Light"/>
                <a:sym typeface="Helvetica Neue Light"/>
              </a:defRPr>
            </a:lvl1pPr>
            <a:lvl2pPr marL="0" marR="0" indent="228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2pPr>
            <a:lvl3pPr marL="0" marR="0" indent="457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3pPr>
            <a:lvl4pPr marL="0" marR="0" indent="685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4pPr>
            <a:lvl5pPr marL="0" marR="0" indent="9144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5pPr>
            <a:lvl6pPr marL="0" marR="0" indent="11430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6pPr>
            <a:lvl7pPr marL="0" marR="0" indent="1371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7pPr>
            <a:lvl8pPr marL="0" marR="0" indent="1600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8pPr>
            <a:lvl9pPr marL="0" marR="0" indent="1828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9pPr>
          </a:lstStyle>
          <a:p>
            <a:pPr marL="0" marR="0" lvl="0" indent="0" algn="ctr" defTabSz="821531" rtl="0" eaLnBrk="1" fontAlgn="auto" latinLnBrk="0" hangingPunct="1">
              <a:lnSpc>
                <a:spcPct val="80000"/>
              </a:lnSpc>
              <a:spcBef>
                <a:spcPts val="0"/>
              </a:spcBef>
              <a:spcAft>
                <a:spcPts val="0"/>
              </a:spcAft>
              <a:buClrTx/>
              <a:buSzTx/>
              <a:buFontTx/>
              <a:buNone/>
              <a:tabLst/>
              <a:defRPr/>
            </a:pPr>
            <a:br>
              <a:rPr kumimoji="0" lang="en-US" sz="66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br>
            <a:br>
              <a:rPr kumimoji="0" lang="en-US" sz="66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br>
            <a:r>
              <a:rPr kumimoji="0" lang="en-US" sz="66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t>QS I-Gauge</a:t>
            </a:r>
          </a:p>
          <a:p>
            <a:pPr marL="0" marR="0" lvl="0" indent="0" algn="ctr" defTabSz="821531" rtl="0" eaLnBrk="1" fontAlgn="auto" latinLnBrk="0" hangingPunct="1">
              <a:lnSpc>
                <a:spcPct val="80000"/>
              </a:lnSpc>
              <a:spcBef>
                <a:spcPts val="0"/>
              </a:spcBef>
              <a:spcAft>
                <a:spcPts val="0"/>
              </a:spcAft>
              <a:buClrTx/>
              <a:buSzTx/>
              <a:buFontTx/>
              <a:buNone/>
              <a:tabLst/>
              <a:defRPr/>
            </a:pPr>
            <a:endParaRPr kumimoji="0" lang="en-US" sz="66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endParaRPr>
          </a:p>
          <a:p>
            <a:pPr marL="0" marR="0" lvl="0" indent="0" algn="ctr" defTabSz="821531" rtl="0" eaLnBrk="1" fontAlgn="auto" latinLnBrk="0" hangingPunct="1">
              <a:lnSpc>
                <a:spcPct val="80000"/>
              </a:lnSpc>
              <a:spcBef>
                <a:spcPts val="0"/>
              </a:spcBef>
              <a:spcAft>
                <a:spcPts val="0"/>
              </a:spcAft>
              <a:buClrTx/>
              <a:buSzTx/>
              <a:buFontTx/>
              <a:buNone/>
              <a:tabLst/>
              <a:defRPr/>
            </a:pPr>
            <a:r>
              <a:rPr kumimoji="0" lang="en-US" sz="66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t>2</a:t>
            </a:r>
            <a:r>
              <a:rPr kumimoji="0" lang="en-US" sz="6600" b="0" i="0" u="none" strike="noStrike" kern="0" cap="none" spc="0" normalizeH="0" baseline="30000" noProof="0" dirty="0">
                <a:ln>
                  <a:noFill/>
                </a:ln>
                <a:solidFill>
                  <a:srgbClr val="FFFFFF"/>
                </a:solidFill>
                <a:effectLst/>
                <a:uLnTx/>
                <a:uFillTx/>
                <a:latin typeface="Avenir Next" panose="020B0503020202020204" pitchFamily="34" charset="0"/>
                <a:sym typeface="Helvetica Neue Light"/>
              </a:rPr>
              <a:t>nd</a:t>
            </a:r>
            <a:r>
              <a:rPr kumimoji="0" lang="en-US" sz="66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t> Academic    Excellence Conclave </a:t>
            </a:r>
          </a:p>
          <a:p>
            <a:pPr marL="0" marR="0" lvl="0" indent="0" algn="l" defTabSz="821531" rtl="0" eaLnBrk="1" fontAlgn="auto" latinLnBrk="0" hangingPunct="1">
              <a:lnSpc>
                <a:spcPct val="80000"/>
              </a:lnSpc>
              <a:spcBef>
                <a:spcPts val="0"/>
              </a:spcBef>
              <a:spcAft>
                <a:spcPts val="0"/>
              </a:spcAft>
              <a:buClrTx/>
              <a:buSzTx/>
              <a:buFontTx/>
              <a:buNone/>
              <a:tabLst/>
              <a:defRPr/>
            </a:pPr>
            <a:endParaRPr kumimoji="0" lang="en-US" sz="66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endParaRPr>
          </a:p>
          <a:p>
            <a:pPr marL="0" marR="0" lvl="0" indent="0" algn="l" defTabSz="821531" rtl="0" eaLnBrk="1" fontAlgn="auto" latinLnBrk="0" hangingPunct="1">
              <a:lnSpc>
                <a:spcPct val="80000"/>
              </a:lnSpc>
              <a:spcBef>
                <a:spcPts val="0"/>
              </a:spcBef>
              <a:spcAft>
                <a:spcPts val="0"/>
              </a:spcAft>
              <a:buClrTx/>
              <a:buSzTx/>
              <a:buFontTx/>
              <a:buNone/>
              <a:tabLst/>
              <a:defRPr/>
            </a:pPr>
            <a:endParaRPr lang="en-US" sz="6600" dirty="0"/>
          </a:p>
          <a:p>
            <a:pPr marL="0" marR="0" lvl="0" indent="0" algn="l" defTabSz="821531" rtl="0" eaLnBrk="1" fontAlgn="auto" latinLnBrk="0" hangingPunct="1">
              <a:lnSpc>
                <a:spcPct val="80000"/>
              </a:lnSpc>
              <a:spcBef>
                <a:spcPts val="0"/>
              </a:spcBef>
              <a:spcAft>
                <a:spcPts val="0"/>
              </a:spcAft>
              <a:buClrTx/>
              <a:buSzTx/>
              <a:buFontTx/>
              <a:buNone/>
              <a:tabLst/>
              <a:defRPr/>
            </a:pPr>
            <a:endParaRPr kumimoji="0" lang="en-US" sz="66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endParaRPr>
          </a:p>
        </p:txBody>
      </p:sp>
    </p:spTree>
    <p:extLst>
      <p:ext uri="{BB962C8B-B14F-4D97-AF65-F5344CB8AC3E}">
        <p14:creationId xmlns:p14="http://schemas.microsoft.com/office/powerpoint/2010/main" val="382473730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B000"/>
        </a:solidFill>
        <a:effectLst/>
      </p:bgPr>
    </p:bg>
    <p:spTree>
      <p:nvGrpSpPr>
        <p:cNvPr id="1" name=""/>
        <p:cNvGrpSpPr/>
        <p:nvPr/>
      </p:nvGrpSpPr>
      <p:grpSpPr>
        <a:xfrm>
          <a:off x="0" y="0"/>
          <a:ext cx="0" cy="0"/>
          <a:chOff x="0" y="0"/>
          <a:chExt cx="0" cy="0"/>
        </a:xfrm>
      </p:grpSpPr>
      <p:grpSp>
        <p:nvGrpSpPr>
          <p:cNvPr id="2" name="Group 26">
            <a:extLst>
              <a:ext uri="{FF2B5EF4-FFF2-40B4-BE49-F238E27FC236}">
                <a16:creationId xmlns:a16="http://schemas.microsoft.com/office/drawing/2014/main" id="{5555B02C-D5F1-4C42-B84E-8C8AD973A7FA}"/>
              </a:ext>
            </a:extLst>
          </p:cNvPr>
          <p:cNvGrpSpPr/>
          <p:nvPr/>
        </p:nvGrpSpPr>
        <p:grpSpPr>
          <a:xfrm>
            <a:off x="4410636" y="29719"/>
            <a:ext cx="15135313" cy="13666734"/>
            <a:chOff x="-303940" y="0"/>
            <a:chExt cx="10762887" cy="9718565"/>
          </a:xfrm>
        </p:grpSpPr>
        <p:grpSp>
          <p:nvGrpSpPr>
            <p:cNvPr id="3" name="Group 22">
              <a:extLst>
                <a:ext uri="{FF2B5EF4-FFF2-40B4-BE49-F238E27FC236}">
                  <a16:creationId xmlns:a16="http://schemas.microsoft.com/office/drawing/2014/main" id="{BA337526-FA3A-5244-91EC-2CF7C40DF3E1}"/>
                </a:ext>
              </a:extLst>
            </p:cNvPr>
            <p:cNvGrpSpPr/>
            <p:nvPr/>
          </p:nvGrpSpPr>
          <p:grpSpPr>
            <a:xfrm>
              <a:off x="-303940" y="3198399"/>
              <a:ext cx="9195679" cy="3679397"/>
              <a:chOff x="-303940" y="379561"/>
              <a:chExt cx="9195678" cy="3679395"/>
            </a:xfrm>
          </p:grpSpPr>
          <p:sp>
            <p:nvSpPr>
              <p:cNvPr id="7" name="Shape 20">
                <a:extLst>
                  <a:ext uri="{FF2B5EF4-FFF2-40B4-BE49-F238E27FC236}">
                    <a16:creationId xmlns:a16="http://schemas.microsoft.com/office/drawing/2014/main" id="{312BE39E-ACEC-1B4F-A1C7-4031E61DC157}"/>
                  </a:ext>
                </a:extLst>
              </p:cNvPr>
              <p:cNvSpPr/>
              <p:nvPr/>
            </p:nvSpPr>
            <p:spPr>
              <a:xfrm>
                <a:off x="-303940" y="379561"/>
                <a:ext cx="9195678" cy="21652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a:defRPr sz="8000">
                    <a:solidFill>
                      <a:srgbClr val="FFFFFF"/>
                    </a:solidFill>
                    <a:latin typeface="+mj-lt"/>
                    <a:ea typeface="+mj-ea"/>
                    <a:cs typeface="+mj-cs"/>
                    <a:sym typeface="Helvetica Neue UltraLight"/>
                  </a:defRPr>
                </a:lvl1pPr>
              </a:lstStyle>
              <a:p>
                <a:r>
                  <a:rPr lang="en-US" sz="11250" dirty="0">
                    <a:latin typeface="Avenir Next" panose="020B0503020202020204" pitchFamily="34" charset="0"/>
                  </a:rPr>
                  <a:t>The FLAME Liberal Education Experience</a:t>
                </a:r>
                <a:endParaRPr sz="11250" dirty="0">
                  <a:latin typeface="Avenir Next" panose="020B0503020202020204" pitchFamily="34" charset="0"/>
                </a:endParaRPr>
              </a:p>
            </p:txBody>
          </p:sp>
          <p:sp>
            <p:nvSpPr>
              <p:cNvPr id="8" name="Shape 21">
                <a:extLst>
                  <a:ext uri="{FF2B5EF4-FFF2-40B4-BE49-F238E27FC236}">
                    <a16:creationId xmlns:a16="http://schemas.microsoft.com/office/drawing/2014/main" id="{45E9AF49-8B26-3843-A7AD-AF85A055A715}"/>
                  </a:ext>
                </a:extLst>
              </p:cNvPr>
              <p:cNvSpPr/>
              <p:nvPr/>
            </p:nvSpPr>
            <p:spPr>
              <a:xfrm>
                <a:off x="2543571" y="2404516"/>
                <a:ext cx="6348166" cy="16544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FFFFFF"/>
                    </a:solidFill>
                    <a:latin typeface="Helvetica Neue Light"/>
                    <a:ea typeface="Helvetica Neue Light"/>
                    <a:cs typeface="Helvetica Neue Light"/>
                    <a:sym typeface="Helvetica Neue Light"/>
                  </a:defRPr>
                </a:lvl1pPr>
              </a:lstStyle>
              <a:p>
                <a:endParaRPr sz="2250" dirty="0">
                  <a:latin typeface="Avenir Next" panose="020B0503020202020204" pitchFamily="34" charset="0"/>
                </a:endParaRPr>
              </a:p>
            </p:txBody>
          </p:sp>
        </p:grpSp>
        <p:grpSp>
          <p:nvGrpSpPr>
            <p:cNvPr id="4" name="Group 25">
              <a:extLst>
                <a:ext uri="{FF2B5EF4-FFF2-40B4-BE49-F238E27FC236}">
                  <a16:creationId xmlns:a16="http://schemas.microsoft.com/office/drawing/2014/main" id="{B397A837-F872-6E45-9F4F-E2504DDD6471}"/>
                </a:ext>
              </a:extLst>
            </p:cNvPr>
            <p:cNvGrpSpPr/>
            <p:nvPr/>
          </p:nvGrpSpPr>
          <p:grpSpPr>
            <a:xfrm>
              <a:off x="9442946" y="0"/>
              <a:ext cx="1016001" cy="9718565"/>
              <a:chOff x="0" y="0"/>
              <a:chExt cx="1016000" cy="9718564"/>
            </a:xfrm>
          </p:grpSpPr>
          <p:sp>
            <p:nvSpPr>
              <p:cNvPr id="5" name="Shape 23">
                <a:extLst>
                  <a:ext uri="{FF2B5EF4-FFF2-40B4-BE49-F238E27FC236}">
                    <a16:creationId xmlns:a16="http://schemas.microsoft.com/office/drawing/2014/main" id="{7E36E8F4-6B08-5D4C-9EFB-70D4D948DAE2}"/>
                  </a:ext>
                </a:extLst>
              </p:cNvPr>
              <p:cNvSpPr/>
              <p:nvPr/>
            </p:nvSpPr>
            <p:spPr>
              <a:xfrm>
                <a:off x="508000" y="0"/>
                <a:ext cx="1" cy="9718565"/>
              </a:xfrm>
              <a:prstGeom prst="line">
                <a:avLst/>
              </a:prstGeom>
              <a:noFill/>
              <a:ln w="25400" cap="flat">
                <a:solidFill>
                  <a:srgbClr val="FFFFFF"/>
                </a:solidFill>
                <a:prstDash val="solid"/>
                <a:miter lim="400000"/>
              </a:ln>
              <a:effectLst/>
            </p:spPr>
            <p:txBody>
              <a:bodyPr wrap="square" lIns="71438" tIns="71438" rIns="71438" bIns="71438" numCol="1" anchor="ctr">
                <a:noAutofit/>
              </a:bodyPr>
              <a:lstStyle/>
              <a:p>
                <a:endParaRPr sz="8157">
                  <a:latin typeface="Avenir Next" panose="020B0503020202020204" pitchFamily="34" charset="0"/>
                </a:endParaRPr>
              </a:p>
            </p:txBody>
          </p:sp>
          <p:sp>
            <p:nvSpPr>
              <p:cNvPr id="6" name="Shape 24">
                <a:extLst>
                  <a:ext uri="{FF2B5EF4-FFF2-40B4-BE49-F238E27FC236}">
                    <a16:creationId xmlns:a16="http://schemas.microsoft.com/office/drawing/2014/main" id="{5C4782C1-594C-0E4A-8209-44A92261A199}"/>
                  </a:ext>
                </a:extLst>
              </p:cNvPr>
              <p:cNvSpPr/>
              <p:nvPr/>
            </p:nvSpPr>
            <p:spPr>
              <a:xfrm>
                <a:off x="0" y="4347666"/>
                <a:ext cx="1016000" cy="1016001"/>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484C9"/>
                    </a:solidFill>
                  </a:defRPr>
                </a:lvl1pPr>
              </a:lstStyle>
              <a:p>
                <a:r>
                  <a:rPr lang="en-US" sz="5625" dirty="0">
                    <a:solidFill>
                      <a:srgbClr val="FFB000"/>
                    </a:solidFill>
                    <a:latin typeface="Avenir Next" panose="020B0503020202020204" pitchFamily="34" charset="0"/>
                  </a:rPr>
                  <a:t>2</a:t>
                </a:r>
                <a:endParaRPr sz="5625" dirty="0">
                  <a:solidFill>
                    <a:srgbClr val="FFB000"/>
                  </a:solidFill>
                  <a:latin typeface="Avenir Next" panose="020B0503020202020204" pitchFamily="34" charset="0"/>
                </a:endParaRPr>
              </a:p>
            </p:txBody>
          </p:sp>
        </p:grpSp>
      </p:grpSp>
      <p:pic>
        <p:nvPicPr>
          <p:cNvPr id="9" name="FLAME H Single Colour - White-01.png" descr="FLAME H Single Colour - White-01.png">
            <a:extLst>
              <a:ext uri="{FF2B5EF4-FFF2-40B4-BE49-F238E27FC236}">
                <a16:creationId xmlns:a16="http://schemas.microsoft.com/office/drawing/2014/main" id="{E369806E-601A-D945-9DA6-8D6301D274F6}"/>
              </a:ext>
            </a:extLst>
          </p:cNvPr>
          <p:cNvPicPr>
            <a:picLocks noChangeAspect="1"/>
          </p:cNvPicPr>
          <p:nvPr/>
        </p:nvPicPr>
        <p:blipFill>
          <a:blip r:embed="rId3"/>
          <a:stretch>
            <a:fillRect/>
          </a:stretch>
        </p:blipFill>
        <p:spPr>
          <a:xfrm>
            <a:off x="545535" y="12399608"/>
            <a:ext cx="2544995" cy="961434"/>
          </a:xfrm>
          <a:prstGeom prst="rect">
            <a:avLst/>
          </a:prstGeom>
          <a:ln w="12700">
            <a:miter lim="400000"/>
          </a:ln>
        </p:spPr>
      </p:pic>
    </p:spTree>
    <p:extLst>
      <p:ext uri="{BB962C8B-B14F-4D97-AF65-F5344CB8AC3E}">
        <p14:creationId xmlns:p14="http://schemas.microsoft.com/office/powerpoint/2010/main" val="167624184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2647508" y="759550"/>
            <a:ext cx="20529176" cy="1123468"/>
          </a:xfrm>
          <a:prstGeom prst="rect">
            <a:avLst/>
          </a:prstGeom>
        </p:spPr>
        <p:txBody>
          <a:bodyPr/>
          <a:lstStyle/>
          <a:p>
            <a:r>
              <a:rPr lang="en-US" sz="6600" dirty="0"/>
              <a:t>Skills Employers Are Seeking For The 21</a:t>
            </a:r>
            <a:r>
              <a:rPr lang="en-US" sz="6600" baseline="30000" dirty="0"/>
              <a:t>st</a:t>
            </a:r>
            <a:r>
              <a:rPr lang="en-US" sz="6600" dirty="0"/>
              <a:t> Century</a:t>
            </a:r>
            <a:endParaRPr sz="6600" dirty="0"/>
          </a:p>
        </p:txBody>
      </p:sp>
      <p:graphicFrame>
        <p:nvGraphicFramePr>
          <p:cNvPr id="38" name="Chart 37">
            <a:extLst>
              <a:ext uri="{FF2B5EF4-FFF2-40B4-BE49-F238E27FC236}">
                <a16:creationId xmlns:a16="http://schemas.microsoft.com/office/drawing/2014/main" id="{3F4C5844-704E-BA40-B235-84B6E0EB1893}"/>
              </a:ext>
            </a:extLst>
          </p:cNvPr>
          <p:cNvGraphicFramePr/>
          <p:nvPr>
            <p:extLst>
              <p:ext uri="{D42A27DB-BD31-4B8C-83A1-F6EECF244321}">
                <p14:modId xmlns:p14="http://schemas.microsoft.com/office/powerpoint/2010/main" val="2334615363"/>
              </p:ext>
            </p:extLst>
          </p:nvPr>
        </p:nvGraphicFramePr>
        <p:xfrm>
          <a:off x="3144644" y="2204470"/>
          <a:ext cx="18577931" cy="10447866"/>
        </p:xfrm>
        <a:graphic>
          <a:graphicData uri="http://schemas.openxmlformats.org/drawingml/2006/chart">
            <c:chart xmlns:c="http://schemas.openxmlformats.org/drawingml/2006/chart" xmlns:r="http://schemas.openxmlformats.org/officeDocument/2006/relationships" r:id="rId3"/>
          </a:graphicData>
        </a:graphic>
      </p:graphicFrame>
      <p:sp>
        <p:nvSpPr>
          <p:cNvPr id="117" name="Google Shape;210;p2">
            <a:extLst>
              <a:ext uri="{FF2B5EF4-FFF2-40B4-BE49-F238E27FC236}">
                <a16:creationId xmlns:a16="http://schemas.microsoft.com/office/drawing/2014/main" id="{EB05D93D-67BA-2E41-8A3A-C2A306C8DCEF}"/>
              </a:ext>
            </a:extLst>
          </p:cNvPr>
          <p:cNvSpPr txBox="1"/>
          <p:nvPr/>
        </p:nvSpPr>
        <p:spPr>
          <a:xfrm>
            <a:off x="7209692" y="12953827"/>
            <a:ext cx="1163586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2800" dirty="0">
                <a:solidFill>
                  <a:srgbClr val="194679"/>
                </a:solidFill>
                <a:latin typeface="Avenir Next" panose="020B0503020202020204" pitchFamily="34" charset="0"/>
                <a:ea typeface="Arial"/>
                <a:cs typeface="Arial"/>
                <a:sym typeface="Arial"/>
              </a:rPr>
              <a:t>Source: National Association of Colleges and Employers (NACE)</a:t>
            </a:r>
            <a:endParaRPr sz="2800" dirty="0">
              <a:solidFill>
                <a:srgbClr val="194679"/>
              </a:solidFill>
              <a:latin typeface="Avenir Next" panose="020B0503020202020204" pitchFamily="34" charset="0"/>
              <a:ea typeface="Arial"/>
              <a:cs typeface="Arial"/>
              <a:sym typeface="Arial"/>
            </a:endParaRPr>
          </a:p>
        </p:txBody>
      </p:sp>
    </p:spTree>
    <p:extLst>
      <p:ext uri="{BB962C8B-B14F-4D97-AF65-F5344CB8AC3E}">
        <p14:creationId xmlns:p14="http://schemas.microsoft.com/office/powerpoint/2010/main" val="164852844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3615238" y="815333"/>
            <a:ext cx="17625512" cy="1123468"/>
          </a:xfrm>
          <a:prstGeom prst="rect">
            <a:avLst/>
          </a:prstGeom>
        </p:spPr>
        <p:txBody>
          <a:bodyPr/>
          <a:lstStyle/>
          <a:p>
            <a:r>
              <a:rPr lang="en-US" sz="6600" dirty="0"/>
              <a:t>Abilities Cultivated In A Liberal Education</a:t>
            </a:r>
            <a:endParaRPr sz="6600" dirty="0"/>
          </a:p>
        </p:txBody>
      </p:sp>
      <p:grpSp>
        <p:nvGrpSpPr>
          <p:cNvPr id="6" name="Group 17">
            <a:extLst>
              <a:ext uri="{FF2B5EF4-FFF2-40B4-BE49-F238E27FC236}">
                <a16:creationId xmlns:a16="http://schemas.microsoft.com/office/drawing/2014/main" id="{2863956B-52E2-1C44-8BDB-6B0AF1CBC9E3}"/>
              </a:ext>
            </a:extLst>
          </p:cNvPr>
          <p:cNvGrpSpPr/>
          <p:nvPr/>
        </p:nvGrpSpPr>
        <p:grpSpPr>
          <a:xfrm>
            <a:off x="9554693" y="3901061"/>
            <a:ext cx="4150483" cy="6124090"/>
            <a:chOff x="-341530" y="0"/>
            <a:chExt cx="2923078" cy="4445001"/>
          </a:xfrm>
        </p:grpSpPr>
        <p:sp>
          <p:nvSpPr>
            <p:cNvPr id="59" name="Shape 6">
              <a:extLst>
                <a:ext uri="{FF2B5EF4-FFF2-40B4-BE49-F238E27FC236}">
                  <a16:creationId xmlns:a16="http://schemas.microsoft.com/office/drawing/2014/main" id="{ABCAB19A-BDBD-574D-85D0-696B9EF1F803}"/>
                </a:ext>
              </a:extLst>
            </p:cNvPr>
            <p:cNvSpPr/>
            <p:nvPr/>
          </p:nvSpPr>
          <p:spPr>
            <a:xfrm>
              <a:off x="623872" y="1595752"/>
              <a:ext cx="993934" cy="1508066"/>
            </a:xfrm>
            <a:custGeom>
              <a:avLst/>
              <a:gdLst/>
              <a:ahLst/>
              <a:cxnLst>
                <a:cxn ang="0">
                  <a:pos x="wd2" y="hd2"/>
                </a:cxn>
                <a:cxn ang="5400000">
                  <a:pos x="wd2" y="hd2"/>
                </a:cxn>
                <a:cxn ang="10800000">
                  <a:pos x="wd2" y="hd2"/>
                </a:cxn>
                <a:cxn ang="16200000">
                  <a:pos x="wd2" y="hd2"/>
                </a:cxn>
              </a:cxnLst>
              <a:rect l="0" t="0" r="r" b="b"/>
              <a:pathLst>
                <a:path w="21600" h="21600" extrusionOk="0">
                  <a:moveTo>
                    <a:pt x="10769" y="0"/>
                  </a:moveTo>
                  <a:cubicBezTo>
                    <a:pt x="9479" y="22"/>
                    <a:pt x="8428" y="711"/>
                    <a:pt x="8413" y="1564"/>
                  </a:cubicBezTo>
                  <a:cubicBezTo>
                    <a:pt x="8412" y="1662"/>
                    <a:pt x="8477" y="2139"/>
                    <a:pt x="8683" y="2429"/>
                  </a:cubicBezTo>
                  <a:cubicBezTo>
                    <a:pt x="9330" y="3339"/>
                    <a:pt x="9001" y="3610"/>
                    <a:pt x="8683" y="3703"/>
                  </a:cubicBezTo>
                  <a:lnTo>
                    <a:pt x="6553" y="3703"/>
                  </a:lnTo>
                  <a:lnTo>
                    <a:pt x="0" y="3703"/>
                  </a:lnTo>
                  <a:lnTo>
                    <a:pt x="0" y="9503"/>
                  </a:lnTo>
                  <a:cubicBezTo>
                    <a:pt x="150" y="9744"/>
                    <a:pt x="629" y="10004"/>
                    <a:pt x="2184" y="9497"/>
                  </a:cubicBezTo>
                  <a:cubicBezTo>
                    <a:pt x="2231" y="9481"/>
                    <a:pt x="3033" y="9271"/>
                    <a:pt x="3443" y="9272"/>
                  </a:cubicBezTo>
                  <a:cubicBezTo>
                    <a:pt x="4720" y="9274"/>
                    <a:pt x="5753" y="9953"/>
                    <a:pt x="5753" y="10794"/>
                  </a:cubicBezTo>
                  <a:cubicBezTo>
                    <a:pt x="5753" y="10819"/>
                    <a:pt x="5728" y="10841"/>
                    <a:pt x="5726" y="10865"/>
                  </a:cubicBezTo>
                  <a:cubicBezTo>
                    <a:pt x="5801" y="11711"/>
                    <a:pt x="4724" y="12378"/>
                    <a:pt x="3443" y="12323"/>
                  </a:cubicBezTo>
                  <a:cubicBezTo>
                    <a:pt x="3033" y="12305"/>
                    <a:pt x="2246" y="12118"/>
                    <a:pt x="2184" y="12097"/>
                  </a:cubicBezTo>
                  <a:cubicBezTo>
                    <a:pt x="652" y="11594"/>
                    <a:pt x="162" y="11852"/>
                    <a:pt x="0" y="12091"/>
                  </a:cubicBezTo>
                  <a:lnTo>
                    <a:pt x="0" y="17897"/>
                  </a:lnTo>
                  <a:lnTo>
                    <a:pt x="6553" y="17897"/>
                  </a:lnTo>
                  <a:lnTo>
                    <a:pt x="8683" y="17897"/>
                  </a:lnTo>
                  <a:cubicBezTo>
                    <a:pt x="9001" y="17990"/>
                    <a:pt x="9330" y="18261"/>
                    <a:pt x="8683" y="19171"/>
                  </a:cubicBezTo>
                  <a:cubicBezTo>
                    <a:pt x="8477" y="19461"/>
                    <a:pt x="8412" y="19938"/>
                    <a:pt x="8413" y="20036"/>
                  </a:cubicBezTo>
                  <a:cubicBezTo>
                    <a:pt x="8428" y="20889"/>
                    <a:pt x="9479" y="21578"/>
                    <a:pt x="10769" y="21600"/>
                  </a:cubicBezTo>
                  <a:cubicBezTo>
                    <a:pt x="12059" y="21578"/>
                    <a:pt x="13109" y="20889"/>
                    <a:pt x="13124" y="20036"/>
                  </a:cubicBezTo>
                  <a:cubicBezTo>
                    <a:pt x="13125" y="19938"/>
                    <a:pt x="13051" y="19461"/>
                    <a:pt x="12845" y="19171"/>
                  </a:cubicBezTo>
                  <a:cubicBezTo>
                    <a:pt x="12198" y="18261"/>
                    <a:pt x="12536" y="17990"/>
                    <a:pt x="12854" y="17897"/>
                  </a:cubicBezTo>
                  <a:lnTo>
                    <a:pt x="14975" y="17897"/>
                  </a:lnTo>
                  <a:lnTo>
                    <a:pt x="21600" y="17897"/>
                  </a:lnTo>
                  <a:lnTo>
                    <a:pt x="21600" y="12091"/>
                  </a:lnTo>
                  <a:cubicBezTo>
                    <a:pt x="21432" y="11844"/>
                    <a:pt x="20922" y="11576"/>
                    <a:pt x="19344" y="12097"/>
                  </a:cubicBezTo>
                  <a:cubicBezTo>
                    <a:pt x="19281" y="12118"/>
                    <a:pt x="18505" y="12305"/>
                    <a:pt x="18094" y="12323"/>
                  </a:cubicBezTo>
                  <a:cubicBezTo>
                    <a:pt x="16813" y="12377"/>
                    <a:pt x="15728" y="11711"/>
                    <a:pt x="15802" y="10865"/>
                  </a:cubicBezTo>
                  <a:cubicBezTo>
                    <a:pt x="15800" y="10841"/>
                    <a:pt x="15784" y="10819"/>
                    <a:pt x="15784" y="10794"/>
                  </a:cubicBezTo>
                  <a:cubicBezTo>
                    <a:pt x="15784" y="9954"/>
                    <a:pt x="16817" y="9274"/>
                    <a:pt x="18094" y="9272"/>
                  </a:cubicBezTo>
                  <a:cubicBezTo>
                    <a:pt x="18504" y="9271"/>
                    <a:pt x="19297" y="9481"/>
                    <a:pt x="19344" y="9497"/>
                  </a:cubicBezTo>
                  <a:cubicBezTo>
                    <a:pt x="20946" y="10022"/>
                    <a:pt x="21444" y="9752"/>
                    <a:pt x="21600" y="9503"/>
                  </a:cubicBezTo>
                  <a:lnTo>
                    <a:pt x="21600" y="3726"/>
                  </a:lnTo>
                  <a:lnTo>
                    <a:pt x="14975" y="3703"/>
                  </a:lnTo>
                  <a:lnTo>
                    <a:pt x="12854" y="3703"/>
                  </a:lnTo>
                  <a:cubicBezTo>
                    <a:pt x="12536" y="3610"/>
                    <a:pt x="12198" y="3339"/>
                    <a:pt x="12845" y="2429"/>
                  </a:cubicBezTo>
                  <a:cubicBezTo>
                    <a:pt x="13051" y="2139"/>
                    <a:pt x="13125" y="1662"/>
                    <a:pt x="13124" y="1564"/>
                  </a:cubicBezTo>
                  <a:cubicBezTo>
                    <a:pt x="13109" y="711"/>
                    <a:pt x="12059" y="22"/>
                    <a:pt x="10769" y="0"/>
                  </a:cubicBezTo>
                  <a:close/>
                </a:path>
              </a:pathLst>
            </a:custGeom>
            <a:solidFill>
              <a:srgbClr val="3197E0"/>
            </a:solidFill>
            <a:ln w="12700" cap="flat">
              <a:noFill/>
              <a:miter lim="400000"/>
            </a:ln>
            <a:effectLst/>
          </p:spPr>
          <p:txBody>
            <a:bodyPr wrap="square" lIns="0" tIns="0" rIns="0" bIns="0" numCol="1" anchor="ctr">
              <a:noAutofit/>
            </a:bodyPr>
            <a:lstStyle/>
            <a:p>
              <a:pPr lvl="0"/>
              <a:endParaRPr sz="4000" dirty="0">
                <a:solidFill>
                  <a:srgbClr val="194679"/>
                </a:solidFill>
                <a:latin typeface="Avenir Next" panose="020B0503020202020204" pitchFamily="34" charset="0"/>
              </a:endParaRPr>
            </a:p>
          </p:txBody>
        </p:sp>
        <p:sp>
          <p:nvSpPr>
            <p:cNvPr id="60" name="Shape 7">
              <a:extLst>
                <a:ext uri="{FF2B5EF4-FFF2-40B4-BE49-F238E27FC236}">
                  <a16:creationId xmlns:a16="http://schemas.microsoft.com/office/drawing/2014/main" id="{3B56E44D-859B-B041-AA58-9CC04D547215}"/>
                </a:ext>
              </a:extLst>
            </p:cNvPr>
            <p:cNvSpPr/>
            <p:nvPr/>
          </p:nvSpPr>
          <p:spPr>
            <a:xfrm>
              <a:off x="355427" y="866123"/>
              <a:ext cx="1529162" cy="991866"/>
            </a:xfrm>
            <a:custGeom>
              <a:avLst/>
              <a:gdLst/>
              <a:ahLst/>
              <a:cxnLst>
                <a:cxn ang="0">
                  <a:pos x="wd2" y="hd2"/>
                </a:cxn>
                <a:cxn ang="5400000">
                  <a:pos x="wd2" y="hd2"/>
                </a:cxn>
                <a:cxn ang="10800000">
                  <a:pos x="wd2" y="hd2"/>
                </a:cxn>
                <a:cxn ang="16200000">
                  <a:pos x="wd2" y="hd2"/>
                </a:cxn>
              </a:cxnLst>
              <a:rect l="0" t="0" r="r" b="b"/>
              <a:pathLst>
                <a:path w="21600" h="21600" extrusionOk="0">
                  <a:moveTo>
                    <a:pt x="3745" y="0"/>
                  </a:moveTo>
                  <a:lnTo>
                    <a:pt x="3792" y="8737"/>
                  </a:lnTo>
                  <a:cubicBezTo>
                    <a:pt x="3704" y="9112"/>
                    <a:pt x="3399" y="9547"/>
                    <a:pt x="2360" y="8755"/>
                  </a:cubicBezTo>
                  <a:cubicBezTo>
                    <a:pt x="2333" y="8734"/>
                    <a:pt x="1814" y="8404"/>
                    <a:pt x="1548" y="8404"/>
                  </a:cubicBezTo>
                  <a:cubicBezTo>
                    <a:pt x="695" y="8404"/>
                    <a:pt x="0" y="9467"/>
                    <a:pt x="0" y="10782"/>
                  </a:cubicBezTo>
                  <a:cubicBezTo>
                    <a:pt x="0" y="10788"/>
                    <a:pt x="0" y="10794"/>
                    <a:pt x="0" y="10800"/>
                  </a:cubicBezTo>
                  <a:cubicBezTo>
                    <a:pt x="0" y="10806"/>
                    <a:pt x="0" y="10812"/>
                    <a:pt x="0" y="10818"/>
                  </a:cubicBezTo>
                  <a:cubicBezTo>
                    <a:pt x="0" y="12133"/>
                    <a:pt x="695" y="13196"/>
                    <a:pt x="1548" y="13196"/>
                  </a:cubicBezTo>
                  <a:cubicBezTo>
                    <a:pt x="1814" y="13196"/>
                    <a:pt x="2333" y="12875"/>
                    <a:pt x="2360" y="12854"/>
                  </a:cubicBezTo>
                  <a:cubicBezTo>
                    <a:pt x="3399" y="12062"/>
                    <a:pt x="3704" y="12497"/>
                    <a:pt x="3792" y="12872"/>
                  </a:cubicBezTo>
                  <a:lnTo>
                    <a:pt x="3792" y="21600"/>
                  </a:lnTo>
                  <a:lnTo>
                    <a:pt x="9535" y="21600"/>
                  </a:lnTo>
                  <a:cubicBezTo>
                    <a:pt x="9740" y="21397"/>
                    <a:pt x="9894" y="20871"/>
                    <a:pt x="9447" y="19501"/>
                  </a:cubicBezTo>
                  <a:cubicBezTo>
                    <a:pt x="9320" y="19109"/>
                    <a:pt x="9280" y="18444"/>
                    <a:pt x="9278" y="18312"/>
                  </a:cubicBezTo>
                  <a:cubicBezTo>
                    <a:pt x="9261" y="16998"/>
                    <a:pt x="9947" y="15928"/>
                    <a:pt x="10797" y="15934"/>
                  </a:cubicBezTo>
                  <a:lnTo>
                    <a:pt x="11391" y="16130"/>
                  </a:lnTo>
                  <a:cubicBezTo>
                    <a:pt x="11571" y="16254"/>
                    <a:pt x="11736" y="16427"/>
                    <a:pt x="11876" y="16641"/>
                  </a:cubicBezTo>
                  <a:cubicBezTo>
                    <a:pt x="12154" y="17069"/>
                    <a:pt x="12328" y="17660"/>
                    <a:pt x="12322" y="18312"/>
                  </a:cubicBezTo>
                  <a:cubicBezTo>
                    <a:pt x="12321" y="18444"/>
                    <a:pt x="12281" y="19109"/>
                    <a:pt x="12153" y="19501"/>
                  </a:cubicBezTo>
                  <a:cubicBezTo>
                    <a:pt x="11705" y="20868"/>
                    <a:pt x="11860" y="21397"/>
                    <a:pt x="12065" y="21600"/>
                  </a:cubicBezTo>
                  <a:lnTo>
                    <a:pt x="17808" y="21600"/>
                  </a:lnTo>
                  <a:lnTo>
                    <a:pt x="17808" y="12872"/>
                  </a:lnTo>
                  <a:cubicBezTo>
                    <a:pt x="17896" y="12497"/>
                    <a:pt x="18201" y="12062"/>
                    <a:pt x="19240" y="12854"/>
                  </a:cubicBezTo>
                  <a:cubicBezTo>
                    <a:pt x="19267" y="12875"/>
                    <a:pt x="19786" y="13196"/>
                    <a:pt x="20052" y="13196"/>
                  </a:cubicBezTo>
                  <a:cubicBezTo>
                    <a:pt x="20905" y="13196"/>
                    <a:pt x="21600" y="12133"/>
                    <a:pt x="21600" y="10818"/>
                  </a:cubicBezTo>
                  <a:cubicBezTo>
                    <a:pt x="21600" y="10812"/>
                    <a:pt x="21600" y="10806"/>
                    <a:pt x="21600" y="10800"/>
                  </a:cubicBezTo>
                  <a:cubicBezTo>
                    <a:pt x="21600" y="10794"/>
                    <a:pt x="21600" y="10788"/>
                    <a:pt x="21600" y="10782"/>
                  </a:cubicBezTo>
                  <a:cubicBezTo>
                    <a:pt x="21600" y="9467"/>
                    <a:pt x="20905" y="8404"/>
                    <a:pt x="20052" y="8404"/>
                  </a:cubicBezTo>
                  <a:cubicBezTo>
                    <a:pt x="19786" y="8404"/>
                    <a:pt x="19267" y="8734"/>
                    <a:pt x="19240" y="8755"/>
                  </a:cubicBezTo>
                  <a:cubicBezTo>
                    <a:pt x="18201" y="9547"/>
                    <a:pt x="17896" y="9112"/>
                    <a:pt x="17808" y="8737"/>
                  </a:cubicBezTo>
                  <a:lnTo>
                    <a:pt x="17808" y="0"/>
                  </a:lnTo>
                  <a:lnTo>
                    <a:pt x="12065" y="0"/>
                  </a:lnTo>
                  <a:cubicBezTo>
                    <a:pt x="11859" y="199"/>
                    <a:pt x="11710" y="724"/>
                    <a:pt x="12153" y="2108"/>
                  </a:cubicBezTo>
                  <a:cubicBezTo>
                    <a:pt x="12286" y="2525"/>
                    <a:pt x="12322" y="3226"/>
                    <a:pt x="12322" y="3360"/>
                  </a:cubicBezTo>
                  <a:cubicBezTo>
                    <a:pt x="12322" y="4663"/>
                    <a:pt x="11640" y="5719"/>
                    <a:pt x="10797" y="5738"/>
                  </a:cubicBezTo>
                  <a:cubicBezTo>
                    <a:pt x="9954" y="5719"/>
                    <a:pt x="9278" y="4663"/>
                    <a:pt x="9278" y="3360"/>
                  </a:cubicBezTo>
                  <a:cubicBezTo>
                    <a:pt x="9278" y="3226"/>
                    <a:pt x="9314" y="2525"/>
                    <a:pt x="9447" y="2108"/>
                  </a:cubicBezTo>
                  <a:cubicBezTo>
                    <a:pt x="9890" y="724"/>
                    <a:pt x="9741" y="199"/>
                    <a:pt x="9535" y="0"/>
                  </a:cubicBezTo>
                  <a:lnTo>
                    <a:pt x="3745" y="0"/>
                  </a:lnTo>
                  <a:close/>
                </a:path>
              </a:pathLst>
            </a:custGeom>
            <a:solidFill>
              <a:srgbClr val="72B1D7"/>
            </a:solidFill>
            <a:ln w="12700" cap="flat">
              <a:noFill/>
              <a:miter lim="400000"/>
            </a:ln>
            <a:effectLst/>
          </p:spPr>
          <p:txBody>
            <a:bodyPr wrap="square" lIns="0" tIns="0" rIns="0" bIns="0" numCol="1" anchor="ctr">
              <a:noAutofit/>
            </a:bodyPr>
            <a:lstStyle/>
            <a:p>
              <a:pPr lvl="0"/>
              <a:endParaRPr sz="4000" dirty="0">
                <a:solidFill>
                  <a:srgbClr val="194679"/>
                </a:solidFill>
                <a:latin typeface="Avenir Next" panose="020B0503020202020204" pitchFamily="34" charset="0"/>
              </a:endParaRPr>
            </a:p>
          </p:txBody>
        </p:sp>
        <p:sp>
          <p:nvSpPr>
            <p:cNvPr id="61" name="Shape 8">
              <a:extLst>
                <a:ext uri="{FF2B5EF4-FFF2-40B4-BE49-F238E27FC236}">
                  <a16:creationId xmlns:a16="http://schemas.microsoft.com/office/drawing/2014/main" id="{4B84B97A-7241-334F-804B-F4E87C74B7A7}"/>
                </a:ext>
              </a:extLst>
            </p:cNvPr>
            <p:cNvSpPr/>
            <p:nvPr/>
          </p:nvSpPr>
          <p:spPr>
            <a:xfrm>
              <a:off x="-224062" y="71970"/>
              <a:ext cx="1117194" cy="800772"/>
            </a:xfrm>
            <a:custGeom>
              <a:avLst/>
              <a:gdLst/>
              <a:ahLst/>
              <a:cxnLst>
                <a:cxn ang="0">
                  <a:pos x="wd2" y="hd2"/>
                </a:cxn>
                <a:cxn ang="5400000">
                  <a:pos x="wd2" y="hd2"/>
                </a:cxn>
                <a:cxn ang="10800000">
                  <a:pos x="wd2" y="hd2"/>
                </a:cxn>
                <a:cxn ang="16200000">
                  <a:pos x="wd2" y="hd2"/>
                </a:cxn>
              </a:cxnLst>
              <a:rect l="0" t="0" r="r" b="b"/>
              <a:pathLst>
                <a:path w="21600" h="21600" extrusionOk="0">
                  <a:moveTo>
                    <a:pt x="16410" y="0"/>
                  </a:moveTo>
                  <a:cubicBezTo>
                    <a:pt x="11995" y="1914"/>
                    <a:pt x="8534" y="5115"/>
                    <a:pt x="5855" y="8937"/>
                  </a:cubicBezTo>
                  <a:cubicBezTo>
                    <a:pt x="3177" y="12758"/>
                    <a:pt x="1282" y="17201"/>
                    <a:pt x="0" y="21600"/>
                  </a:cubicBezTo>
                  <a:lnTo>
                    <a:pt x="5086" y="21600"/>
                  </a:lnTo>
                  <a:cubicBezTo>
                    <a:pt x="5368" y="21354"/>
                    <a:pt x="5572" y="20703"/>
                    <a:pt x="4966" y="18989"/>
                  </a:cubicBezTo>
                  <a:cubicBezTo>
                    <a:pt x="4783" y="18472"/>
                    <a:pt x="4734" y="17604"/>
                    <a:pt x="4734" y="17438"/>
                  </a:cubicBezTo>
                  <a:cubicBezTo>
                    <a:pt x="4734" y="15824"/>
                    <a:pt x="5668" y="14516"/>
                    <a:pt x="6821" y="14493"/>
                  </a:cubicBezTo>
                  <a:cubicBezTo>
                    <a:pt x="7975" y="14516"/>
                    <a:pt x="8909" y="15824"/>
                    <a:pt x="8909" y="17438"/>
                  </a:cubicBezTo>
                  <a:cubicBezTo>
                    <a:pt x="8909" y="17604"/>
                    <a:pt x="8852" y="18472"/>
                    <a:pt x="8669" y="18989"/>
                  </a:cubicBezTo>
                  <a:cubicBezTo>
                    <a:pt x="8063" y="20703"/>
                    <a:pt x="8267" y="21354"/>
                    <a:pt x="8549" y="21600"/>
                  </a:cubicBezTo>
                  <a:lnTo>
                    <a:pt x="16410" y="21600"/>
                  </a:lnTo>
                  <a:lnTo>
                    <a:pt x="16410" y="10778"/>
                  </a:lnTo>
                  <a:cubicBezTo>
                    <a:pt x="16530" y="10314"/>
                    <a:pt x="16948" y="9775"/>
                    <a:pt x="18369" y="10755"/>
                  </a:cubicBezTo>
                  <a:cubicBezTo>
                    <a:pt x="18407" y="10781"/>
                    <a:pt x="19117" y="11191"/>
                    <a:pt x="19481" y="11190"/>
                  </a:cubicBezTo>
                  <a:cubicBezTo>
                    <a:pt x="20649" y="11190"/>
                    <a:pt x="21600" y="9863"/>
                    <a:pt x="21600" y="8234"/>
                  </a:cubicBezTo>
                  <a:cubicBezTo>
                    <a:pt x="21600" y="8227"/>
                    <a:pt x="21600" y="8230"/>
                    <a:pt x="21600" y="8223"/>
                  </a:cubicBezTo>
                  <a:cubicBezTo>
                    <a:pt x="21600" y="8216"/>
                    <a:pt x="21600" y="8207"/>
                    <a:pt x="21600" y="8200"/>
                  </a:cubicBezTo>
                  <a:cubicBezTo>
                    <a:pt x="21600" y="6571"/>
                    <a:pt x="20649" y="5244"/>
                    <a:pt x="19481" y="5244"/>
                  </a:cubicBezTo>
                  <a:cubicBezTo>
                    <a:pt x="19117" y="5244"/>
                    <a:pt x="18407" y="5653"/>
                    <a:pt x="18369" y="5679"/>
                  </a:cubicBezTo>
                  <a:cubicBezTo>
                    <a:pt x="16948" y="6659"/>
                    <a:pt x="16530" y="6120"/>
                    <a:pt x="16410" y="5657"/>
                  </a:cubicBezTo>
                  <a:lnTo>
                    <a:pt x="16410" y="0"/>
                  </a:lnTo>
                  <a:close/>
                </a:path>
              </a:pathLst>
            </a:custGeom>
            <a:solidFill>
              <a:srgbClr val="7F7F7F"/>
            </a:solidFill>
            <a:ln w="12700" cap="flat">
              <a:noFill/>
              <a:miter lim="400000"/>
            </a:ln>
            <a:effectLst/>
          </p:spPr>
          <p:txBody>
            <a:bodyPr wrap="square" lIns="0" tIns="0" rIns="0" bIns="0" numCol="1" anchor="ctr">
              <a:noAutofit/>
            </a:bodyPr>
            <a:lstStyle/>
            <a:p>
              <a:pPr lvl="0"/>
              <a:endParaRPr sz="4000">
                <a:solidFill>
                  <a:srgbClr val="194679"/>
                </a:solidFill>
                <a:latin typeface="Avenir Next" panose="020B0503020202020204" pitchFamily="34" charset="0"/>
              </a:endParaRPr>
            </a:p>
          </p:txBody>
        </p:sp>
        <p:sp>
          <p:nvSpPr>
            <p:cNvPr id="62" name="Shape 9">
              <a:extLst>
                <a:ext uri="{FF2B5EF4-FFF2-40B4-BE49-F238E27FC236}">
                  <a16:creationId xmlns:a16="http://schemas.microsoft.com/office/drawing/2014/main" id="{4EF9E34E-E88F-4A41-9E16-7441CDD1FB49}"/>
                </a:ext>
              </a:extLst>
            </p:cNvPr>
            <p:cNvSpPr/>
            <p:nvPr/>
          </p:nvSpPr>
          <p:spPr>
            <a:xfrm>
              <a:off x="1346873" y="71970"/>
              <a:ext cx="1117608" cy="800772"/>
            </a:xfrm>
            <a:custGeom>
              <a:avLst/>
              <a:gdLst/>
              <a:ahLst/>
              <a:cxnLst>
                <a:cxn ang="0">
                  <a:pos x="wd2" y="hd2"/>
                </a:cxn>
                <a:cxn ang="5400000">
                  <a:pos x="wd2" y="hd2"/>
                </a:cxn>
                <a:cxn ang="10800000">
                  <a:pos x="wd2" y="hd2"/>
                </a:cxn>
                <a:cxn ang="16200000">
                  <a:pos x="wd2" y="hd2"/>
                </a:cxn>
              </a:cxnLst>
              <a:rect l="0" t="0" r="r" b="b"/>
              <a:pathLst>
                <a:path w="21600" h="21600" extrusionOk="0">
                  <a:moveTo>
                    <a:pt x="5188" y="0"/>
                  </a:moveTo>
                  <a:lnTo>
                    <a:pt x="5188" y="5657"/>
                  </a:lnTo>
                  <a:cubicBezTo>
                    <a:pt x="5068" y="6120"/>
                    <a:pt x="4650" y="6659"/>
                    <a:pt x="3230" y="5679"/>
                  </a:cubicBezTo>
                  <a:cubicBezTo>
                    <a:pt x="3192" y="5653"/>
                    <a:pt x="2482" y="5244"/>
                    <a:pt x="2118" y="5244"/>
                  </a:cubicBezTo>
                  <a:cubicBezTo>
                    <a:pt x="951" y="5244"/>
                    <a:pt x="0" y="6571"/>
                    <a:pt x="0" y="8200"/>
                  </a:cubicBezTo>
                  <a:cubicBezTo>
                    <a:pt x="0" y="8207"/>
                    <a:pt x="0" y="8216"/>
                    <a:pt x="0" y="8223"/>
                  </a:cubicBezTo>
                  <a:cubicBezTo>
                    <a:pt x="0" y="8230"/>
                    <a:pt x="0" y="8227"/>
                    <a:pt x="0" y="8234"/>
                  </a:cubicBezTo>
                  <a:cubicBezTo>
                    <a:pt x="0" y="9863"/>
                    <a:pt x="951" y="11190"/>
                    <a:pt x="2118" y="11190"/>
                  </a:cubicBezTo>
                  <a:cubicBezTo>
                    <a:pt x="2482" y="11191"/>
                    <a:pt x="3192" y="10781"/>
                    <a:pt x="3230" y="10755"/>
                  </a:cubicBezTo>
                  <a:cubicBezTo>
                    <a:pt x="4650" y="9775"/>
                    <a:pt x="5068" y="10314"/>
                    <a:pt x="5188" y="10778"/>
                  </a:cubicBezTo>
                  <a:lnTo>
                    <a:pt x="5188" y="21600"/>
                  </a:lnTo>
                  <a:lnTo>
                    <a:pt x="13046" y="21600"/>
                  </a:lnTo>
                  <a:cubicBezTo>
                    <a:pt x="13328" y="21354"/>
                    <a:pt x="13532" y="20703"/>
                    <a:pt x="12926" y="18989"/>
                  </a:cubicBezTo>
                  <a:cubicBezTo>
                    <a:pt x="12744" y="18472"/>
                    <a:pt x="12687" y="17604"/>
                    <a:pt x="12687" y="17438"/>
                  </a:cubicBezTo>
                  <a:cubicBezTo>
                    <a:pt x="12687" y="15824"/>
                    <a:pt x="13620" y="14516"/>
                    <a:pt x="14773" y="14493"/>
                  </a:cubicBezTo>
                  <a:cubicBezTo>
                    <a:pt x="15926" y="14516"/>
                    <a:pt x="16860" y="15824"/>
                    <a:pt x="16860" y="17438"/>
                  </a:cubicBezTo>
                  <a:cubicBezTo>
                    <a:pt x="16860" y="17604"/>
                    <a:pt x="16810" y="18472"/>
                    <a:pt x="16628" y="18989"/>
                  </a:cubicBezTo>
                  <a:cubicBezTo>
                    <a:pt x="16022" y="20703"/>
                    <a:pt x="16226" y="21354"/>
                    <a:pt x="16508" y="21600"/>
                  </a:cubicBezTo>
                  <a:lnTo>
                    <a:pt x="21600" y="21600"/>
                  </a:lnTo>
                  <a:cubicBezTo>
                    <a:pt x="20319" y="17200"/>
                    <a:pt x="18424" y="12756"/>
                    <a:pt x="15745" y="8935"/>
                  </a:cubicBezTo>
                  <a:cubicBezTo>
                    <a:pt x="13066" y="5113"/>
                    <a:pt x="9603" y="1913"/>
                    <a:pt x="5188" y="0"/>
                  </a:cubicBezTo>
                  <a:close/>
                </a:path>
              </a:pathLst>
            </a:custGeom>
            <a:solidFill>
              <a:srgbClr val="E5E5E5"/>
            </a:solidFill>
            <a:ln w="12700" cap="flat">
              <a:noFill/>
              <a:miter lim="400000"/>
            </a:ln>
            <a:effectLst/>
          </p:spPr>
          <p:txBody>
            <a:bodyPr wrap="square" lIns="0" tIns="0" rIns="0" bIns="0" numCol="1" anchor="ctr">
              <a:noAutofit/>
            </a:bodyPr>
            <a:lstStyle/>
            <a:p>
              <a:pPr lvl="0"/>
              <a:endParaRPr sz="4000">
                <a:solidFill>
                  <a:srgbClr val="194679"/>
                </a:solidFill>
                <a:latin typeface="Avenir Next" panose="020B0503020202020204" pitchFamily="34" charset="0"/>
              </a:endParaRPr>
            </a:p>
          </p:txBody>
        </p:sp>
        <p:sp>
          <p:nvSpPr>
            <p:cNvPr id="63" name="Shape 10">
              <a:extLst>
                <a:ext uri="{FF2B5EF4-FFF2-40B4-BE49-F238E27FC236}">
                  <a16:creationId xmlns:a16="http://schemas.microsoft.com/office/drawing/2014/main" id="{B4F5C146-06A4-3A4B-8FDA-BD43CD7D593B}"/>
                </a:ext>
              </a:extLst>
            </p:cNvPr>
            <p:cNvSpPr/>
            <p:nvPr/>
          </p:nvSpPr>
          <p:spPr>
            <a:xfrm>
              <a:off x="-341530" y="607610"/>
              <a:ext cx="965393" cy="1508065"/>
            </a:xfrm>
            <a:custGeom>
              <a:avLst/>
              <a:gdLst/>
              <a:ahLst/>
              <a:cxnLst>
                <a:cxn ang="0">
                  <a:pos x="wd2" y="hd2"/>
                </a:cxn>
                <a:cxn ang="5400000">
                  <a:pos x="wd2" y="hd2"/>
                </a:cxn>
                <a:cxn ang="10800000">
                  <a:pos x="wd2" y="hd2"/>
                </a:cxn>
                <a:cxn ang="16200000">
                  <a:pos x="wd2" y="hd2"/>
                </a:cxn>
              </a:cxnLst>
              <a:rect l="0" t="0" r="r" b="b"/>
              <a:pathLst>
                <a:path w="21600" h="21600" extrusionOk="0">
                  <a:moveTo>
                    <a:pt x="10522" y="0"/>
                  </a:moveTo>
                  <a:cubicBezTo>
                    <a:pt x="9194" y="22"/>
                    <a:pt x="8113" y="711"/>
                    <a:pt x="8098" y="1564"/>
                  </a:cubicBezTo>
                  <a:cubicBezTo>
                    <a:pt x="8096" y="1662"/>
                    <a:pt x="8163" y="2145"/>
                    <a:pt x="8375" y="2435"/>
                  </a:cubicBezTo>
                  <a:cubicBezTo>
                    <a:pt x="9042" y="3345"/>
                    <a:pt x="8703" y="3610"/>
                    <a:pt x="8375" y="3703"/>
                  </a:cubicBezTo>
                  <a:lnTo>
                    <a:pt x="6182" y="3703"/>
                  </a:lnTo>
                  <a:lnTo>
                    <a:pt x="2684" y="3703"/>
                  </a:lnTo>
                  <a:cubicBezTo>
                    <a:pt x="1996" y="4773"/>
                    <a:pt x="1455" y="5834"/>
                    <a:pt x="1044" y="6857"/>
                  </a:cubicBezTo>
                  <a:cubicBezTo>
                    <a:pt x="633" y="7879"/>
                    <a:pt x="352" y="8862"/>
                    <a:pt x="185" y="9775"/>
                  </a:cubicBezTo>
                  <a:cubicBezTo>
                    <a:pt x="526" y="9781"/>
                    <a:pt x="985" y="9724"/>
                    <a:pt x="1684" y="9503"/>
                  </a:cubicBezTo>
                  <a:cubicBezTo>
                    <a:pt x="1732" y="9487"/>
                    <a:pt x="2549" y="9271"/>
                    <a:pt x="2971" y="9272"/>
                  </a:cubicBezTo>
                  <a:cubicBezTo>
                    <a:pt x="4285" y="9274"/>
                    <a:pt x="5359" y="9953"/>
                    <a:pt x="5358" y="10794"/>
                  </a:cubicBezTo>
                  <a:cubicBezTo>
                    <a:pt x="5358" y="10819"/>
                    <a:pt x="5332" y="10841"/>
                    <a:pt x="5331" y="10865"/>
                  </a:cubicBezTo>
                  <a:cubicBezTo>
                    <a:pt x="5408" y="11711"/>
                    <a:pt x="4290" y="12384"/>
                    <a:pt x="2971" y="12328"/>
                  </a:cubicBezTo>
                  <a:cubicBezTo>
                    <a:pt x="2548" y="12311"/>
                    <a:pt x="1748" y="12118"/>
                    <a:pt x="1684" y="12097"/>
                  </a:cubicBezTo>
                  <a:cubicBezTo>
                    <a:pt x="868" y="11837"/>
                    <a:pt x="343" y="11780"/>
                    <a:pt x="0" y="11819"/>
                  </a:cubicBezTo>
                  <a:cubicBezTo>
                    <a:pt x="34" y="12915"/>
                    <a:pt x="281" y="13984"/>
                    <a:pt x="660" y="15004"/>
                  </a:cubicBezTo>
                  <a:cubicBezTo>
                    <a:pt x="1039" y="16024"/>
                    <a:pt x="1552" y="16997"/>
                    <a:pt x="2119" y="17903"/>
                  </a:cubicBezTo>
                  <a:lnTo>
                    <a:pt x="6182" y="17903"/>
                  </a:lnTo>
                  <a:lnTo>
                    <a:pt x="8375" y="17903"/>
                  </a:lnTo>
                  <a:cubicBezTo>
                    <a:pt x="8703" y="17996"/>
                    <a:pt x="9042" y="18261"/>
                    <a:pt x="8375" y="19171"/>
                  </a:cubicBezTo>
                  <a:cubicBezTo>
                    <a:pt x="8163" y="19461"/>
                    <a:pt x="8096" y="19938"/>
                    <a:pt x="8098" y="20036"/>
                  </a:cubicBezTo>
                  <a:cubicBezTo>
                    <a:pt x="8113" y="20889"/>
                    <a:pt x="9194" y="21578"/>
                    <a:pt x="10522" y="21600"/>
                  </a:cubicBezTo>
                  <a:cubicBezTo>
                    <a:pt x="11850" y="21578"/>
                    <a:pt x="12923" y="20889"/>
                    <a:pt x="12938" y="20036"/>
                  </a:cubicBezTo>
                  <a:cubicBezTo>
                    <a:pt x="12940" y="19938"/>
                    <a:pt x="12872" y="19461"/>
                    <a:pt x="12660" y="19171"/>
                  </a:cubicBezTo>
                  <a:cubicBezTo>
                    <a:pt x="11994" y="18261"/>
                    <a:pt x="12342" y="17996"/>
                    <a:pt x="12669" y="17903"/>
                  </a:cubicBezTo>
                  <a:lnTo>
                    <a:pt x="14853" y="17903"/>
                  </a:lnTo>
                  <a:lnTo>
                    <a:pt x="21600" y="17903"/>
                  </a:lnTo>
                  <a:lnTo>
                    <a:pt x="21600" y="12091"/>
                  </a:lnTo>
                  <a:cubicBezTo>
                    <a:pt x="21434" y="11852"/>
                    <a:pt x="20929" y="11594"/>
                    <a:pt x="19351" y="12097"/>
                  </a:cubicBezTo>
                  <a:cubicBezTo>
                    <a:pt x="19287" y="12118"/>
                    <a:pt x="18487" y="12311"/>
                    <a:pt x="18065" y="12328"/>
                  </a:cubicBezTo>
                  <a:cubicBezTo>
                    <a:pt x="16745" y="12384"/>
                    <a:pt x="15627" y="11711"/>
                    <a:pt x="15705" y="10865"/>
                  </a:cubicBezTo>
                  <a:cubicBezTo>
                    <a:pt x="15703" y="10841"/>
                    <a:pt x="15677" y="10819"/>
                    <a:pt x="15677" y="10794"/>
                  </a:cubicBezTo>
                  <a:cubicBezTo>
                    <a:pt x="15677" y="9953"/>
                    <a:pt x="16750" y="9274"/>
                    <a:pt x="18065" y="9272"/>
                  </a:cubicBezTo>
                  <a:cubicBezTo>
                    <a:pt x="18486" y="9271"/>
                    <a:pt x="19303" y="9487"/>
                    <a:pt x="19351" y="9503"/>
                  </a:cubicBezTo>
                  <a:cubicBezTo>
                    <a:pt x="20953" y="10010"/>
                    <a:pt x="21446" y="9750"/>
                    <a:pt x="21600" y="9509"/>
                  </a:cubicBezTo>
                  <a:lnTo>
                    <a:pt x="21600" y="3703"/>
                  </a:lnTo>
                  <a:lnTo>
                    <a:pt x="14853" y="3703"/>
                  </a:lnTo>
                  <a:lnTo>
                    <a:pt x="12669" y="3703"/>
                  </a:lnTo>
                  <a:cubicBezTo>
                    <a:pt x="12342" y="3610"/>
                    <a:pt x="11994" y="3345"/>
                    <a:pt x="12660" y="2435"/>
                  </a:cubicBezTo>
                  <a:cubicBezTo>
                    <a:pt x="12872" y="2145"/>
                    <a:pt x="12940" y="1662"/>
                    <a:pt x="12938" y="1564"/>
                  </a:cubicBezTo>
                  <a:cubicBezTo>
                    <a:pt x="12923" y="711"/>
                    <a:pt x="11850" y="22"/>
                    <a:pt x="10522" y="0"/>
                  </a:cubicBezTo>
                  <a:close/>
                </a:path>
              </a:pathLst>
            </a:custGeom>
            <a:solidFill>
              <a:srgbClr val="649ABC"/>
            </a:solidFill>
            <a:ln w="12700" cap="flat">
              <a:noFill/>
              <a:miter lim="400000"/>
            </a:ln>
            <a:effectLst/>
          </p:spPr>
          <p:txBody>
            <a:bodyPr wrap="square" lIns="0" tIns="0" rIns="0" bIns="0" numCol="1" anchor="ctr">
              <a:noAutofit/>
            </a:bodyPr>
            <a:lstStyle/>
            <a:p>
              <a:pPr lvl="0"/>
              <a:endParaRPr sz="4000">
                <a:solidFill>
                  <a:srgbClr val="194679"/>
                </a:solidFill>
                <a:latin typeface="Avenir Next" panose="020B0503020202020204" pitchFamily="34" charset="0"/>
              </a:endParaRPr>
            </a:p>
          </p:txBody>
        </p:sp>
        <p:sp>
          <p:nvSpPr>
            <p:cNvPr id="64" name="Shape 11">
              <a:extLst>
                <a:ext uri="{FF2B5EF4-FFF2-40B4-BE49-F238E27FC236}">
                  <a16:creationId xmlns:a16="http://schemas.microsoft.com/office/drawing/2014/main" id="{A9819344-DACB-8F45-8244-B6C5CDE6FA39}"/>
                </a:ext>
              </a:extLst>
            </p:cNvPr>
            <p:cNvSpPr/>
            <p:nvPr/>
          </p:nvSpPr>
          <p:spPr>
            <a:xfrm>
              <a:off x="1616154" y="607610"/>
              <a:ext cx="965394" cy="1508065"/>
            </a:xfrm>
            <a:custGeom>
              <a:avLst/>
              <a:gdLst/>
              <a:ahLst/>
              <a:cxnLst>
                <a:cxn ang="0">
                  <a:pos x="wd2" y="hd2"/>
                </a:cxn>
                <a:cxn ang="5400000">
                  <a:pos x="wd2" y="hd2"/>
                </a:cxn>
                <a:cxn ang="10800000">
                  <a:pos x="wd2" y="hd2"/>
                </a:cxn>
                <a:cxn ang="16200000">
                  <a:pos x="wd2" y="hd2"/>
                </a:cxn>
              </a:cxnLst>
              <a:rect l="0" t="0" r="r" b="b"/>
              <a:pathLst>
                <a:path w="21600" h="21600" extrusionOk="0">
                  <a:moveTo>
                    <a:pt x="11078" y="0"/>
                  </a:moveTo>
                  <a:cubicBezTo>
                    <a:pt x="9750" y="22"/>
                    <a:pt x="8677" y="711"/>
                    <a:pt x="8662" y="1564"/>
                  </a:cubicBezTo>
                  <a:cubicBezTo>
                    <a:pt x="8660" y="1662"/>
                    <a:pt x="8728" y="2145"/>
                    <a:pt x="8940" y="2435"/>
                  </a:cubicBezTo>
                  <a:cubicBezTo>
                    <a:pt x="9606" y="3345"/>
                    <a:pt x="9258" y="3610"/>
                    <a:pt x="8931" y="3703"/>
                  </a:cubicBezTo>
                  <a:lnTo>
                    <a:pt x="6747" y="3703"/>
                  </a:lnTo>
                  <a:lnTo>
                    <a:pt x="0" y="3703"/>
                  </a:lnTo>
                  <a:lnTo>
                    <a:pt x="0" y="9509"/>
                  </a:lnTo>
                  <a:cubicBezTo>
                    <a:pt x="154" y="9750"/>
                    <a:pt x="647" y="10010"/>
                    <a:pt x="2249" y="9503"/>
                  </a:cubicBezTo>
                  <a:cubicBezTo>
                    <a:pt x="2297" y="9487"/>
                    <a:pt x="3114" y="9271"/>
                    <a:pt x="3535" y="9272"/>
                  </a:cubicBezTo>
                  <a:cubicBezTo>
                    <a:pt x="4850" y="9274"/>
                    <a:pt x="5923" y="9953"/>
                    <a:pt x="5923" y="10794"/>
                  </a:cubicBezTo>
                  <a:cubicBezTo>
                    <a:pt x="5923" y="10819"/>
                    <a:pt x="5897" y="10841"/>
                    <a:pt x="5895" y="10865"/>
                  </a:cubicBezTo>
                  <a:cubicBezTo>
                    <a:pt x="5973" y="11711"/>
                    <a:pt x="4855" y="12384"/>
                    <a:pt x="3535" y="12328"/>
                  </a:cubicBezTo>
                  <a:cubicBezTo>
                    <a:pt x="3113" y="12311"/>
                    <a:pt x="2313" y="12118"/>
                    <a:pt x="2249" y="12097"/>
                  </a:cubicBezTo>
                  <a:cubicBezTo>
                    <a:pt x="671" y="11594"/>
                    <a:pt x="166" y="11852"/>
                    <a:pt x="0" y="12091"/>
                  </a:cubicBezTo>
                  <a:lnTo>
                    <a:pt x="0" y="17903"/>
                  </a:lnTo>
                  <a:lnTo>
                    <a:pt x="6747" y="17903"/>
                  </a:lnTo>
                  <a:lnTo>
                    <a:pt x="8931" y="17903"/>
                  </a:lnTo>
                  <a:cubicBezTo>
                    <a:pt x="9258" y="17996"/>
                    <a:pt x="9606" y="18261"/>
                    <a:pt x="8940" y="19171"/>
                  </a:cubicBezTo>
                  <a:cubicBezTo>
                    <a:pt x="8728" y="19461"/>
                    <a:pt x="8660" y="19938"/>
                    <a:pt x="8662" y="20036"/>
                  </a:cubicBezTo>
                  <a:cubicBezTo>
                    <a:pt x="8677" y="20889"/>
                    <a:pt x="9750" y="21578"/>
                    <a:pt x="11078" y="21600"/>
                  </a:cubicBezTo>
                  <a:cubicBezTo>
                    <a:pt x="12406" y="21578"/>
                    <a:pt x="13487" y="20889"/>
                    <a:pt x="13502" y="20036"/>
                  </a:cubicBezTo>
                  <a:cubicBezTo>
                    <a:pt x="13504" y="19938"/>
                    <a:pt x="13437" y="19461"/>
                    <a:pt x="13225" y="19171"/>
                  </a:cubicBezTo>
                  <a:cubicBezTo>
                    <a:pt x="12558" y="18261"/>
                    <a:pt x="12897" y="17996"/>
                    <a:pt x="13225" y="17903"/>
                  </a:cubicBezTo>
                  <a:lnTo>
                    <a:pt x="15418" y="17903"/>
                  </a:lnTo>
                  <a:lnTo>
                    <a:pt x="19481" y="17903"/>
                  </a:lnTo>
                  <a:cubicBezTo>
                    <a:pt x="20048" y="16997"/>
                    <a:pt x="20561" y="16024"/>
                    <a:pt x="20940" y="15004"/>
                  </a:cubicBezTo>
                  <a:cubicBezTo>
                    <a:pt x="21319" y="13984"/>
                    <a:pt x="21566" y="12915"/>
                    <a:pt x="21600" y="11819"/>
                  </a:cubicBezTo>
                  <a:cubicBezTo>
                    <a:pt x="21257" y="11780"/>
                    <a:pt x="20732" y="11837"/>
                    <a:pt x="19916" y="12097"/>
                  </a:cubicBezTo>
                  <a:cubicBezTo>
                    <a:pt x="19852" y="12118"/>
                    <a:pt x="19052" y="12311"/>
                    <a:pt x="18629" y="12328"/>
                  </a:cubicBezTo>
                  <a:cubicBezTo>
                    <a:pt x="17310" y="12384"/>
                    <a:pt x="16192" y="11711"/>
                    <a:pt x="16269" y="10865"/>
                  </a:cubicBezTo>
                  <a:cubicBezTo>
                    <a:pt x="16268" y="10841"/>
                    <a:pt x="16242" y="10819"/>
                    <a:pt x="16242" y="10794"/>
                  </a:cubicBezTo>
                  <a:cubicBezTo>
                    <a:pt x="16241" y="9953"/>
                    <a:pt x="17315" y="9274"/>
                    <a:pt x="18629" y="9272"/>
                  </a:cubicBezTo>
                  <a:cubicBezTo>
                    <a:pt x="19051" y="9271"/>
                    <a:pt x="19868" y="9487"/>
                    <a:pt x="19916" y="9503"/>
                  </a:cubicBezTo>
                  <a:cubicBezTo>
                    <a:pt x="20615" y="9724"/>
                    <a:pt x="21074" y="9781"/>
                    <a:pt x="21415" y="9775"/>
                  </a:cubicBezTo>
                  <a:cubicBezTo>
                    <a:pt x="21248" y="8862"/>
                    <a:pt x="20967" y="7879"/>
                    <a:pt x="20556" y="6857"/>
                  </a:cubicBezTo>
                  <a:cubicBezTo>
                    <a:pt x="20145" y="5834"/>
                    <a:pt x="19604" y="4773"/>
                    <a:pt x="18916" y="3703"/>
                  </a:cubicBezTo>
                  <a:lnTo>
                    <a:pt x="15418" y="3703"/>
                  </a:lnTo>
                  <a:lnTo>
                    <a:pt x="13225" y="3703"/>
                  </a:lnTo>
                  <a:cubicBezTo>
                    <a:pt x="12897" y="3610"/>
                    <a:pt x="12558" y="3345"/>
                    <a:pt x="13225" y="2435"/>
                  </a:cubicBezTo>
                  <a:cubicBezTo>
                    <a:pt x="13437" y="2145"/>
                    <a:pt x="13504" y="1662"/>
                    <a:pt x="13502" y="1564"/>
                  </a:cubicBezTo>
                  <a:cubicBezTo>
                    <a:pt x="13487" y="711"/>
                    <a:pt x="12406" y="22"/>
                    <a:pt x="11078" y="0"/>
                  </a:cubicBezTo>
                  <a:close/>
                </a:path>
              </a:pathLst>
            </a:custGeom>
            <a:solidFill>
              <a:srgbClr val="7EC3EE"/>
            </a:solidFill>
            <a:ln w="12700" cap="flat">
              <a:noFill/>
              <a:miter lim="400000"/>
            </a:ln>
            <a:effectLst/>
          </p:spPr>
          <p:txBody>
            <a:bodyPr wrap="square" lIns="0" tIns="0" rIns="0" bIns="0" numCol="1" anchor="ctr">
              <a:noAutofit/>
            </a:bodyPr>
            <a:lstStyle/>
            <a:p>
              <a:pPr lvl="0"/>
              <a:endParaRPr sz="4000">
                <a:solidFill>
                  <a:srgbClr val="194679"/>
                </a:solidFill>
                <a:latin typeface="Avenir Next" panose="020B0503020202020204" pitchFamily="34" charset="0"/>
              </a:endParaRPr>
            </a:p>
          </p:txBody>
        </p:sp>
        <p:sp>
          <p:nvSpPr>
            <p:cNvPr id="65" name="Shape 12">
              <a:extLst>
                <a:ext uri="{FF2B5EF4-FFF2-40B4-BE49-F238E27FC236}">
                  <a16:creationId xmlns:a16="http://schemas.microsoft.com/office/drawing/2014/main" id="{031A424B-D74F-834F-938E-49D03289D2D8}"/>
                </a:ext>
              </a:extLst>
            </p:cNvPr>
            <p:cNvSpPr/>
            <p:nvPr/>
          </p:nvSpPr>
          <p:spPr>
            <a:xfrm>
              <a:off x="623863" y="0"/>
              <a:ext cx="993934" cy="1130842"/>
            </a:xfrm>
            <a:custGeom>
              <a:avLst/>
              <a:gdLst/>
              <a:ahLst/>
              <a:cxnLst>
                <a:cxn ang="0">
                  <a:pos x="wd2" y="hd2"/>
                </a:cxn>
                <a:cxn ang="5400000">
                  <a:pos x="wd2" y="hd2"/>
                </a:cxn>
                <a:cxn ang="10800000">
                  <a:pos x="wd2" y="hd2"/>
                </a:cxn>
                <a:cxn ang="16200000">
                  <a:pos x="wd2" y="hd2"/>
                </a:cxn>
              </a:cxnLst>
              <a:rect l="0" t="0" r="r" b="b"/>
              <a:pathLst>
                <a:path w="21600" h="21600" extrusionOk="0">
                  <a:moveTo>
                    <a:pt x="10769" y="0"/>
                  </a:moveTo>
                  <a:cubicBezTo>
                    <a:pt x="6702" y="0"/>
                    <a:pt x="3151" y="520"/>
                    <a:pt x="0" y="1383"/>
                  </a:cubicBezTo>
                  <a:lnTo>
                    <a:pt x="0" y="5467"/>
                  </a:lnTo>
                  <a:cubicBezTo>
                    <a:pt x="150" y="5789"/>
                    <a:pt x="629" y="6136"/>
                    <a:pt x="2184" y="5459"/>
                  </a:cubicBezTo>
                  <a:cubicBezTo>
                    <a:pt x="2231" y="5439"/>
                    <a:pt x="3033" y="5150"/>
                    <a:pt x="3443" y="5151"/>
                  </a:cubicBezTo>
                  <a:cubicBezTo>
                    <a:pt x="4720" y="5154"/>
                    <a:pt x="5753" y="6068"/>
                    <a:pt x="5753" y="7189"/>
                  </a:cubicBezTo>
                  <a:cubicBezTo>
                    <a:pt x="5753" y="7222"/>
                    <a:pt x="5728" y="7244"/>
                    <a:pt x="5726" y="7276"/>
                  </a:cubicBezTo>
                  <a:cubicBezTo>
                    <a:pt x="5801" y="8404"/>
                    <a:pt x="4724" y="9301"/>
                    <a:pt x="3443" y="9228"/>
                  </a:cubicBezTo>
                  <a:cubicBezTo>
                    <a:pt x="3033" y="9204"/>
                    <a:pt x="2246" y="8947"/>
                    <a:pt x="2184" y="8920"/>
                  </a:cubicBezTo>
                  <a:cubicBezTo>
                    <a:pt x="652" y="8248"/>
                    <a:pt x="162" y="8592"/>
                    <a:pt x="0" y="8912"/>
                  </a:cubicBezTo>
                  <a:lnTo>
                    <a:pt x="0" y="16662"/>
                  </a:lnTo>
                  <a:lnTo>
                    <a:pt x="6553" y="16662"/>
                  </a:lnTo>
                  <a:lnTo>
                    <a:pt x="8683" y="16662"/>
                  </a:lnTo>
                  <a:cubicBezTo>
                    <a:pt x="9001" y="16785"/>
                    <a:pt x="9330" y="17138"/>
                    <a:pt x="8683" y="18353"/>
                  </a:cubicBezTo>
                  <a:cubicBezTo>
                    <a:pt x="8477" y="18739"/>
                    <a:pt x="8412" y="19383"/>
                    <a:pt x="8413" y="19514"/>
                  </a:cubicBezTo>
                  <a:cubicBezTo>
                    <a:pt x="8428" y="20652"/>
                    <a:pt x="9479" y="21571"/>
                    <a:pt x="10769" y="21600"/>
                  </a:cubicBezTo>
                  <a:cubicBezTo>
                    <a:pt x="12085" y="21600"/>
                    <a:pt x="13175" y="20674"/>
                    <a:pt x="13196" y="19514"/>
                  </a:cubicBezTo>
                  <a:cubicBezTo>
                    <a:pt x="13198" y="19380"/>
                    <a:pt x="13126" y="18738"/>
                    <a:pt x="12917" y="18353"/>
                  </a:cubicBezTo>
                  <a:cubicBezTo>
                    <a:pt x="12279" y="17179"/>
                    <a:pt x="12556" y="16823"/>
                    <a:pt x="12854" y="16662"/>
                  </a:cubicBezTo>
                  <a:lnTo>
                    <a:pt x="14975" y="16662"/>
                  </a:lnTo>
                  <a:lnTo>
                    <a:pt x="21600" y="16662"/>
                  </a:lnTo>
                  <a:lnTo>
                    <a:pt x="21600" y="8912"/>
                  </a:lnTo>
                  <a:cubicBezTo>
                    <a:pt x="21432" y="8582"/>
                    <a:pt x="20922" y="8224"/>
                    <a:pt x="19344" y="8920"/>
                  </a:cubicBezTo>
                  <a:cubicBezTo>
                    <a:pt x="19281" y="8947"/>
                    <a:pt x="18505" y="9204"/>
                    <a:pt x="18094" y="9228"/>
                  </a:cubicBezTo>
                  <a:cubicBezTo>
                    <a:pt x="16813" y="9300"/>
                    <a:pt x="15728" y="8404"/>
                    <a:pt x="15802" y="7276"/>
                  </a:cubicBezTo>
                  <a:cubicBezTo>
                    <a:pt x="15800" y="7244"/>
                    <a:pt x="15784" y="7222"/>
                    <a:pt x="15784" y="7189"/>
                  </a:cubicBezTo>
                  <a:cubicBezTo>
                    <a:pt x="15784" y="6069"/>
                    <a:pt x="16817" y="5155"/>
                    <a:pt x="18094" y="5151"/>
                  </a:cubicBezTo>
                  <a:cubicBezTo>
                    <a:pt x="18504" y="5150"/>
                    <a:pt x="19297" y="5439"/>
                    <a:pt x="19344" y="5459"/>
                  </a:cubicBezTo>
                  <a:cubicBezTo>
                    <a:pt x="20946" y="6160"/>
                    <a:pt x="21444" y="5799"/>
                    <a:pt x="21600" y="5467"/>
                  </a:cubicBezTo>
                  <a:lnTo>
                    <a:pt x="21600" y="1367"/>
                  </a:lnTo>
                  <a:cubicBezTo>
                    <a:pt x="18437" y="511"/>
                    <a:pt x="14877" y="0"/>
                    <a:pt x="10804" y="0"/>
                  </a:cubicBezTo>
                  <a:cubicBezTo>
                    <a:pt x="10801" y="0"/>
                    <a:pt x="10799" y="0"/>
                    <a:pt x="10796" y="0"/>
                  </a:cubicBezTo>
                  <a:cubicBezTo>
                    <a:pt x="10793" y="0"/>
                    <a:pt x="10790" y="0"/>
                    <a:pt x="10787" y="0"/>
                  </a:cubicBezTo>
                  <a:cubicBezTo>
                    <a:pt x="10784" y="0"/>
                    <a:pt x="10781" y="0"/>
                    <a:pt x="10778" y="0"/>
                  </a:cubicBezTo>
                  <a:cubicBezTo>
                    <a:pt x="10775" y="0"/>
                    <a:pt x="10772" y="0"/>
                    <a:pt x="10769" y="0"/>
                  </a:cubicBezTo>
                  <a:close/>
                </a:path>
              </a:pathLst>
            </a:custGeom>
            <a:solidFill>
              <a:srgbClr val="999999"/>
            </a:solidFill>
            <a:ln w="12700" cap="flat">
              <a:noFill/>
              <a:miter lim="400000"/>
            </a:ln>
            <a:effectLst/>
          </p:spPr>
          <p:txBody>
            <a:bodyPr wrap="square" lIns="0" tIns="0" rIns="0" bIns="0" numCol="1" anchor="ctr">
              <a:noAutofit/>
            </a:bodyPr>
            <a:lstStyle/>
            <a:p>
              <a:pPr lvl="0"/>
              <a:endParaRPr sz="4000" dirty="0">
                <a:solidFill>
                  <a:srgbClr val="194679"/>
                </a:solidFill>
                <a:latin typeface="Avenir Next" panose="020B0503020202020204" pitchFamily="34" charset="0"/>
              </a:endParaRPr>
            </a:p>
          </p:txBody>
        </p:sp>
        <p:sp>
          <p:nvSpPr>
            <p:cNvPr id="66" name="Shape 13">
              <a:extLst>
                <a:ext uri="{FF2B5EF4-FFF2-40B4-BE49-F238E27FC236}">
                  <a16:creationId xmlns:a16="http://schemas.microsoft.com/office/drawing/2014/main" id="{8BA258F3-CDD8-3C49-8967-D0AA52F095BF}"/>
                </a:ext>
              </a:extLst>
            </p:cNvPr>
            <p:cNvSpPr/>
            <p:nvPr/>
          </p:nvSpPr>
          <p:spPr>
            <a:xfrm>
              <a:off x="-248462" y="1853852"/>
              <a:ext cx="1141598" cy="9918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572" y="4548"/>
                    <a:pt x="3673" y="7942"/>
                    <a:pt x="4054" y="8755"/>
                  </a:cubicBezTo>
                  <a:cubicBezTo>
                    <a:pt x="4913" y="10590"/>
                    <a:pt x="9403" y="16591"/>
                    <a:pt x="11238" y="21600"/>
                  </a:cubicBezTo>
                  <a:lnTo>
                    <a:pt x="16521" y="21600"/>
                  </a:lnTo>
                  <a:lnTo>
                    <a:pt x="16521" y="12863"/>
                  </a:lnTo>
                  <a:cubicBezTo>
                    <a:pt x="16638" y="12488"/>
                    <a:pt x="17048" y="12062"/>
                    <a:pt x="18438" y="12854"/>
                  </a:cubicBezTo>
                  <a:cubicBezTo>
                    <a:pt x="18475" y="12875"/>
                    <a:pt x="19170" y="13196"/>
                    <a:pt x="19526" y="13196"/>
                  </a:cubicBezTo>
                  <a:cubicBezTo>
                    <a:pt x="20669" y="13196"/>
                    <a:pt x="21600" y="12133"/>
                    <a:pt x="21600" y="10818"/>
                  </a:cubicBezTo>
                  <a:cubicBezTo>
                    <a:pt x="21600" y="10812"/>
                    <a:pt x="21600" y="10806"/>
                    <a:pt x="21600" y="10800"/>
                  </a:cubicBezTo>
                  <a:cubicBezTo>
                    <a:pt x="21600" y="10794"/>
                    <a:pt x="21600" y="10788"/>
                    <a:pt x="21600" y="10782"/>
                  </a:cubicBezTo>
                  <a:cubicBezTo>
                    <a:pt x="21600" y="9467"/>
                    <a:pt x="20669" y="8404"/>
                    <a:pt x="19526" y="8404"/>
                  </a:cubicBezTo>
                  <a:cubicBezTo>
                    <a:pt x="19170" y="8404"/>
                    <a:pt x="18475" y="8725"/>
                    <a:pt x="18438" y="8746"/>
                  </a:cubicBezTo>
                  <a:cubicBezTo>
                    <a:pt x="17048" y="9538"/>
                    <a:pt x="16638" y="9112"/>
                    <a:pt x="16521" y="8737"/>
                  </a:cubicBezTo>
                  <a:lnTo>
                    <a:pt x="16521" y="0"/>
                  </a:lnTo>
                  <a:lnTo>
                    <a:pt x="8828" y="0"/>
                  </a:lnTo>
                  <a:cubicBezTo>
                    <a:pt x="8561" y="200"/>
                    <a:pt x="8344" y="726"/>
                    <a:pt x="8883" y="2036"/>
                  </a:cubicBezTo>
                  <a:cubicBezTo>
                    <a:pt x="9055" y="2456"/>
                    <a:pt x="9117" y="3151"/>
                    <a:pt x="9117" y="3288"/>
                  </a:cubicBezTo>
                  <a:cubicBezTo>
                    <a:pt x="9124" y="4567"/>
                    <a:pt x="8244" y="5616"/>
                    <a:pt x="7137" y="5666"/>
                  </a:cubicBezTo>
                  <a:cubicBezTo>
                    <a:pt x="6031" y="5616"/>
                    <a:pt x="5151" y="4567"/>
                    <a:pt x="5157" y="3288"/>
                  </a:cubicBezTo>
                  <a:cubicBezTo>
                    <a:pt x="5158" y="3151"/>
                    <a:pt x="5212" y="2456"/>
                    <a:pt x="5384" y="2036"/>
                  </a:cubicBezTo>
                  <a:cubicBezTo>
                    <a:pt x="5923" y="726"/>
                    <a:pt x="5706" y="200"/>
                    <a:pt x="5439" y="0"/>
                  </a:cubicBezTo>
                  <a:lnTo>
                    <a:pt x="0" y="0"/>
                  </a:lnTo>
                  <a:close/>
                </a:path>
              </a:pathLst>
            </a:custGeom>
            <a:solidFill>
              <a:srgbClr val="37A8FA"/>
            </a:solidFill>
            <a:ln w="12700" cap="flat">
              <a:noFill/>
              <a:miter lim="400000"/>
            </a:ln>
            <a:effectLst/>
          </p:spPr>
          <p:txBody>
            <a:bodyPr wrap="square" lIns="0" tIns="0" rIns="0" bIns="0" numCol="1" anchor="ctr">
              <a:noAutofit/>
            </a:bodyPr>
            <a:lstStyle/>
            <a:p>
              <a:pPr lvl="0"/>
              <a:endParaRPr sz="4000">
                <a:solidFill>
                  <a:srgbClr val="194679"/>
                </a:solidFill>
                <a:latin typeface="Avenir Next" panose="020B0503020202020204" pitchFamily="34" charset="0"/>
              </a:endParaRPr>
            </a:p>
          </p:txBody>
        </p:sp>
        <p:sp>
          <p:nvSpPr>
            <p:cNvPr id="67" name="Shape 14">
              <a:extLst>
                <a:ext uri="{FF2B5EF4-FFF2-40B4-BE49-F238E27FC236}">
                  <a16:creationId xmlns:a16="http://schemas.microsoft.com/office/drawing/2014/main" id="{386E0990-A443-E243-AF4E-1AD889817D6C}"/>
                </a:ext>
              </a:extLst>
            </p:cNvPr>
            <p:cNvSpPr/>
            <p:nvPr/>
          </p:nvSpPr>
          <p:spPr>
            <a:xfrm>
              <a:off x="1346884" y="1853852"/>
              <a:ext cx="1141598" cy="991866"/>
            </a:xfrm>
            <a:custGeom>
              <a:avLst/>
              <a:gdLst/>
              <a:ahLst/>
              <a:cxnLst>
                <a:cxn ang="0">
                  <a:pos x="wd2" y="hd2"/>
                </a:cxn>
                <a:cxn ang="5400000">
                  <a:pos x="wd2" y="hd2"/>
                </a:cxn>
                <a:cxn ang="10800000">
                  <a:pos x="wd2" y="hd2"/>
                </a:cxn>
                <a:cxn ang="16200000">
                  <a:pos x="wd2" y="hd2"/>
                </a:cxn>
              </a:cxnLst>
              <a:rect l="0" t="0" r="r" b="b"/>
              <a:pathLst>
                <a:path w="21600" h="21600" extrusionOk="0">
                  <a:moveTo>
                    <a:pt x="5079" y="0"/>
                  </a:moveTo>
                  <a:lnTo>
                    <a:pt x="5079" y="8737"/>
                  </a:lnTo>
                  <a:cubicBezTo>
                    <a:pt x="4962" y="9112"/>
                    <a:pt x="4552" y="9538"/>
                    <a:pt x="3162" y="8746"/>
                  </a:cubicBezTo>
                  <a:cubicBezTo>
                    <a:pt x="3125" y="8725"/>
                    <a:pt x="2430" y="8404"/>
                    <a:pt x="2074" y="8404"/>
                  </a:cubicBezTo>
                  <a:cubicBezTo>
                    <a:pt x="931" y="8404"/>
                    <a:pt x="0" y="9467"/>
                    <a:pt x="0" y="10782"/>
                  </a:cubicBezTo>
                  <a:cubicBezTo>
                    <a:pt x="0" y="10788"/>
                    <a:pt x="0" y="10794"/>
                    <a:pt x="0" y="10800"/>
                  </a:cubicBezTo>
                  <a:cubicBezTo>
                    <a:pt x="0" y="10806"/>
                    <a:pt x="0" y="10812"/>
                    <a:pt x="0" y="10818"/>
                  </a:cubicBezTo>
                  <a:cubicBezTo>
                    <a:pt x="0" y="12133"/>
                    <a:pt x="931" y="13196"/>
                    <a:pt x="2074" y="13196"/>
                  </a:cubicBezTo>
                  <a:cubicBezTo>
                    <a:pt x="2430" y="13196"/>
                    <a:pt x="3125" y="12875"/>
                    <a:pt x="3162" y="12854"/>
                  </a:cubicBezTo>
                  <a:cubicBezTo>
                    <a:pt x="4552" y="12062"/>
                    <a:pt x="4962" y="12488"/>
                    <a:pt x="5079" y="12863"/>
                  </a:cubicBezTo>
                  <a:lnTo>
                    <a:pt x="5079" y="21600"/>
                  </a:lnTo>
                  <a:lnTo>
                    <a:pt x="10362" y="21600"/>
                  </a:lnTo>
                  <a:cubicBezTo>
                    <a:pt x="12197" y="16591"/>
                    <a:pt x="16687" y="10590"/>
                    <a:pt x="17546" y="8755"/>
                  </a:cubicBezTo>
                  <a:cubicBezTo>
                    <a:pt x="17927" y="7942"/>
                    <a:pt x="20028" y="4548"/>
                    <a:pt x="21600" y="0"/>
                  </a:cubicBezTo>
                  <a:lnTo>
                    <a:pt x="16161" y="0"/>
                  </a:lnTo>
                  <a:cubicBezTo>
                    <a:pt x="15896" y="197"/>
                    <a:pt x="15709" y="703"/>
                    <a:pt x="16278" y="2036"/>
                  </a:cubicBezTo>
                  <a:cubicBezTo>
                    <a:pt x="16457" y="2453"/>
                    <a:pt x="16505" y="3153"/>
                    <a:pt x="16505" y="3288"/>
                  </a:cubicBezTo>
                  <a:cubicBezTo>
                    <a:pt x="16506" y="4592"/>
                    <a:pt x="15592" y="5648"/>
                    <a:pt x="14463" y="5666"/>
                  </a:cubicBezTo>
                  <a:cubicBezTo>
                    <a:pt x="13333" y="5648"/>
                    <a:pt x="12419" y="4592"/>
                    <a:pt x="12420" y="3288"/>
                  </a:cubicBezTo>
                  <a:cubicBezTo>
                    <a:pt x="12420" y="3153"/>
                    <a:pt x="12477" y="2453"/>
                    <a:pt x="12655" y="2036"/>
                  </a:cubicBezTo>
                  <a:cubicBezTo>
                    <a:pt x="13224" y="703"/>
                    <a:pt x="13037" y="197"/>
                    <a:pt x="12772" y="0"/>
                  </a:cubicBezTo>
                  <a:lnTo>
                    <a:pt x="5079" y="0"/>
                  </a:lnTo>
                  <a:close/>
                </a:path>
              </a:pathLst>
            </a:custGeom>
            <a:solidFill>
              <a:srgbClr val="3484C9"/>
            </a:solidFill>
            <a:ln w="12700" cap="flat">
              <a:noFill/>
              <a:miter lim="400000"/>
            </a:ln>
            <a:effectLst/>
          </p:spPr>
          <p:txBody>
            <a:bodyPr wrap="square" lIns="0" tIns="0" rIns="0" bIns="0" numCol="1" anchor="ctr">
              <a:noAutofit/>
            </a:bodyPr>
            <a:lstStyle/>
            <a:p>
              <a:pPr lvl="0"/>
              <a:endParaRPr sz="4000">
                <a:solidFill>
                  <a:srgbClr val="194679"/>
                </a:solidFill>
                <a:latin typeface="Avenir Next" panose="020B0503020202020204" pitchFamily="34" charset="0"/>
              </a:endParaRPr>
            </a:p>
          </p:txBody>
        </p:sp>
        <p:sp>
          <p:nvSpPr>
            <p:cNvPr id="68" name="Shape 15">
              <a:extLst>
                <a:ext uri="{FF2B5EF4-FFF2-40B4-BE49-F238E27FC236}">
                  <a16:creationId xmlns:a16="http://schemas.microsoft.com/office/drawing/2014/main" id="{63B75D16-E4B7-4544-8842-DC9964C26417}"/>
                </a:ext>
              </a:extLst>
            </p:cNvPr>
            <p:cNvSpPr/>
            <p:nvPr/>
          </p:nvSpPr>
          <p:spPr>
            <a:xfrm>
              <a:off x="343572" y="2839756"/>
              <a:ext cx="1552879" cy="568652"/>
            </a:xfrm>
            <a:custGeom>
              <a:avLst/>
              <a:gdLst/>
              <a:ahLst/>
              <a:cxnLst>
                <a:cxn ang="0">
                  <a:pos x="wd2" y="hd2"/>
                </a:cxn>
                <a:cxn ang="5400000">
                  <a:pos x="wd2" y="hd2"/>
                </a:cxn>
                <a:cxn ang="10800000">
                  <a:pos x="wd2" y="hd2"/>
                </a:cxn>
                <a:cxn ang="16200000">
                  <a:pos x="wd2" y="hd2"/>
                </a:cxn>
              </a:cxnLst>
              <a:rect l="0" t="0" r="r" b="b"/>
              <a:pathLst>
                <a:path w="21600" h="21226" extrusionOk="0">
                  <a:moveTo>
                    <a:pt x="0" y="0"/>
                  </a:moveTo>
                  <a:cubicBezTo>
                    <a:pt x="339" y="2114"/>
                    <a:pt x="590" y="4163"/>
                    <a:pt x="625" y="5946"/>
                  </a:cubicBezTo>
                  <a:cubicBezTo>
                    <a:pt x="708" y="10163"/>
                    <a:pt x="840" y="12889"/>
                    <a:pt x="1052" y="14825"/>
                  </a:cubicBezTo>
                  <a:cubicBezTo>
                    <a:pt x="1051" y="14827"/>
                    <a:pt x="1048" y="14823"/>
                    <a:pt x="1047" y="14825"/>
                  </a:cubicBezTo>
                  <a:cubicBezTo>
                    <a:pt x="1049" y="14848"/>
                    <a:pt x="1055" y="14857"/>
                    <a:pt x="1057" y="14880"/>
                  </a:cubicBezTo>
                  <a:cubicBezTo>
                    <a:pt x="1060" y="14902"/>
                    <a:pt x="1060" y="14940"/>
                    <a:pt x="1062" y="14961"/>
                  </a:cubicBezTo>
                  <a:cubicBezTo>
                    <a:pt x="1064" y="14960"/>
                    <a:pt x="1066" y="14963"/>
                    <a:pt x="1067" y="14961"/>
                  </a:cubicBezTo>
                  <a:cubicBezTo>
                    <a:pt x="1480" y="18580"/>
                    <a:pt x="2218" y="19147"/>
                    <a:pt x="3680" y="20103"/>
                  </a:cubicBezTo>
                  <a:cubicBezTo>
                    <a:pt x="5968" y="21600"/>
                    <a:pt x="15637" y="21600"/>
                    <a:pt x="17925" y="20103"/>
                  </a:cubicBezTo>
                  <a:cubicBezTo>
                    <a:pt x="19389" y="19146"/>
                    <a:pt x="20122" y="18577"/>
                    <a:pt x="20533" y="14948"/>
                  </a:cubicBezTo>
                  <a:cubicBezTo>
                    <a:pt x="20536" y="14952"/>
                    <a:pt x="20540" y="14957"/>
                    <a:pt x="20543" y="14961"/>
                  </a:cubicBezTo>
                  <a:cubicBezTo>
                    <a:pt x="20547" y="14925"/>
                    <a:pt x="20549" y="14862"/>
                    <a:pt x="20553" y="14825"/>
                  </a:cubicBezTo>
                  <a:cubicBezTo>
                    <a:pt x="20764" y="12889"/>
                    <a:pt x="20892" y="10163"/>
                    <a:pt x="20975" y="5946"/>
                  </a:cubicBezTo>
                  <a:cubicBezTo>
                    <a:pt x="21010" y="4163"/>
                    <a:pt x="21261" y="2114"/>
                    <a:pt x="21600" y="0"/>
                  </a:cubicBezTo>
                  <a:lnTo>
                    <a:pt x="17732" y="0"/>
                  </a:lnTo>
                  <a:lnTo>
                    <a:pt x="17702" y="0"/>
                  </a:lnTo>
                  <a:lnTo>
                    <a:pt x="12045" y="0"/>
                  </a:lnTo>
                  <a:cubicBezTo>
                    <a:pt x="11849" y="343"/>
                    <a:pt x="11690" y="1247"/>
                    <a:pt x="12086" y="3491"/>
                  </a:cubicBezTo>
                  <a:cubicBezTo>
                    <a:pt x="12213" y="4211"/>
                    <a:pt x="12253" y="5411"/>
                    <a:pt x="12254" y="5646"/>
                  </a:cubicBezTo>
                  <a:cubicBezTo>
                    <a:pt x="12259" y="7838"/>
                    <a:pt x="11609" y="9638"/>
                    <a:pt x="10795" y="9724"/>
                  </a:cubicBezTo>
                  <a:cubicBezTo>
                    <a:pt x="9965" y="9693"/>
                    <a:pt x="9300" y="7881"/>
                    <a:pt x="9301" y="5646"/>
                  </a:cubicBezTo>
                  <a:cubicBezTo>
                    <a:pt x="9301" y="5416"/>
                    <a:pt x="9337" y="4207"/>
                    <a:pt x="9468" y="3491"/>
                  </a:cubicBezTo>
                  <a:cubicBezTo>
                    <a:pt x="9887" y="1207"/>
                    <a:pt x="9749" y="337"/>
                    <a:pt x="9555" y="0"/>
                  </a:cubicBezTo>
                  <a:lnTo>
                    <a:pt x="3898" y="0"/>
                  </a:lnTo>
                  <a:lnTo>
                    <a:pt x="0" y="0"/>
                  </a:lnTo>
                  <a:close/>
                </a:path>
              </a:pathLst>
            </a:custGeom>
            <a:solidFill>
              <a:srgbClr val="B9B9B9"/>
            </a:solidFill>
            <a:ln w="12700" cap="flat">
              <a:noFill/>
              <a:miter lim="400000"/>
            </a:ln>
            <a:effectLst/>
          </p:spPr>
          <p:txBody>
            <a:bodyPr wrap="square" lIns="0" tIns="0" rIns="0" bIns="0" numCol="1" anchor="ctr">
              <a:noAutofit/>
            </a:bodyPr>
            <a:lstStyle/>
            <a:p>
              <a:pPr lvl="0"/>
              <a:endParaRPr sz="4000">
                <a:solidFill>
                  <a:srgbClr val="194679"/>
                </a:solidFill>
                <a:latin typeface="Avenir Next" panose="020B0503020202020204" pitchFamily="34" charset="0"/>
              </a:endParaRPr>
            </a:p>
          </p:txBody>
        </p:sp>
        <p:sp>
          <p:nvSpPr>
            <p:cNvPr id="69" name="Shape 16">
              <a:extLst>
                <a:ext uri="{FF2B5EF4-FFF2-40B4-BE49-F238E27FC236}">
                  <a16:creationId xmlns:a16="http://schemas.microsoft.com/office/drawing/2014/main" id="{A569FD8C-7789-9146-B108-35DACEE2F492}"/>
                </a:ext>
              </a:extLst>
            </p:cNvPr>
            <p:cNvSpPr/>
            <p:nvPr/>
          </p:nvSpPr>
          <p:spPr>
            <a:xfrm>
              <a:off x="537838" y="3504010"/>
              <a:ext cx="1164346" cy="940991"/>
            </a:xfrm>
            <a:custGeom>
              <a:avLst/>
              <a:gdLst/>
              <a:ahLst/>
              <a:cxnLst>
                <a:cxn ang="0">
                  <a:pos x="wd2" y="hd2"/>
                </a:cxn>
                <a:cxn ang="5400000">
                  <a:pos x="wd2" y="hd2"/>
                </a:cxn>
                <a:cxn ang="10800000">
                  <a:pos x="wd2" y="hd2"/>
                </a:cxn>
                <a:cxn ang="16200000">
                  <a:pos x="wd2" y="hd2"/>
                </a:cxn>
              </a:cxnLst>
              <a:rect l="0" t="0" r="r" b="b"/>
              <a:pathLst>
                <a:path w="21600" h="21600" extrusionOk="0">
                  <a:moveTo>
                    <a:pt x="1765" y="0"/>
                  </a:moveTo>
                  <a:cubicBezTo>
                    <a:pt x="792" y="0"/>
                    <a:pt x="0" y="973"/>
                    <a:pt x="0" y="2174"/>
                  </a:cubicBezTo>
                  <a:cubicBezTo>
                    <a:pt x="0" y="3379"/>
                    <a:pt x="792" y="4348"/>
                    <a:pt x="1765" y="4348"/>
                  </a:cubicBezTo>
                  <a:lnTo>
                    <a:pt x="19843" y="4348"/>
                  </a:lnTo>
                  <a:cubicBezTo>
                    <a:pt x="20813" y="4348"/>
                    <a:pt x="21600" y="3375"/>
                    <a:pt x="21600" y="2174"/>
                  </a:cubicBezTo>
                  <a:cubicBezTo>
                    <a:pt x="21600" y="973"/>
                    <a:pt x="20813" y="0"/>
                    <a:pt x="19843" y="0"/>
                  </a:cubicBezTo>
                  <a:lnTo>
                    <a:pt x="1765" y="0"/>
                  </a:lnTo>
                  <a:close/>
                  <a:moveTo>
                    <a:pt x="1765" y="5944"/>
                  </a:moveTo>
                  <a:cubicBezTo>
                    <a:pt x="792" y="5944"/>
                    <a:pt x="0" y="6913"/>
                    <a:pt x="0" y="8118"/>
                  </a:cubicBezTo>
                  <a:cubicBezTo>
                    <a:pt x="0" y="9319"/>
                    <a:pt x="792" y="10292"/>
                    <a:pt x="1765" y="10292"/>
                  </a:cubicBezTo>
                  <a:lnTo>
                    <a:pt x="19843" y="10292"/>
                  </a:lnTo>
                  <a:cubicBezTo>
                    <a:pt x="20813" y="10292"/>
                    <a:pt x="21600" y="9319"/>
                    <a:pt x="21600" y="8118"/>
                  </a:cubicBezTo>
                  <a:cubicBezTo>
                    <a:pt x="21600" y="6917"/>
                    <a:pt x="20813" y="5944"/>
                    <a:pt x="19843" y="5944"/>
                  </a:cubicBezTo>
                  <a:lnTo>
                    <a:pt x="1765" y="5944"/>
                  </a:lnTo>
                  <a:close/>
                  <a:moveTo>
                    <a:pt x="2939" y="11887"/>
                  </a:moveTo>
                  <a:cubicBezTo>
                    <a:pt x="2939" y="17252"/>
                    <a:pt x="6462" y="21600"/>
                    <a:pt x="10804" y="21600"/>
                  </a:cubicBezTo>
                  <a:cubicBezTo>
                    <a:pt x="15145" y="21600"/>
                    <a:pt x="18661" y="17252"/>
                    <a:pt x="18661" y="11887"/>
                  </a:cubicBezTo>
                  <a:lnTo>
                    <a:pt x="2939" y="11887"/>
                  </a:lnTo>
                  <a:close/>
                </a:path>
              </a:pathLst>
            </a:custGeom>
            <a:solidFill>
              <a:srgbClr val="B9B9B9"/>
            </a:solidFill>
            <a:ln w="12700" cap="flat">
              <a:noFill/>
              <a:miter lim="400000"/>
            </a:ln>
            <a:effectLst/>
          </p:spPr>
          <p:txBody>
            <a:bodyPr wrap="square" lIns="0" tIns="0" rIns="0" bIns="0" numCol="1" anchor="ctr">
              <a:noAutofit/>
            </a:bodyPr>
            <a:lstStyle/>
            <a:p>
              <a:pPr lvl="0"/>
              <a:endParaRPr sz="4000">
                <a:solidFill>
                  <a:srgbClr val="194679"/>
                </a:solidFill>
                <a:latin typeface="Avenir Next" panose="020B0503020202020204" pitchFamily="34" charset="0"/>
              </a:endParaRPr>
            </a:p>
          </p:txBody>
        </p:sp>
      </p:grpSp>
      <p:grpSp>
        <p:nvGrpSpPr>
          <p:cNvPr id="7" name="Group 68">
            <a:extLst>
              <a:ext uri="{FF2B5EF4-FFF2-40B4-BE49-F238E27FC236}">
                <a16:creationId xmlns:a16="http://schemas.microsoft.com/office/drawing/2014/main" id="{9D6C0489-1067-954E-89E6-34B26BA6F79A}"/>
              </a:ext>
            </a:extLst>
          </p:cNvPr>
          <p:cNvGrpSpPr/>
          <p:nvPr/>
        </p:nvGrpSpPr>
        <p:grpSpPr>
          <a:xfrm>
            <a:off x="3305908" y="3176848"/>
            <a:ext cx="19307906" cy="9597534"/>
            <a:chOff x="0" y="-1"/>
            <a:chExt cx="11890729" cy="6966106"/>
          </a:xfrm>
        </p:grpSpPr>
        <p:grpSp>
          <p:nvGrpSpPr>
            <p:cNvPr id="8" name="Group 22">
              <a:extLst>
                <a:ext uri="{FF2B5EF4-FFF2-40B4-BE49-F238E27FC236}">
                  <a16:creationId xmlns:a16="http://schemas.microsoft.com/office/drawing/2014/main" id="{353F937C-5FF2-8046-BBA2-1FB11F7DEF79}"/>
                </a:ext>
              </a:extLst>
            </p:cNvPr>
            <p:cNvGrpSpPr/>
            <p:nvPr/>
          </p:nvGrpSpPr>
          <p:grpSpPr>
            <a:xfrm>
              <a:off x="0" y="-1"/>
              <a:ext cx="3292378" cy="360327"/>
              <a:chOff x="0" y="-1"/>
              <a:chExt cx="3292377" cy="360327"/>
            </a:xfrm>
          </p:grpSpPr>
          <p:sp>
            <p:nvSpPr>
              <p:cNvPr id="58" name="Shape 19">
                <a:extLst>
                  <a:ext uri="{FF2B5EF4-FFF2-40B4-BE49-F238E27FC236}">
                    <a16:creationId xmlns:a16="http://schemas.microsoft.com/office/drawing/2014/main" id="{5C528DA2-05E5-EC43-BC11-6635FD843A24}"/>
                  </a:ext>
                </a:extLst>
              </p:cNvPr>
              <p:cNvSpPr/>
              <p:nvPr/>
            </p:nvSpPr>
            <p:spPr>
              <a:xfrm>
                <a:off x="371376" y="-1"/>
                <a:ext cx="2921001" cy="36032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defRPr sz="1800">
                    <a:solidFill>
                      <a:srgbClr val="000000"/>
                    </a:solidFill>
                  </a:defRPr>
                </a:pPr>
                <a:r>
                  <a:rPr lang="en-US" sz="4000" dirty="0">
                    <a:solidFill>
                      <a:schemeClr val="bg2">
                        <a:lumMod val="50000"/>
                      </a:schemeClr>
                    </a:solidFill>
                    <a:latin typeface="Avenir Next" panose="020B0503020202020204" pitchFamily="34" charset="0"/>
                  </a:rPr>
                  <a:t>Think critically</a:t>
                </a:r>
                <a:endParaRPr sz="4000" dirty="0">
                  <a:solidFill>
                    <a:schemeClr val="bg2">
                      <a:lumMod val="50000"/>
                    </a:schemeClr>
                  </a:solidFill>
                  <a:latin typeface="Avenir Next" panose="020B0503020202020204" pitchFamily="34" charset="0"/>
                </a:endParaRPr>
              </a:p>
            </p:txBody>
          </p:sp>
          <p:sp>
            <p:nvSpPr>
              <p:cNvPr id="56" name="Shape 21">
                <a:extLst>
                  <a:ext uri="{FF2B5EF4-FFF2-40B4-BE49-F238E27FC236}">
                    <a16:creationId xmlns:a16="http://schemas.microsoft.com/office/drawing/2014/main" id="{7964AB80-D3C6-184A-87E4-B4D5395D2610}"/>
                  </a:ext>
                </a:extLst>
              </p:cNvPr>
              <p:cNvSpPr/>
              <p:nvPr/>
            </p:nvSpPr>
            <p:spPr>
              <a:xfrm>
                <a:off x="0" y="71598"/>
                <a:ext cx="190500" cy="190501"/>
              </a:xfrm>
              <a:prstGeom prst="rect">
                <a:avLst/>
              </a:prstGeom>
              <a:solidFill>
                <a:srgbClr val="7F7F7F"/>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grpSp>
        <p:grpSp>
          <p:nvGrpSpPr>
            <p:cNvPr id="9" name="Group 27">
              <a:extLst>
                <a:ext uri="{FF2B5EF4-FFF2-40B4-BE49-F238E27FC236}">
                  <a16:creationId xmlns:a16="http://schemas.microsoft.com/office/drawing/2014/main" id="{EA833F4F-47DA-8741-B7E3-3613BA1AC486}"/>
                </a:ext>
              </a:extLst>
            </p:cNvPr>
            <p:cNvGrpSpPr/>
            <p:nvPr/>
          </p:nvGrpSpPr>
          <p:grpSpPr>
            <a:xfrm>
              <a:off x="0" y="1476101"/>
              <a:ext cx="3292378" cy="363829"/>
              <a:chOff x="0" y="-143283"/>
              <a:chExt cx="3292377" cy="363829"/>
            </a:xfrm>
          </p:grpSpPr>
          <p:sp>
            <p:nvSpPr>
              <p:cNvPr id="54" name="Shape 24">
                <a:extLst>
                  <a:ext uri="{FF2B5EF4-FFF2-40B4-BE49-F238E27FC236}">
                    <a16:creationId xmlns:a16="http://schemas.microsoft.com/office/drawing/2014/main" id="{1752C52E-E968-164A-9CB1-97042F5F8FE6}"/>
                  </a:ext>
                </a:extLst>
              </p:cNvPr>
              <p:cNvSpPr/>
              <p:nvPr/>
            </p:nvSpPr>
            <p:spPr>
              <a:xfrm>
                <a:off x="371376" y="-143283"/>
                <a:ext cx="2921001" cy="3175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Analyze effectively</a:t>
                </a:r>
                <a:endParaRPr sz="4000" dirty="0">
                  <a:solidFill>
                    <a:schemeClr val="bg2">
                      <a:lumMod val="50000"/>
                    </a:schemeClr>
                  </a:solidFill>
                  <a:latin typeface="Avenir Next" panose="020B0503020202020204" pitchFamily="34" charset="0"/>
                </a:endParaRPr>
              </a:p>
            </p:txBody>
          </p:sp>
          <p:sp>
            <p:nvSpPr>
              <p:cNvPr id="52" name="Shape 26">
                <a:extLst>
                  <a:ext uri="{FF2B5EF4-FFF2-40B4-BE49-F238E27FC236}">
                    <a16:creationId xmlns:a16="http://schemas.microsoft.com/office/drawing/2014/main" id="{F5265FE6-CF20-1546-A8E2-72F0A84D4CA6}"/>
                  </a:ext>
                </a:extLst>
              </p:cNvPr>
              <p:cNvSpPr/>
              <p:nvPr/>
            </p:nvSpPr>
            <p:spPr>
              <a:xfrm>
                <a:off x="0" y="30045"/>
                <a:ext cx="190500" cy="190501"/>
              </a:xfrm>
              <a:prstGeom prst="rect">
                <a:avLst/>
              </a:prstGeom>
              <a:solidFill>
                <a:srgbClr val="999999"/>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grpSp>
        <p:grpSp>
          <p:nvGrpSpPr>
            <p:cNvPr id="10" name="Group 32">
              <a:extLst>
                <a:ext uri="{FF2B5EF4-FFF2-40B4-BE49-F238E27FC236}">
                  <a16:creationId xmlns:a16="http://schemas.microsoft.com/office/drawing/2014/main" id="{610C93DD-F360-B042-9E90-C28449800974}"/>
                </a:ext>
              </a:extLst>
            </p:cNvPr>
            <p:cNvGrpSpPr/>
            <p:nvPr/>
          </p:nvGrpSpPr>
          <p:grpSpPr>
            <a:xfrm>
              <a:off x="0" y="3183314"/>
              <a:ext cx="3292378" cy="317502"/>
              <a:chOff x="0" y="0"/>
              <a:chExt cx="3292377" cy="317501"/>
            </a:xfrm>
          </p:grpSpPr>
          <p:sp>
            <p:nvSpPr>
              <p:cNvPr id="50" name="Shape 29">
                <a:extLst>
                  <a:ext uri="{FF2B5EF4-FFF2-40B4-BE49-F238E27FC236}">
                    <a16:creationId xmlns:a16="http://schemas.microsoft.com/office/drawing/2014/main" id="{CA365BA1-5962-EE4E-8357-3318707B8ACC}"/>
                  </a:ext>
                </a:extLst>
              </p:cNvPr>
              <p:cNvSpPr/>
              <p:nvPr/>
            </p:nvSpPr>
            <p:spPr>
              <a:xfrm>
                <a:off x="371376" y="0"/>
                <a:ext cx="2921001" cy="3175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Communicate persuasively</a:t>
                </a:r>
                <a:endParaRPr sz="4000" dirty="0">
                  <a:solidFill>
                    <a:schemeClr val="bg2">
                      <a:lumMod val="50000"/>
                    </a:schemeClr>
                  </a:solidFill>
                  <a:latin typeface="Avenir Next" panose="020B0503020202020204" pitchFamily="34" charset="0"/>
                </a:endParaRPr>
              </a:p>
            </p:txBody>
          </p:sp>
          <p:sp>
            <p:nvSpPr>
              <p:cNvPr id="48" name="Shape 31">
                <a:extLst>
                  <a:ext uri="{FF2B5EF4-FFF2-40B4-BE49-F238E27FC236}">
                    <a16:creationId xmlns:a16="http://schemas.microsoft.com/office/drawing/2014/main" id="{3FBB9DB8-C4D7-7F4B-A5C7-FBFAB9515009}"/>
                  </a:ext>
                </a:extLst>
              </p:cNvPr>
              <p:cNvSpPr/>
              <p:nvPr/>
            </p:nvSpPr>
            <p:spPr>
              <a:xfrm>
                <a:off x="0" y="43945"/>
                <a:ext cx="190500" cy="190501"/>
              </a:xfrm>
              <a:prstGeom prst="rect">
                <a:avLst/>
              </a:prstGeom>
              <a:solidFill>
                <a:srgbClr val="E5E5E5"/>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grpSp>
        <p:grpSp>
          <p:nvGrpSpPr>
            <p:cNvPr id="11" name="Group 37">
              <a:extLst>
                <a:ext uri="{FF2B5EF4-FFF2-40B4-BE49-F238E27FC236}">
                  <a16:creationId xmlns:a16="http://schemas.microsoft.com/office/drawing/2014/main" id="{524BB4FE-0879-C549-BBCB-7445F6921D73}"/>
                </a:ext>
              </a:extLst>
            </p:cNvPr>
            <p:cNvGrpSpPr/>
            <p:nvPr/>
          </p:nvGrpSpPr>
          <p:grpSpPr>
            <a:xfrm>
              <a:off x="0" y="4759874"/>
              <a:ext cx="4927941" cy="259308"/>
              <a:chOff x="0" y="0"/>
              <a:chExt cx="4927940" cy="259307"/>
            </a:xfrm>
          </p:grpSpPr>
          <p:sp>
            <p:nvSpPr>
              <p:cNvPr id="43" name="Shape 33">
                <a:extLst>
                  <a:ext uri="{FF2B5EF4-FFF2-40B4-BE49-F238E27FC236}">
                    <a16:creationId xmlns:a16="http://schemas.microsoft.com/office/drawing/2014/main" id="{925C40F7-65D7-0040-92B2-FC8B08F1782B}"/>
                  </a:ext>
                </a:extLst>
              </p:cNvPr>
              <p:cNvSpPr/>
              <p:nvPr/>
            </p:nvSpPr>
            <p:spPr>
              <a:xfrm>
                <a:off x="0" y="45216"/>
                <a:ext cx="190500" cy="190500"/>
              </a:xfrm>
              <a:prstGeom prst="rect">
                <a:avLst/>
              </a:prstGeom>
              <a:solidFill>
                <a:srgbClr val="649ABC"/>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sp>
            <p:nvSpPr>
              <p:cNvPr id="46" name="Shape 35">
                <a:extLst>
                  <a:ext uri="{FF2B5EF4-FFF2-40B4-BE49-F238E27FC236}">
                    <a16:creationId xmlns:a16="http://schemas.microsoft.com/office/drawing/2014/main" id="{7B23377A-5238-764F-8147-A1A972D25F1B}"/>
                  </a:ext>
                </a:extLst>
              </p:cNvPr>
              <p:cNvSpPr/>
              <p:nvPr/>
            </p:nvSpPr>
            <p:spPr>
              <a:xfrm>
                <a:off x="371375" y="0"/>
                <a:ext cx="4556565" cy="25930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Work independently &amp; collaboratively</a:t>
                </a:r>
                <a:endParaRPr sz="4000" dirty="0">
                  <a:solidFill>
                    <a:schemeClr val="bg2">
                      <a:lumMod val="50000"/>
                    </a:schemeClr>
                  </a:solidFill>
                  <a:latin typeface="Avenir Next" panose="020B0503020202020204" pitchFamily="34" charset="0"/>
                </a:endParaRPr>
              </a:p>
            </p:txBody>
          </p:sp>
        </p:grpSp>
        <p:grpSp>
          <p:nvGrpSpPr>
            <p:cNvPr id="12" name="Group 42">
              <a:extLst>
                <a:ext uri="{FF2B5EF4-FFF2-40B4-BE49-F238E27FC236}">
                  <a16:creationId xmlns:a16="http://schemas.microsoft.com/office/drawing/2014/main" id="{1EA55A1A-8FA5-DF44-802D-1C249E1F9540}"/>
                </a:ext>
              </a:extLst>
            </p:cNvPr>
            <p:cNvGrpSpPr/>
            <p:nvPr/>
          </p:nvGrpSpPr>
          <p:grpSpPr>
            <a:xfrm>
              <a:off x="0" y="6319420"/>
              <a:ext cx="3292378" cy="317500"/>
              <a:chOff x="0" y="0"/>
              <a:chExt cx="3292377" cy="317500"/>
            </a:xfrm>
          </p:grpSpPr>
          <p:sp>
            <p:nvSpPr>
              <p:cNvPr id="39" name="Shape 38">
                <a:extLst>
                  <a:ext uri="{FF2B5EF4-FFF2-40B4-BE49-F238E27FC236}">
                    <a16:creationId xmlns:a16="http://schemas.microsoft.com/office/drawing/2014/main" id="{8BE7D444-1668-B043-AD79-CDF47E5517A4}"/>
                  </a:ext>
                </a:extLst>
              </p:cNvPr>
              <p:cNvSpPr/>
              <p:nvPr/>
            </p:nvSpPr>
            <p:spPr>
              <a:xfrm>
                <a:off x="0" y="63500"/>
                <a:ext cx="190500" cy="190500"/>
              </a:xfrm>
              <a:prstGeom prst="rect">
                <a:avLst/>
              </a:prstGeom>
              <a:solidFill>
                <a:srgbClr val="72B1D7"/>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sp>
            <p:nvSpPr>
              <p:cNvPr id="42" name="Shape 40">
                <a:extLst>
                  <a:ext uri="{FF2B5EF4-FFF2-40B4-BE49-F238E27FC236}">
                    <a16:creationId xmlns:a16="http://schemas.microsoft.com/office/drawing/2014/main" id="{BDCF50A3-6089-0C4A-8096-7D1A717A6A98}"/>
                  </a:ext>
                </a:extLst>
              </p:cNvPr>
              <p:cNvSpPr/>
              <p:nvPr/>
            </p:nvSpPr>
            <p:spPr>
              <a:xfrm>
                <a:off x="371376" y="0"/>
                <a:ext cx="2921001" cy="3175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Think from ‘First Principles’</a:t>
                </a:r>
                <a:endParaRPr sz="4000" dirty="0">
                  <a:solidFill>
                    <a:schemeClr val="bg2">
                      <a:lumMod val="50000"/>
                    </a:schemeClr>
                  </a:solidFill>
                  <a:latin typeface="Avenir Next" panose="020B0503020202020204" pitchFamily="34" charset="0"/>
                </a:endParaRPr>
              </a:p>
            </p:txBody>
          </p:sp>
        </p:grpSp>
        <p:grpSp>
          <p:nvGrpSpPr>
            <p:cNvPr id="13" name="Group 47">
              <a:extLst>
                <a:ext uri="{FF2B5EF4-FFF2-40B4-BE49-F238E27FC236}">
                  <a16:creationId xmlns:a16="http://schemas.microsoft.com/office/drawing/2014/main" id="{A7E862E0-21BF-F249-BF89-18CC11783E23}"/>
                </a:ext>
              </a:extLst>
            </p:cNvPr>
            <p:cNvGrpSpPr/>
            <p:nvPr/>
          </p:nvGrpSpPr>
          <p:grpSpPr>
            <a:xfrm>
              <a:off x="7162800" y="0"/>
              <a:ext cx="3292378" cy="317501"/>
              <a:chOff x="0" y="0"/>
              <a:chExt cx="3292377" cy="317501"/>
            </a:xfrm>
          </p:grpSpPr>
          <p:sp>
            <p:nvSpPr>
              <p:cNvPr id="37" name="Shape 44">
                <a:extLst>
                  <a:ext uri="{FF2B5EF4-FFF2-40B4-BE49-F238E27FC236}">
                    <a16:creationId xmlns:a16="http://schemas.microsoft.com/office/drawing/2014/main" id="{169B3519-7F2E-DD45-840F-645EC077AD8B}"/>
                  </a:ext>
                </a:extLst>
              </p:cNvPr>
              <p:cNvSpPr/>
              <p:nvPr/>
            </p:nvSpPr>
            <p:spPr>
              <a:xfrm>
                <a:off x="371376" y="0"/>
                <a:ext cx="2921001" cy="3175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Solve complex problems</a:t>
                </a:r>
                <a:endParaRPr sz="4000" dirty="0">
                  <a:solidFill>
                    <a:schemeClr val="bg2">
                      <a:lumMod val="50000"/>
                    </a:schemeClr>
                  </a:solidFill>
                  <a:latin typeface="Avenir Next" panose="020B0503020202020204" pitchFamily="34" charset="0"/>
                </a:endParaRPr>
              </a:p>
            </p:txBody>
          </p:sp>
          <p:sp>
            <p:nvSpPr>
              <p:cNvPr id="35" name="Shape 46">
                <a:extLst>
                  <a:ext uri="{FF2B5EF4-FFF2-40B4-BE49-F238E27FC236}">
                    <a16:creationId xmlns:a16="http://schemas.microsoft.com/office/drawing/2014/main" id="{3E9BA6C7-88D6-CD40-8CFE-3DD8CAC052B9}"/>
                  </a:ext>
                </a:extLst>
              </p:cNvPr>
              <p:cNvSpPr/>
              <p:nvPr/>
            </p:nvSpPr>
            <p:spPr>
              <a:xfrm>
                <a:off x="0" y="71598"/>
                <a:ext cx="190500" cy="190501"/>
              </a:xfrm>
              <a:prstGeom prst="rect">
                <a:avLst/>
              </a:prstGeom>
              <a:solidFill>
                <a:srgbClr val="7EC3EE"/>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grpSp>
        <p:grpSp>
          <p:nvGrpSpPr>
            <p:cNvPr id="14" name="Group 52">
              <a:extLst>
                <a:ext uri="{FF2B5EF4-FFF2-40B4-BE49-F238E27FC236}">
                  <a16:creationId xmlns:a16="http://schemas.microsoft.com/office/drawing/2014/main" id="{571257F5-F291-CF45-BBEB-591DA3C6D58F}"/>
                </a:ext>
              </a:extLst>
            </p:cNvPr>
            <p:cNvGrpSpPr/>
            <p:nvPr/>
          </p:nvGrpSpPr>
          <p:grpSpPr>
            <a:xfrm>
              <a:off x="7162800" y="1210398"/>
              <a:ext cx="4727929" cy="855472"/>
              <a:chOff x="0" y="-408986"/>
              <a:chExt cx="4727928" cy="855472"/>
            </a:xfrm>
          </p:grpSpPr>
          <p:sp>
            <p:nvSpPr>
              <p:cNvPr id="33" name="Shape 49">
                <a:extLst>
                  <a:ext uri="{FF2B5EF4-FFF2-40B4-BE49-F238E27FC236}">
                    <a16:creationId xmlns:a16="http://schemas.microsoft.com/office/drawing/2014/main" id="{888DE244-2232-8A4B-932B-D8474E0B7D7F}"/>
                  </a:ext>
                </a:extLst>
              </p:cNvPr>
              <p:cNvSpPr/>
              <p:nvPr/>
            </p:nvSpPr>
            <p:spPr>
              <a:xfrm>
                <a:off x="371375" y="-408986"/>
                <a:ext cx="4356553" cy="8554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Have and move towards realizing a ‘sense of purpose’ in life</a:t>
                </a:r>
                <a:endParaRPr sz="4000" dirty="0">
                  <a:solidFill>
                    <a:schemeClr val="bg2">
                      <a:lumMod val="50000"/>
                    </a:schemeClr>
                  </a:solidFill>
                  <a:latin typeface="Avenir Next" panose="020B0503020202020204" pitchFamily="34" charset="0"/>
                </a:endParaRPr>
              </a:p>
            </p:txBody>
          </p:sp>
          <p:sp>
            <p:nvSpPr>
              <p:cNvPr id="31" name="Shape 51">
                <a:extLst>
                  <a:ext uri="{FF2B5EF4-FFF2-40B4-BE49-F238E27FC236}">
                    <a16:creationId xmlns:a16="http://schemas.microsoft.com/office/drawing/2014/main" id="{124CDD27-727A-C949-ACC4-481100BF2DFF}"/>
                  </a:ext>
                </a:extLst>
              </p:cNvPr>
              <p:cNvSpPr/>
              <p:nvPr/>
            </p:nvSpPr>
            <p:spPr>
              <a:xfrm>
                <a:off x="0" y="-237999"/>
                <a:ext cx="190500" cy="190501"/>
              </a:xfrm>
              <a:prstGeom prst="rect">
                <a:avLst/>
              </a:prstGeom>
              <a:solidFill>
                <a:srgbClr val="37A8FA"/>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grpSp>
        <p:grpSp>
          <p:nvGrpSpPr>
            <p:cNvPr id="15" name="Group 57">
              <a:extLst>
                <a:ext uri="{FF2B5EF4-FFF2-40B4-BE49-F238E27FC236}">
                  <a16:creationId xmlns:a16="http://schemas.microsoft.com/office/drawing/2014/main" id="{1061ADA5-3CAD-E649-B8FA-0F6DBADCFA0F}"/>
                </a:ext>
              </a:extLst>
            </p:cNvPr>
            <p:cNvGrpSpPr/>
            <p:nvPr/>
          </p:nvGrpSpPr>
          <p:grpSpPr>
            <a:xfrm>
              <a:off x="7162800" y="3183314"/>
              <a:ext cx="3292378" cy="317502"/>
              <a:chOff x="0" y="0"/>
              <a:chExt cx="3292377" cy="317501"/>
            </a:xfrm>
          </p:grpSpPr>
          <p:sp>
            <p:nvSpPr>
              <p:cNvPr id="29" name="Shape 54">
                <a:extLst>
                  <a:ext uri="{FF2B5EF4-FFF2-40B4-BE49-F238E27FC236}">
                    <a16:creationId xmlns:a16="http://schemas.microsoft.com/office/drawing/2014/main" id="{62CBD57D-6C17-C74C-8521-40AFB0926D8B}"/>
                  </a:ext>
                </a:extLst>
              </p:cNvPr>
              <p:cNvSpPr/>
              <p:nvPr/>
            </p:nvSpPr>
            <p:spPr>
              <a:xfrm>
                <a:off x="371376" y="0"/>
                <a:ext cx="2921001" cy="3175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Leadership</a:t>
                </a:r>
                <a:endParaRPr sz="4000" dirty="0">
                  <a:solidFill>
                    <a:schemeClr val="bg2">
                      <a:lumMod val="50000"/>
                    </a:schemeClr>
                  </a:solidFill>
                  <a:latin typeface="Avenir Next" panose="020B0503020202020204" pitchFamily="34" charset="0"/>
                </a:endParaRPr>
              </a:p>
            </p:txBody>
          </p:sp>
          <p:sp>
            <p:nvSpPr>
              <p:cNvPr id="27" name="Shape 56">
                <a:extLst>
                  <a:ext uri="{FF2B5EF4-FFF2-40B4-BE49-F238E27FC236}">
                    <a16:creationId xmlns:a16="http://schemas.microsoft.com/office/drawing/2014/main" id="{DD5A1E6D-34B3-7448-AB45-6DB8185C9200}"/>
                  </a:ext>
                </a:extLst>
              </p:cNvPr>
              <p:cNvSpPr/>
              <p:nvPr/>
            </p:nvSpPr>
            <p:spPr>
              <a:xfrm>
                <a:off x="0" y="43945"/>
                <a:ext cx="190500" cy="190501"/>
              </a:xfrm>
              <a:prstGeom prst="rect">
                <a:avLst/>
              </a:prstGeom>
              <a:solidFill>
                <a:srgbClr val="3197E0"/>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grpSp>
        <p:grpSp>
          <p:nvGrpSpPr>
            <p:cNvPr id="16" name="Group 62">
              <a:extLst>
                <a:ext uri="{FF2B5EF4-FFF2-40B4-BE49-F238E27FC236}">
                  <a16:creationId xmlns:a16="http://schemas.microsoft.com/office/drawing/2014/main" id="{FA88A894-CE71-2741-8A25-B32E6E167E63}"/>
                </a:ext>
              </a:extLst>
            </p:cNvPr>
            <p:cNvGrpSpPr/>
            <p:nvPr/>
          </p:nvGrpSpPr>
          <p:grpSpPr>
            <a:xfrm>
              <a:off x="7162800" y="4759874"/>
              <a:ext cx="3292378" cy="317502"/>
              <a:chOff x="0" y="0"/>
              <a:chExt cx="3292377" cy="317501"/>
            </a:xfrm>
          </p:grpSpPr>
          <p:sp>
            <p:nvSpPr>
              <p:cNvPr id="22" name="Shape 58">
                <a:extLst>
                  <a:ext uri="{FF2B5EF4-FFF2-40B4-BE49-F238E27FC236}">
                    <a16:creationId xmlns:a16="http://schemas.microsoft.com/office/drawing/2014/main" id="{BD34DA0E-C0D1-1B49-8055-754722A79B46}"/>
                  </a:ext>
                </a:extLst>
              </p:cNvPr>
              <p:cNvSpPr/>
              <p:nvPr/>
            </p:nvSpPr>
            <p:spPr>
              <a:xfrm>
                <a:off x="0" y="45216"/>
                <a:ext cx="190500" cy="190500"/>
              </a:xfrm>
              <a:prstGeom prst="rect">
                <a:avLst/>
              </a:prstGeom>
              <a:solidFill>
                <a:srgbClr val="3484C9"/>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sp>
            <p:nvSpPr>
              <p:cNvPr id="25" name="Shape 60">
                <a:extLst>
                  <a:ext uri="{FF2B5EF4-FFF2-40B4-BE49-F238E27FC236}">
                    <a16:creationId xmlns:a16="http://schemas.microsoft.com/office/drawing/2014/main" id="{6023540A-91C2-874C-8FDA-F04BF3891572}"/>
                  </a:ext>
                </a:extLst>
              </p:cNvPr>
              <p:cNvSpPr/>
              <p:nvPr/>
            </p:nvSpPr>
            <p:spPr>
              <a:xfrm>
                <a:off x="371376" y="0"/>
                <a:ext cx="2921001" cy="3175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Resilience</a:t>
                </a:r>
                <a:endParaRPr sz="4000" dirty="0">
                  <a:solidFill>
                    <a:schemeClr val="bg2">
                      <a:lumMod val="50000"/>
                    </a:schemeClr>
                  </a:solidFill>
                  <a:latin typeface="Avenir Next" panose="020B0503020202020204" pitchFamily="34" charset="0"/>
                </a:endParaRPr>
              </a:p>
            </p:txBody>
          </p:sp>
        </p:grpSp>
        <p:grpSp>
          <p:nvGrpSpPr>
            <p:cNvPr id="17" name="Group 67">
              <a:extLst>
                <a:ext uri="{FF2B5EF4-FFF2-40B4-BE49-F238E27FC236}">
                  <a16:creationId xmlns:a16="http://schemas.microsoft.com/office/drawing/2014/main" id="{0ED5B779-0037-7E4F-A3F6-85211AFFED69}"/>
                </a:ext>
              </a:extLst>
            </p:cNvPr>
            <p:cNvGrpSpPr/>
            <p:nvPr/>
          </p:nvGrpSpPr>
          <p:grpSpPr>
            <a:xfrm>
              <a:off x="7162800" y="6382920"/>
              <a:ext cx="4647978" cy="583185"/>
              <a:chOff x="0" y="63500"/>
              <a:chExt cx="4647977" cy="583185"/>
            </a:xfrm>
          </p:grpSpPr>
          <p:sp>
            <p:nvSpPr>
              <p:cNvPr id="18" name="Shape 63">
                <a:extLst>
                  <a:ext uri="{FF2B5EF4-FFF2-40B4-BE49-F238E27FC236}">
                    <a16:creationId xmlns:a16="http://schemas.microsoft.com/office/drawing/2014/main" id="{E434DB8E-3D57-AE43-BC81-F4BF9B5FA80B}"/>
                  </a:ext>
                </a:extLst>
              </p:cNvPr>
              <p:cNvSpPr/>
              <p:nvPr/>
            </p:nvSpPr>
            <p:spPr>
              <a:xfrm>
                <a:off x="0" y="63500"/>
                <a:ext cx="190500" cy="190500"/>
              </a:xfrm>
              <a:prstGeom prst="rect">
                <a:avLst/>
              </a:prstGeom>
              <a:solidFill>
                <a:srgbClr val="B9B9B9"/>
              </a:solidFill>
              <a:ln w="12700" cap="flat">
                <a:noFill/>
                <a:miter lim="400000"/>
              </a:ln>
              <a:effectLst/>
            </p:spPr>
            <p:txBody>
              <a:bodyPr wrap="square" lIns="0" tIns="0" rIns="0" bIns="0" numCol="1" anchor="t">
                <a:noAutofit/>
              </a:bodyPr>
              <a:lstStyle/>
              <a:p>
                <a:pPr lvl="0"/>
                <a:endParaRPr sz="4000">
                  <a:solidFill>
                    <a:schemeClr val="bg2">
                      <a:lumMod val="50000"/>
                    </a:schemeClr>
                  </a:solidFill>
                  <a:latin typeface="Avenir Next" panose="020B0503020202020204" pitchFamily="34" charset="0"/>
                </a:endParaRPr>
              </a:p>
            </p:txBody>
          </p:sp>
          <p:sp>
            <p:nvSpPr>
              <p:cNvPr id="21" name="Shape 65">
                <a:extLst>
                  <a:ext uri="{FF2B5EF4-FFF2-40B4-BE49-F238E27FC236}">
                    <a16:creationId xmlns:a16="http://schemas.microsoft.com/office/drawing/2014/main" id="{E2071251-A811-FA43-8763-2E324E254782}"/>
                  </a:ext>
                </a:extLst>
              </p:cNvPr>
              <p:cNvSpPr/>
              <p:nvPr/>
            </p:nvSpPr>
            <p:spPr>
              <a:xfrm>
                <a:off x="451325" y="63500"/>
                <a:ext cx="4196652" cy="5831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chemeClr val="bg2">
                        <a:lumMod val="50000"/>
                      </a:schemeClr>
                    </a:solidFill>
                    <a:latin typeface="Avenir Next" panose="020B0503020202020204" pitchFamily="34" charset="0"/>
                  </a:rPr>
                  <a:t>Agility and flexibility to respond to challenges</a:t>
                </a:r>
                <a:endParaRPr sz="4000" dirty="0">
                  <a:solidFill>
                    <a:schemeClr val="bg2">
                      <a:lumMod val="50000"/>
                    </a:schemeClr>
                  </a:solidFill>
                  <a:latin typeface="Avenir Next" panose="020B0503020202020204" pitchFamily="34" charset="0"/>
                </a:endParaRPr>
              </a:p>
            </p:txBody>
          </p:sp>
        </p:grpSp>
      </p:grpSp>
    </p:spTree>
    <p:extLst>
      <p:ext uri="{BB962C8B-B14F-4D97-AF65-F5344CB8AC3E}">
        <p14:creationId xmlns:p14="http://schemas.microsoft.com/office/powerpoint/2010/main" val="160108024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517921"/>
            <a:ext cx="15521402" cy="1123468"/>
          </a:xfrm>
          <a:prstGeom prst="rect">
            <a:avLst/>
          </a:prstGeom>
        </p:spPr>
        <p:txBody>
          <a:bodyPr/>
          <a:lstStyle/>
          <a:p>
            <a:r>
              <a:rPr lang="en-US" sz="6600" dirty="0"/>
              <a:t>FLAME Undergraduate Student Journey</a:t>
            </a:r>
            <a:endParaRPr sz="6600" dirty="0"/>
          </a:p>
        </p:txBody>
      </p:sp>
      <p:grpSp>
        <p:nvGrpSpPr>
          <p:cNvPr id="16" name="Group">
            <a:extLst>
              <a:ext uri="{FF2B5EF4-FFF2-40B4-BE49-F238E27FC236}">
                <a16:creationId xmlns:a16="http://schemas.microsoft.com/office/drawing/2014/main" id="{DF21B56C-BD3D-6149-AA05-6F0461C1103B}"/>
              </a:ext>
            </a:extLst>
          </p:cNvPr>
          <p:cNvGrpSpPr>
            <a:grpSpLocks noChangeAspect="1"/>
          </p:cNvGrpSpPr>
          <p:nvPr/>
        </p:nvGrpSpPr>
        <p:grpSpPr>
          <a:xfrm>
            <a:off x="2412601" y="3507196"/>
            <a:ext cx="20141886" cy="9876793"/>
            <a:chOff x="0" y="-1008984"/>
            <a:chExt cx="17078032" cy="8374401"/>
          </a:xfrm>
        </p:grpSpPr>
        <p:sp>
          <p:nvSpPr>
            <p:cNvPr id="17" name="Shape">
              <a:extLst>
                <a:ext uri="{FF2B5EF4-FFF2-40B4-BE49-F238E27FC236}">
                  <a16:creationId xmlns:a16="http://schemas.microsoft.com/office/drawing/2014/main" id="{0A847028-3F2E-DD4B-BDCB-E7F137C35AF3}"/>
                </a:ext>
              </a:extLst>
            </p:cNvPr>
            <p:cNvSpPr/>
            <p:nvPr/>
          </p:nvSpPr>
          <p:spPr>
            <a:xfrm>
              <a:off x="0" y="2168706"/>
              <a:ext cx="11736586" cy="5196711"/>
            </a:xfrm>
            <a:custGeom>
              <a:avLst/>
              <a:gdLst/>
              <a:ahLst/>
              <a:cxnLst>
                <a:cxn ang="0">
                  <a:pos x="wd2" y="hd2"/>
                </a:cxn>
                <a:cxn ang="5400000">
                  <a:pos x="wd2" y="hd2"/>
                </a:cxn>
                <a:cxn ang="10800000">
                  <a:pos x="wd2" y="hd2"/>
                </a:cxn>
                <a:cxn ang="16200000">
                  <a:pos x="wd2" y="hd2"/>
                </a:cxn>
              </a:cxnLst>
              <a:rect l="0" t="0" r="r" b="b"/>
              <a:pathLst>
                <a:path w="21600" h="21548" extrusionOk="0">
                  <a:moveTo>
                    <a:pt x="3" y="1651"/>
                  </a:moveTo>
                  <a:cubicBezTo>
                    <a:pt x="891" y="1457"/>
                    <a:pt x="1782" y="1352"/>
                    <a:pt x="2672" y="1338"/>
                  </a:cubicBezTo>
                  <a:cubicBezTo>
                    <a:pt x="3551" y="1324"/>
                    <a:pt x="4428" y="1398"/>
                    <a:pt x="5305" y="1513"/>
                  </a:cubicBezTo>
                  <a:cubicBezTo>
                    <a:pt x="7083" y="1747"/>
                    <a:pt x="8879" y="2159"/>
                    <a:pt x="10520" y="3744"/>
                  </a:cubicBezTo>
                  <a:cubicBezTo>
                    <a:pt x="10688" y="3906"/>
                    <a:pt x="10856" y="4087"/>
                    <a:pt x="11003" y="4316"/>
                  </a:cubicBezTo>
                  <a:cubicBezTo>
                    <a:pt x="11145" y="4535"/>
                    <a:pt x="11272" y="4811"/>
                    <a:pt x="11318" y="5185"/>
                  </a:cubicBezTo>
                  <a:cubicBezTo>
                    <a:pt x="11344" y="5394"/>
                    <a:pt x="11341" y="5616"/>
                    <a:pt x="11311" y="5823"/>
                  </a:cubicBezTo>
                  <a:cubicBezTo>
                    <a:pt x="11244" y="6289"/>
                    <a:pt x="11061" y="6597"/>
                    <a:pt x="10878" y="6862"/>
                  </a:cubicBezTo>
                  <a:cubicBezTo>
                    <a:pt x="9912" y="8256"/>
                    <a:pt x="8786" y="8980"/>
                    <a:pt x="7819" y="10369"/>
                  </a:cubicBezTo>
                  <a:cubicBezTo>
                    <a:pt x="7521" y="10796"/>
                    <a:pt x="7235" y="11297"/>
                    <a:pt x="7071" y="12003"/>
                  </a:cubicBezTo>
                  <a:cubicBezTo>
                    <a:pt x="6976" y="12413"/>
                    <a:pt x="6929" y="12869"/>
                    <a:pt x="6930" y="13331"/>
                  </a:cubicBezTo>
                  <a:cubicBezTo>
                    <a:pt x="6932" y="13867"/>
                    <a:pt x="7000" y="14390"/>
                    <a:pt x="7112" y="14862"/>
                  </a:cubicBezTo>
                  <a:cubicBezTo>
                    <a:pt x="7279" y="15562"/>
                    <a:pt x="7537" y="16124"/>
                    <a:pt x="7825" y="16580"/>
                  </a:cubicBezTo>
                  <a:cubicBezTo>
                    <a:pt x="8327" y="17373"/>
                    <a:pt x="8909" y="17840"/>
                    <a:pt x="9496" y="18229"/>
                  </a:cubicBezTo>
                  <a:cubicBezTo>
                    <a:pt x="11833" y="19777"/>
                    <a:pt x="14276" y="20169"/>
                    <a:pt x="16705" y="20550"/>
                  </a:cubicBezTo>
                  <a:cubicBezTo>
                    <a:pt x="17175" y="20624"/>
                    <a:pt x="17646" y="20698"/>
                    <a:pt x="18117" y="20771"/>
                  </a:cubicBezTo>
                  <a:lnTo>
                    <a:pt x="17730" y="21548"/>
                  </a:lnTo>
                  <a:lnTo>
                    <a:pt x="21600" y="20891"/>
                  </a:lnTo>
                  <a:lnTo>
                    <a:pt x="19299" y="18180"/>
                  </a:lnTo>
                  <a:lnTo>
                    <a:pt x="18979" y="18882"/>
                  </a:lnTo>
                  <a:cubicBezTo>
                    <a:pt x="17866" y="18754"/>
                    <a:pt x="16754" y="18616"/>
                    <a:pt x="15642" y="18466"/>
                  </a:cubicBezTo>
                  <a:cubicBezTo>
                    <a:pt x="13428" y="18167"/>
                    <a:pt x="11183" y="17806"/>
                    <a:pt x="9136" y="15854"/>
                  </a:cubicBezTo>
                  <a:cubicBezTo>
                    <a:pt x="8721" y="15459"/>
                    <a:pt x="8303" y="14959"/>
                    <a:pt x="8112" y="14042"/>
                  </a:cubicBezTo>
                  <a:cubicBezTo>
                    <a:pt x="8030" y="13648"/>
                    <a:pt x="8000" y="13202"/>
                    <a:pt x="8060" y="12788"/>
                  </a:cubicBezTo>
                  <a:cubicBezTo>
                    <a:pt x="8136" y="12257"/>
                    <a:pt x="8338" y="11895"/>
                    <a:pt x="8543" y="11580"/>
                  </a:cubicBezTo>
                  <a:cubicBezTo>
                    <a:pt x="9023" y="10840"/>
                    <a:pt x="9542" y="10246"/>
                    <a:pt x="10064" y="9669"/>
                  </a:cubicBezTo>
                  <a:cubicBezTo>
                    <a:pt x="10444" y="9248"/>
                    <a:pt x="10835" y="8800"/>
                    <a:pt x="11190" y="8315"/>
                  </a:cubicBezTo>
                  <a:cubicBezTo>
                    <a:pt x="11531" y="7850"/>
                    <a:pt x="11843" y="7328"/>
                    <a:pt x="12015" y="6501"/>
                  </a:cubicBezTo>
                  <a:cubicBezTo>
                    <a:pt x="12115" y="6024"/>
                    <a:pt x="12149" y="5487"/>
                    <a:pt x="12092" y="4976"/>
                  </a:cubicBezTo>
                  <a:cubicBezTo>
                    <a:pt x="12018" y="4307"/>
                    <a:pt x="11803" y="3783"/>
                    <a:pt x="11555" y="3378"/>
                  </a:cubicBezTo>
                  <a:cubicBezTo>
                    <a:pt x="11230" y="2846"/>
                    <a:pt x="10855" y="2507"/>
                    <a:pt x="10476" y="2211"/>
                  </a:cubicBezTo>
                  <a:cubicBezTo>
                    <a:pt x="8966" y="1032"/>
                    <a:pt x="7396" y="493"/>
                    <a:pt x="5813" y="223"/>
                  </a:cubicBezTo>
                  <a:cubicBezTo>
                    <a:pt x="4229" y="-48"/>
                    <a:pt x="2626" y="-52"/>
                    <a:pt x="1033" y="103"/>
                  </a:cubicBezTo>
                  <a:cubicBezTo>
                    <a:pt x="689" y="137"/>
                    <a:pt x="344" y="177"/>
                    <a:pt x="0" y="226"/>
                  </a:cubicBezTo>
                  <a:lnTo>
                    <a:pt x="3" y="1651"/>
                  </a:lnTo>
                  <a:close/>
                </a:path>
              </a:pathLst>
            </a:custGeom>
            <a:solidFill>
              <a:srgbClr val="B9B9B9">
                <a:alpha val="69027"/>
              </a:srgbClr>
            </a:solidFill>
            <a:ln w="12700" cap="flat">
              <a:noFill/>
              <a:miter lim="400000"/>
            </a:ln>
            <a:effectLst/>
          </p:spPr>
          <p:txBody>
            <a:bodyPr wrap="square" lIns="71438" tIns="71438" rIns="71438" bIns="71438"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8" name="Group">
              <a:extLst>
                <a:ext uri="{FF2B5EF4-FFF2-40B4-BE49-F238E27FC236}">
                  <a16:creationId xmlns:a16="http://schemas.microsoft.com/office/drawing/2014/main" id="{67897EF3-DF72-FE45-84AB-89EAB0FBBEEF}"/>
                </a:ext>
              </a:extLst>
            </p:cNvPr>
            <p:cNvGrpSpPr/>
            <p:nvPr/>
          </p:nvGrpSpPr>
          <p:grpSpPr>
            <a:xfrm>
              <a:off x="1269997" y="-3"/>
              <a:ext cx="9753016" cy="6772815"/>
              <a:chOff x="-2" y="-2"/>
              <a:chExt cx="9753014" cy="6772813"/>
            </a:xfrm>
          </p:grpSpPr>
          <p:grpSp>
            <p:nvGrpSpPr>
              <p:cNvPr id="20" name="Group">
                <a:extLst>
                  <a:ext uri="{FF2B5EF4-FFF2-40B4-BE49-F238E27FC236}">
                    <a16:creationId xmlns:a16="http://schemas.microsoft.com/office/drawing/2014/main" id="{7B46513D-86CD-5A47-9AEF-D0B9E244DDA6}"/>
                  </a:ext>
                </a:extLst>
              </p:cNvPr>
              <p:cNvGrpSpPr/>
              <p:nvPr/>
            </p:nvGrpSpPr>
            <p:grpSpPr>
              <a:xfrm>
                <a:off x="793" y="-2"/>
                <a:ext cx="2922556" cy="1899522"/>
                <a:chOff x="0" y="-1"/>
                <a:chExt cx="2922554" cy="1899520"/>
              </a:xfrm>
            </p:grpSpPr>
            <p:grpSp>
              <p:nvGrpSpPr>
                <p:cNvPr id="42" name="Group">
                  <a:extLst>
                    <a:ext uri="{FF2B5EF4-FFF2-40B4-BE49-F238E27FC236}">
                      <a16:creationId xmlns:a16="http://schemas.microsoft.com/office/drawing/2014/main" id="{5FF58C3D-225A-C545-AA5F-8E5C206D1100}"/>
                    </a:ext>
                  </a:extLst>
                </p:cNvPr>
                <p:cNvGrpSpPr/>
                <p:nvPr/>
              </p:nvGrpSpPr>
              <p:grpSpPr>
                <a:xfrm>
                  <a:off x="0" y="-1"/>
                  <a:ext cx="1021557" cy="1899520"/>
                  <a:chOff x="0" y="0"/>
                  <a:chExt cx="1021556" cy="1899518"/>
                </a:xfrm>
              </p:grpSpPr>
              <p:sp>
                <p:nvSpPr>
                  <p:cNvPr id="46" name="Line">
                    <a:extLst>
                      <a:ext uri="{FF2B5EF4-FFF2-40B4-BE49-F238E27FC236}">
                        <a16:creationId xmlns:a16="http://schemas.microsoft.com/office/drawing/2014/main" id="{B437F602-2E84-E542-A5E8-9CAE5625B324}"/>
                      </a:ext>
                    </a:extLst>
                  </p:cNvPr>
                  <p:cNvSpPr/>
                  <p:nvPr/>
                </p:nvSpPr>
                <p:spPr>
                  <a:xfrm flipV="1">
                    <a:off x="31750" y="-1"/>
                    <a:ext cx="1" cy="1899520"/>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47" name="01">
                    <a:extLst>
                      <a:ext uri="{FF2B5EF4-FFF2-40B4-BE49-F238E27FC236}">
                        <a16:creationId xmlns:a16="http://schemas.microsoft.com/office/drawing/2014/main" id="{A5BCB9E0-5508-FC49-84CD-547DB05CE0EE}"/>
                      </a:ext>
                    </a:extLst>
                  </p:cNvPr>
                  <p:cNvSpPr/>
                  <p:nvPr/>
                </p:nvSpPr>
                <p:spPr>
                  <a:xfrm>
                    <a:off x="0" y="50783"/>
                    <a:ext cx="1021557" cy="760130"/>
                  </a:xfrm>
                  <a:custGeom>
                    <a:avLst/>
                    <a:gdLst/>
                    <a:ahLst/>
                    <a:cxnLst>
                      <a:cxn ang="0">
                        <a:pos x="wd2" y="hd2"/>
                      </a:cxn>
                      <a:cxn ang="5400000">
                        <a:pos x="wd2" y="hd2"/>
                      </a:cxn>
                      <a:cxn ang="10800000">
                        <a:pos x="wd2" y="hd2"/>
                      </a:cxn>
                      <a:cxn ang="16200000">
                        <a:pos x="wd2" y="hd2"/>
                      </a:cxn>
                    </a:cxnLst>
                    <a:rect l="0" t="0" r="r" b="b"/>
                    <a:pathLst>
                      <a:path w="21600" h="21335" extrusionOk="0">
                        <a:moveTo>
                          <a:pt x="16945" y="0"/>
                        </a:moveTo>
                        <a:cubicBezTo>
                          <a:pt x="13700" y="-20"/>
                          <a:pt x="10534" y="1580"/>
                          <a:pt x="7313" y="2382"/>
                        </a:cubicBezTo>
                        <a:cubicBezTo>
                          <a:pt x="6482" y="2590"/>
                          <a:pt x="5641" y="2744"/>
                          <a:pt x="4794" y="2730"/>
                        </a:cubicBezTo>
                        <a:cubicBezTo>
                          <a:pt x="3936" y="2715"/>
                          <a:pt x="3086" y="2526"/>
                          <a:pt x="2258" y="2227"/>
                        </a:cubicBezTo>
                        <a:cubicBezTo>
                          <a:pt x="1480" y="1946"/>
                          <a:pt x="731" y="1555"/>
                          <a:pt x="0" y="1102"/>
                        </a:cubicBezTo>
                        <a:lnTo>
                          <a:pt x="0" y="18591"/>
                        </a:lnTo>
                        <a:cubicBezTo>
                          <a:pt x="982" y="19495"/>
                          <a:pt x="2047" y="20218"/>
                          <a:pt x="3182" y="20686"/>
                        </a:cubicBezTo>
                        <a:cubicBezTo>
                          <a:pt x="5028" y="21446"/>
                          <a:pt x="6994" y="21580"/>
                          <a:pt x="8847" y="20865"/>
                        </a:cubicBezTo>
                        <a:cubicBezTo>
                          <a:pt x="9887" y="20464"/>
                          <a:pt x="10857" y="19805"/>
                          <a:pt x="11872" y="19309"/>
                        </a:cubicBezTo>
                        <a:cubicBezTo>
                          <a:pt x="12660" y="18924"/>
                          <a:pt x="13472" y="18639"/>
                          <a:pt x="14295" y="18423"/>
                        </a:cubicBezTo>
                        <a:cubicBezTo>
                          <a:pt x="15126" y="18205"/>
                          <a:pt x="15968" y="18059"/>
                          <a:pt x="16815" y="18076"/>
                        </a:cubicBezTo>
                        <a:cubicBezTo>
                          <a:pt x="17673" y="18094"/>
                          <a:pt x="18521" y="18284"/>
                          <a:pt x="19351" y="18579"/>
                        </a:cubicBezTo>
                        <a:cubicBezTo>
                          <a:pt x="20125" y="18854"/>
                          <a:pt x="20872" y="19250"/>
                          <a:pt x="21600" y="19704"/>
                        </a:cubicBezTo>
                        <a:lnTo>
                          <a:pt x="21600" y="1257"/>
                        </a:lnTo>
                        <a:cubicBezTo>
                          <a:pt x="20578" y="695"/>
                          <a:pt x="19514" y="298"/>
                          <a:pt x="18418" y="120"/>
                        </a:cubicBezTo>
                        <a:cubicBezTo>
                          <a:pt x="17926" y="40"/>
                          <a:pt x="17435" y="3"/>
                          <a:pt x="16945" y="0"/>
                        </a:cubicBezTo>
                        <a:close/>
                      </a:path>
                    </a:pathLst>
                  </a:custGeom>
                  <a:solidFill>
                    <a:srgbClr val="194679"/>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FFFFFF"/>
                        </a:solidFill>
                      </a:defRPr>
                    </a:lvl1pPr>
                  </a:lstStyle>
                  <a:p>
                    <a:r>
                      <a:rPr lang="en-US" sz="2000" dirty="0">
                        <a:latin typeface="Avenir Next" panose="020B0503020202020204" pitchFamily="34" charset="0"/>
                      </a:rPr>
                      <a:t>Year </a:t>
                    </a:r>
                    <a:r>
                      <a:rPr sz="2000" dirty="0">
                        <a:latin typeface="Avenir Next" panose="020B0503020202020204" pitchFamily="34" charset="0"/>
                      </a:rPr>
                      <a:t>1</a:t>
                    </a:r>
                  </a:p>
                </p:txBody>
              </p:sp>
            </p:grpSp>
            <p:sp>
              <p:nvSpPr>
                <p:cNvPr id="45" name="Sollicitudin">
                  <a:extLst>
                    <a:ext uri="{FF2B5EF4-FFF2-40B4-BE49-F238E27FC236}">
                      <a16:creationId xmlns:a16="http://schemas.microsoft.com/office/drawing/2014/main" id="{8DA4EB87-466A-6940-852E-72D2B4F31296}"/>
                    </a:ext>
                  </a:extLst>
                </p:cNvPr>
                <p:cNvSpPr txBox="1"/>
                <p:nvPr/>
              </p:nvSpPr>
              <p:spPr>
                <a:xfrm>
                  <a:off x="382552" y="1013192"/>
                  <a:ext cx="2540002" cy="3815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4C9"/>
                      </a:solidFill>
                    </a:defRPr>
                  </a:lvl1pPr>
                </a:lstStyle>
                <a:p>
                  <a:r>
                    <a:rPr lang="en-US" sz="3200" dirty="0">
                      <a:solidFill>
                        <a:srgbClr val="194679"/>
                      </a:solidFill>
                      <a:latin typeface="Avenir Next" panose="020B0503020202020204" pitchFamily="34" charset="0"/>
                    </a:rPr>
                    <a:t>Explore</a:t>
                  </a:r>
                  <a:endParaRPr sz="3200" dirty="0">
                    <a:solidFill>
                      <a:srgbClr val="194679"/>
                    </a:solidFill>
                    <a:latin typeface="Avenir Next" panose="020B0503020202020204" pitchFamily="34" charset="0"/>
                  </a:endParaRPr>
                </a:p>
              </p:txBody>
            </p:sp>
          </p:grpSp>
          <p:grpSp>
            <p:nvGrpSpPr>
              <p:cNvPr id="21" name="Group">
                <a:extLst>
                  <a:ext uri="{FF2B5EF4-FFF2-40B4-BE49-F238E27FC236}">
                    <a16:creationId xmlns:a16="http://schemas.microsoft.com/office/drawing/2014/main" id="{3EB37898-A381-D84C-AA66-FE944C9FB444}"/>
                  </a:ext>
                </a:extLst>
              </p:cNvPr>
              <p:cNvGrpSpPr/>
              <p:nvPr/>
            </p:nvGrpSpPr>
            <p:grpSpPr>
              <a:xfrm>
                <a:off x="1365593" y="1871462"/>
                <a:ext cx="3902906" cy="2017596"/>
                <a:chOff x="-2817848" y="437531"/>
                <a:chExt cx="3902905" cy="2017594"/>
              </a:xfrm>
            </p:grpSpPr>
            <p:grpSp>
              <p:nvGrpSpPr>
                <p:cNvPr id="36" name="Group">
                  <a:extLst>
                    <a:ext uri="{FF2B5EF4-FFF2-40B4-BE49-F238E27FC236}">
                      <a16:creationId xmlns:a16="http://schemas.microsoft.com/office/drawing/2014/main" id="{92D5F4F8-1C5C-724E-BF8A-996F9F8928BE}"/>
                    </a:ext>
                  </a:extLst>
                </p:cNvPr>
                <p:cNvGrpSpPr/>
                <p:nvPr/>
              </p:nvGrpSpPr>
              <p:grpSpPr>
                <a:xfrm>
                  <a:off x="0" y="437531"/>
                  <a:ext cx="1085057" cy="2017594"/>
                  <a:chOff x="0" y="0"/>
                  <a:chExt cx="1085056" cy="2017592"/>
                </a:xfrm>
              </p:grpSpPr>
              <p:sp>
                <p:nvSpPr>
                  <p:cNvPr id="40" name="Line">
                    <a:extLst>
                      <a:ext uri="{FF2B5EF4-FFF2-40B4-BE49-F238E27FC236}">
                        <a16:creationId xmlns:a16="http://schemas.microsoft.com/office/drawing/2014/main" id="{FF3AB54B-5CA2-A744-BA4A-BE08F97F0CA9}"/>
                      </a:ext>
                    </a:extLst>
                  </p:cNvPr>
                  <p:cNvSpPr/>
                  <p:nvPr/>
                </p:nvSpPr>
                <p:spPr>
                  <a:xfrm flipV="1">
                    <a:off x="33723" y="-1"/>
                    <a:ext cx="1" cy="2017594"/>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41" name="02">
                    <a:extLst>
                      <a:ext uri="{FF2B5EF4-FFF2-40B4-BE49-F238E27FC236}">
                        <a16:creationId xmlns:a16="http://schemas.microsoft.com/office/drawing/2014/main" id="{0F6AC4CD-9ADB-8945-9468-E98B5BEB1F47}"/>
                      </a:ext>
                    </a:extLst>
                  </p:cNvPr>
                  <p:cNvSpPr/>
                  <p:nvPr/>
                </p:nvSpPr>
                <p:spPr>
                  <a:xfrm>
                    <a:off x="0" y="53940"/>
                    <a:ext cx="1085057" cy="807428"/>
                  </a:xfrm>
                  <a:custGeom>
                    <a:avLst/>
                    <a:gdLst/>
                    <a:ahLst/>
                    <a:cxnLst>
                      <a:cxn ang="0">
                        <a:pos x="wd2" y="hd2"/>
                      </a:cxn>
                      <a:cxn ang="5400000">
                        <a:pos x="wd2" y="hd2"/>
                      </a:cxn>
                      <a:cxn ang="10800000">
                        <a:pos x="wd2" y="hd2"/>
                      </a:cxn>
                      <a:cxn ang="16200000">
                        <a:pos x="wd2" y="hd2"/>
                      </a:cxn>
                    </a:cxnLst>
                    <a:rect l="0" t="0" r="r" b="b"/>
                    <a:pathLst>
                      <a:path w="21600" h="21333" extrusionOk="0">
                        <a:moveTo>
                          <a:pt x="16945" y="0"/>
                        </a:moveTo>
                        <a:cubicBezTo>
                          <a:pt x="13700" y="-20"/>
                          <a:pt x="10533" y="1580"/>
                          <a:pt x="7313" y="2382"/>
                        </a:cubicBezTo>
                        <a:cubicBezTo>
                          <a:pt x="6481" y="2589"/>
                          <a:pt x="5640" y="2744"/>
                          <a:pt x="4794" y="2729"/>
                        </a:cubicBezTo>
                        <a:cubicBezTo>
                          <a:pt x="3937" y="2714"/>
                          <a:pt x="3087" y="2526"/>
                          <a:pt x="2258" y="2226"/>
                        </a:cubicBezTo>
                        <a:cubicBezTo>
                          <a:pt x="1482" y="1946"/>
                          <a:pt x="731" y="1554"/>
                          <a:pt x="0" y="1101"/>
                        </a:cubicBezTo>
                        <a:lnTo>
                          <a:pt x="0" y="18588"/>
                        </a:lnTo>
                        <a:cubicBezTo>
                          <a:pt x="982" y="19492"/>
                          <a:pt x="2047" y="20215"/>
                          <a:pt x="3182" y="20683"/>
                        </a:cubicBezTo>
                        <a:cubicBezTo>
                          <a:pt x="5028" y="21443"/>
                          <a:pt x="6992" y="21580"/>
                          <a:pt x="8847" y="20862"/>
                        </a:cubicBezTo>
                        <a:cubicBezTo>
                          <a:pt x="9885" y="20461"/>
                          <a:pt x="10857" y="19802"/>
                          <a:pt x="11872" y="19306"/>
                        </a:cubicBezTo>
                        <a:cubicBezTo>
                          <a:pt x="12661" y="18921"/>
                          <a:pt x="13473" y="18636"/>
                          <a:pt x="14295" y="18420"/>
                        </a:cubicBezTo>
                        <a:cubicBezTo>
                          <a:pt x="15126" y="18203"/>
                          <a:pt x="15968" y="18056"/>
                          <a:pt x="16815" y="18073"/>
                        </a:cubicBezTo>
                        <a:cubicBezTo>
                          <a:pt x="17672" y="18091"/>
                          <a:pt x="18521" y="18281"/>
                          <a:pt x="19351" y="18576"/>
                        </a:cubicBezTo>
                        <a:cubicBezTo>
                          <a:pt x="20125" y="18851"/>
                          <a:pt x="20872" y="19248"/>
                          <a:pt x="21600" y="19701"/>
                        </a:cubicBezTo>
                        <a:lnTo>
                          <a:pt x="21600" y="1257"/>
                        </a:lnTo>
                        <a:cubicBezTo>
                          <a:pt x="20578" y="695"/>
                          <a:pt x="19512" y="298"/>
                          <a:pt x="18418" y="120"/>
                        </a:cubicBezTo>
                        <a:cubicBezTo>
                          <a:pt x="17926" y="40"/>
                          <a:pt x="17435" y="3"/>
                          <a:pt x="16945" y="0"/>
                        </a:cubicBezTo>
                        <a:close/>
                      </a:path>
                    </a:pathLst>
                  </a:custGeom>
                  <a:solidFill>
                    <a:srgbClr val="3197E0"/>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FFFFFF"/>
                        </a:solidFill>
                      </a:defRPr>
                    </a:lvl1pPr>
                  </a:lstStyle>
                  <a:p>
                    <a:r>
                      <a:rPr lang="en-US" sz="2000" dirty="0">
                        <a:latin typeface="Avenir Next" panose="020B0503020202020204" pitchFamily="34" charset="0"/>
                      </a:rPr>
                      <a:t>Year 2</a:t>
                    </a:r>
                    <a:endParaRPr sz="2000" dirty="0">
                      <a:latin typeface="Avenir Next" panose="020B0503020202020204" pitchFamily="34" charset="0"/>
                    </a:endParaRPr>
                  </a:p>
                </p:txBody>
              </p:sp>
            </p:grpSp>
            <p:sp>
              <p:nvSpPr>
                <p:cNvPr id="39" name="Inceptos Cras">
                  <a:extLst>
                    <a:ext uri="{FF2B5EF4-FFF2-40B4-BE49-F238E27FC236}">
                      <a16:creationId xmlns:a16="http://schemas.microsoft.com/office/drawing/2014/main" id="{BC834CF9-7698-EE41-AD1A-AEAC512FB4DE}"/>
                    </a:ext>
                  </a:extLst>
                </p:cNvPr>
                <p:cNvSpPr txBox="1"/>
                <p:nvPr/>
              </p:nvSpPr>
              <p:spPr>
                <a:xfrm>
                  <a:off x="-2817848" y="1554661"/>
                  <a:ext cx="2540002" cy="3815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457200">
                    <a:lnSpc>
                      <a:spcPct val="100000"/>
                    </a:lnSpc>
                    <a:spcBef>
                      <a:spcPts val="5500"/>
                    </a:spcBef>
                    <a:defRPr sz="2500">
                      <a:solidFill>
                        <a:srgbClr val="3484C9"/>
                      </a:solidFill>
                    </a:defRPr>
                  </a:lvl1pPr>
                </a:lstStyle>
                <a:p>
                  <a:r>
                    <a:rPr lang="en-US" sz="3200" dirty="0">
                      <a:solidFill>
                        <a:srgbClr val="194679"/>
                      </a:solidFill>
                      <a:latin typeface="Avenir Next" panose="020B0503020202020204" pitchFamily="34" charset="0"/>
                    </a:rPr>
                    <a:t>Immerse</a:t>
                  </a:r>
                  <a:endParaRPr sz="3200" dirty="0">
                    <a:solidFill>
                      <a:srgbClr val="194679"/>
                    </a:solidFill>
                    <a:latin typeface="Avenir Next" panose="020B0503020202020204" pitchFamily="34" charset="0"/>
                  </a:endParaRPr>
                </a:p>
              </p:txBody>
            </p:sp>
          </p:grpSp>
          <p:grpSp>
            <p:nvGrpSpPr>
              <p:cNvPr id="22" name="Group">
                <a:extLst>
                  <a:ext uri="{FF2B5EF4-FFF2-40B4-BE49-F238E27FC236}">
                    <a16:creationId xmlns:a16="http://schemas.microsoft.com/office/drawing/2014/main" id="{36CCF8A2-8F92-2743-BA46-0891C4A21334}"/>
                  </a:ext>
                </a:extLst>
              </p:cNvPr>
              <p:cNvGrpSpPr/>
              <p:nvPr/>
            </p:nvGrpSpPr>
            <p:grpSpPr>
              <a:xfrm>
                <a:off x="-2" y="4637142"/>
                <a:ext cx="4006852" cy="2135669"/>
                <a:chOff x="-2578894" y="44688"/>
                <a:chExt cx="4006851" cy="2135668"/>
              </a:xfrm>
            </p:grpSpPr>
            <p:grpSp>
              <p:nvGrpSpPr>
                <p:cNvPr id="30" name="Group">
                  <a:extLst>
                    <a:ext uri="{FF2B5EF4-FFF2-40B4-BE49-F238E27FC236}">
                      <a16:creationId xmlns:a16="http://schemas.microsoft.com/office/drawing/2014/main" id="{8B7E84C8-80D2-FA41-8607-470E624F2434}"/>
                    </a:ext>
                  </a:extLst>
                </p:cNvPr>
                <p:cNvGrpSpPr/>
                <p:nvPr/>
              </p:nvGrpSpPr>
              <p:grpSpPr>
                <a:xfrm>
                  <a:off x="279400" y="44688"/>
                  <a:ext cx="1148557" cy="2135668"/>
                  <a:chOff x="0" y="0"/>
                  <a:chExt cx="1148556" cy="2135666"/>
                </a:xfrm>
              </p:grpSpPr>
              <p:sp>
                <p:nvSpPr>
                  <p:cNvPr id="34" name="Line">
                    <a:extLst>
                      <a:ext uri="{FF2B5EF4-FFF2-40B4-BE49-F238E27FC236}">
                        <a16:creationId xmlns:a16="http://schemas.microsoft.com/office/drawing/2014/main" id="{F452BFB7-1C49-7346-9A06-B396F5D48F91}"/>
                      </a:ext>
                    </a:extLst>
                  </p:cNvPr>
                  <p:cNvSpPr/>
                  <p:nvPr/>
                </p:nvSpPr>
                <p:spPr>
                  <a:xfrm flipV="1">
                    <a:off x="35697" y="-1"/>
                    <a:ext cx="1" cy="2135668"/>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35" name="03">
                    <a:extLst>
                      <a:ext uri="{FF2B5EF4-FFF2-40B4-BE49-F238E27FC236}">
                        <a16:creationId xmlns:a16="http://schemas.microsoft.com/office/drawing/2014/main" id="{78F6A9D1-D3A1-1145-A36A-4C5E3C91B714}"/>
                      </a:ext>
                    </a:extLst>
                  </p:cNvPr>
                  <p:cNvSpPr/>
                  <p:nvPr/>
                </p:nvSpPr>
                <p:spPr>
                  <a:xfrm>
                    <a:off x="0" y="57096"/>
                    <a:ext cx="1148557" cy="854682"/>
                  </a:xfrm>
                  <a:custGeom>
                    <a:avLst/>
                    <a:gdLst/>
                    <a:ahLst/>
                    <a:cxnLst>
                      <a:cxn ang="0">
                        <a:pos x="wd2" y="hd2"/>
                      </a:cxn>
                      <a:cxn ang="5400000">
                        <a:pos x="wd2" y="hd2"/>
                      </a:cxn>
                      <a:cxn ang="10800000">
                        <a:pos x="wd2" y="hd2"/>
                      </a:cxn>
                      <a:cxn ang="16200000">
                        <a:pos x="wd2" y="hd2"/>
                      </a:cxn>
                    </a:cxnLst>
                    <a:rect l="0" t="0" r="r" b="b"/>
                    <a:pathLst>
                      <a:path w="21600" h="21333" extrusionOk="0">
                        <a:moveTo>
                          <a:pt x="16945" y="0"/>
                        </a:moveTo>
                        <a:cubicBezTo>
                          <a:pt x="13700" y="-20"/>
                          <a:pt x="10533" y="1580"/>
                          <a:pt x="7313" y="2382"/>
                        </a:cubicBezTo>
                        <a:cubicBezTo>
                          <a:pt x="6481" y="2589"/>
                          <a:pt x="5640" y="2744"/>
                          <a:pt x="4794" y="2729"/>
                        </a:cubicBezTo>
                        <a:cubicBezTo>
                          <a:pt x="3937" y="2714"/>
                          <a:pt x="3087" y="2526"/>
                          <a:pt x="2258" y="2226"/>
                        </a:cubicBezTo>
                        <a:cubicBezTo>
                          <a:pt x="1482" y="1946"/>
                          <a:pt x="731" y="1554"/>
                          <a:pt x="0" y="1101"/>
                        </a:cubicBezTo>
                        <a:lnTo>
                          <a:pt x="0" y="18588"/>
                        </a:lnTo>
                        <a:cubicBezTo>
                          <a:pt x="982" y="19492"/>
                          <a:pt x="2047" y="20215"/>
                          <a:pt x="3182" y="20683"/>
                        </a:cubicBezTo>
                        <a:cubicBezTo>
                          <a:pt x="5028" y="21443"/>
                          <a:pt x="6992" y="21580"/>
                          <a:pt x="8847" y="20862"/>
                        </a:cubicBezTo>
                        <a:cubicBezTo>
                          <a:pt x="9885" y="20461"/>
                          <a:pt x="10857" y="19802"/>
                          <a:pt x="11872" y="19306"/>
                        </a:cubicBezTo>
                        <a:cubicBezTo>
                          <a:pt x="12661" y="18921"/>
                          <a:pt x="13473" y="18636"/>
                          <a:pt x="14295" y="18420"/>
                        </a:cubicBezTo>
                        <a:cubicBezTo>
                          <a:pt x="15126" y="18203"/>
                          <a:pt x="15968" y="18056"/>
                          <a:pt x="16815" y="18073"/>
                        </a:cubicBezTo>
                        <a:cubicBezTo>
                          <a:pt x="17672" y="18091"/>
                          <a:pt x="18521" y="18281"/>
                          <a:pt x="19351" y="18576"/>
                        </a:cubicBezTo>
                        <a:cubicBezTo>
                          <a:pt x="20125" y="18851"/>
                          <a:pt x="20872" y="19248"/>
                          <a:pt x="21600" y="19701"/>
                        </a:cubicBezTo>
                        <a:lnTo>
                          <a:pt x="21600" y="1257"/>
                        </a:lnTo>
                        <a:cubicBezTo>
                          <a:pt x="20578" y="695"/>
                          <a:pt x="19512" y="298"/>
                          <a:pt x="18418" y="120"/>
                        </a:cubicBezTo>
                        <a:cubicBezTo>
                          <a:pt x="17926" y="40"/>
                          <a:pt x="17435" y="3"/>
                          <a:pt x="16945" y="0"/>
                        </a:cubicBezTo>
                        <a:close/>
                      </a:path>
                    </a:pathLst>
                  </a:custGeom>
                  <a:solidFill>
                    <a:srgbClr val="3484C9"/>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FFFFFF"/>
                        </a:solidFill>
                      </a:defRPr>
                    </a:lvl1pPr>
                  </a:lstStyle>
                  <a:p>
                    <a:r>
                      <a:rPr lang="en-US" sz="2000" dirty="0">
                        <a:latin typeface="Avenir Next" panose="020B0503020202020204" pitchFamily="34" charset="0"/>
                      </a:rPr>
                      <a:t>Year 3</a:t>
                    </a:r>
                    <a:endParaRPr sz="2000" dirty="0">
                      <a:latin typeface="Avenir Next" panose="020B0503020202020204" pitchFamily="34" charset="0"/>
                    </a:endParaRPr>
                  </a:p>
                </p:txBody>
              </p:sp>
            </p:grpSp>
            <p:sp>
              <p:nvSpPr>
                <p:cNvPr id="33" name="Etiam Nullam">
                  <a:extLst>
                    <a:ext uri="{FF2B5EF4-FFF2-40B4-BE49-F238E27FC236}">
                      <a16:creationId xmlns:a16="http://schemas.microsoft.com/office/drawing/2014/main" id="{3CD12DB6-5CCA-C145-BC7C-A57A3BB14BA7}"/>
                    </a:ext>
                  </a:extLst>
                </p:cNvPr>
                <p:cNvSpPr txBox="1"/>
                <p:nvPr/>
              </p:nvSpPr>
              <p:spPr>
                <a:xfrm>
                  <a:off x="-2578894" y="1267192"/>
                  <a:ext cx="2540002" cy="3815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457200">
                    <a:lnSpc>
                      <a:spcPct val="100000"/>
                    </a:lnSpc>
                    <a:spcBef>
                      <a:spcPts val="5500"/>
                    </a:spcBef>
                    <a:defRPr sz="2500">
                      <a:solidFill>
                        <a:srgbClr val="3484C9"/>
                      </a:solidFill>
                    </a:defRPr>
                  </a:lvl1pPr>
                </a:lstStyle>
                <a:p>
                  <a:r>
                    <a:rPr lang="en-US" sz="3200" dirty="0">
                      <a:solidFill>
                        <a:srgbClr val="194679"/>
                      </a:solidFill>
                      <a:latin typeface="Avenir Next" panose="020B0503020202020204" pitchFamily="34" charset="0"/>
                    </a:rPr>
                    <a:t>Imbibe</a:t>
                  </a:r>
                  <a:endParaRPr sz="3200" dirty="0">
                    <a:solidFill>
                      <a:srgbClr val="194679"/>
                    </a:solidFill>
                    <a:latin typeface="Avenir Next" panose="020B0503020202020204" pitchFamily="34" charset="0"/>
                  </a:endParaRPr>
                </a:p>
              </p:txBody>
            </p:sp>
          </p:grpSp>
          <p:grpSp>
            <p:nvGrpSpPr>
              <p:cNvPr id="23" name="Group">
                <a:extLst>
                  <a:ext uri="{FF2B5EF4-FFF2-40B4-BE49-F238E27FC236}">
                    <a16:creationId xmlns:a16="http://schemas.microsoft.com/office/drawing/2014/main" id="{EDCB1CA6-2AE4-0C4F-8245-CBC298CAC62B}"/>
                  </a:ext>
                </a:extLst>
              </p:cNvPr>
              <p:cNvGrpSpPr/>
              <p:nvPr/>
            </p:nvGrpSpPr>
            <p:grpSpPr>
              <a:xfrm>
                <a:off x="7213007" y="4253125"/>
                <a:ext cx="2540005" cy="2243415"/>
                <a:chOff x="-239232" y="-1346202"/>
                <a:chExt cx="2540003" cy="2243413"/>
              </a:xfrm>
            </p:grpSpPr>
            <p:grpSp>
              <p:nvGrpSpPr>
                <p:cNvPr id="24" name="Group">
                  <a:extLst>
                    <a:ext uri="{FF2B5EF4-FFF2-40B4-BE49-F238E27FC236}">
                      <a16:creationId xmlns:a16="http://schemas.microsoft.com/office/drawing/2014/main" id="{F9E533DC-4A52-A746-94F0-D1443D433901}"/>
                    </a:ext>
                  </a:extLst>
                </p:cNvPr>
                <p:cNvGrpSpPr/>
                <p:nvPr/>
              </p:nvGrpSpPr>
              <p:grpSpPr>
                <a:xfrm>
                  <a:off x="101600" y="-1346202"/>
                  <a:ext cx="1206500" cy="2243413"/>
                  <a:chOff x="0" y="-1"/>
                  <a:chExt cx="1206500" cy="2243411"/>
                </a:xfrm>
              </p:grpSpPr>
              <p:sp>
                <p:nvSpPr>
                  <p:cNvPr id="28" name="Line">
                    <a:extLst>
                      <a:ext uri="{FF2B5EF4-FFF2-40B4-BE49-F238E27FC236}">
                        <a16:creationId xmlns:a16="http://schemas.microsoft.com/office/drawing/2014/main" id="{FAE372E7-EFA6-9143-B3BE-4C14DD7CB39D}"/>
                      </a:ext>
                    </a:extLst>
                  </p:cNvPr>
                  <p:cNvSpPr/>
                  <p:nvPr/>
                </p:nvSpPr>
                <p:spPr>
                  <a:xfrm flipV="1">
                    <a:off x="37498" y="-1"/>
                    <a:ext cx="1" cy="2243411"/>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29" name="04">
                    <a:extLst>
                      <a:ext uri="{FF2B5EF4-FFF2-40B4-BE49-F238E27FC236}">
                        <a16:creationId xmlns:a16="http://schemas.microsoft.com/office/drawing/2014/main" id="{8EF481A7-605C-7149-AE9E-2FB6662C3FC0}"/>
                      </a:ext>
                    </a:extLst>
                  </p:cNvPr>
                  <p:cNvSpPr/>
                  <p:nvPr/>
                </p:nvSpPr>
                <p:spPr>
                  <a:xfrm>
                    <a:off x="0" y="59977"/>
                    <a:ext cx="1206500" cy="897799"/>
                  </a:xfrm>
                  <a:custGeom>
                    <a:avLst/>
                    <a:gdLst/>
                    <a:ahLst/>
                    <a:cxnLst>
                      <a:cxn ang="0">
                        <a:pos x="wd2" y="hd2"/>
                      </a:cxn>
                      <a:cxn ang="5400000">
                        <a:pos x="wd2" y="hd2"/>
                      </a:cxn>
                      <a:cxn ang="10800000">
                        <a:pos x="wd2" y="hd2"/>
                      </a:cxn>
                      <a:cxn ang="16200000">
                        <a:pos x="wd2" y="hd2"/>
                      </a:cxn>
                    </a:cxnLst>
                    <a:rect l="0" t="0" r="r" b="b"/>
                    <a:pathLst>
                      <a:path w="21600" h="21333" extrusionOk="0">
                        <a:moveTo>
                          <a:pt x="16945" y="0"/>
                        </a:moveTo>
                        <a:cubicBezTo>
                          <a:pt x="13700" y="-20"/>
                          <a:pt x="10533" y="1580"/>
                          <a:pt x="7313" y="2382"/>
                        </a:cubicBezTo>
                        <a:cubicBezTo>
                          <a:pt x="6481" y="2589"/>
                          <a:pt x="5640" y="2744"/>
                          <a:pt x="4794" y="2729"/>
                        </a:cubicBezTo>
                        <a:cubicBezTo>
                          <a:pt x="3937" y="2714"/>
                          <a:pt x="3087" y="2526"/>
                          <a:pt x="2258" y="2226"/>
                        </a:cubicBezTo>
                        <a:cubicBezTo>
                          <a:pt x="1482" y="1946"/>
                          <a:pt x="731" y="1554"/>
                          <a:pt x="0" y="1101"/>
                        </a:cubicBezTo>
                        <a:lnTo>
                          <a:pt x="0" y="18588"/>
                        </a:lnTo>
                        <a:cubicBezTo>
                          <a:pt x="982" y="19492"/>
                          <a:pt x="2047" y="20215"/>
                          <a:pt x="3182" y="20683"/>
                        </a:cubicBezTo>
                        <a:cubicBezTo>
                          <a:pt x="5028" y="21443"/>
                          <a:pt x="6992" y="21580"/>
                          <a:pt x="8847" y="20862"/>
                        </a:cubicBezTo>
                        <a:cubicBezTo>
                          <a:pt x="9885" y="20461"/>
                          <a:pt x="10857" y="19802"/>
                          <a:pt x="11872" y="19306"/>
                        </a:cubicBezTo>
                        <a:cubicBezTo>
                          <a:pt x="12661" y="18921"/>
                          <a:pt x="13473" y="18636"/>
                          <a:pt x="14295" y="18420"/>
                        </a:cubicBezTo>
                        <a:cubicBezTo>
                          <a:pt x="15126" y="18203"/>
                          <a:pt x="15968" y="18056"/>
                          <a:pt x="16815" y="18073"/>
                        </a:cubicBezTo>
                        <a:cubicBezTo>
                          <a:pt x="17672" y="18091"/>
                          <a:pt x="18521" y="18281"/>
                          <a:pt x="19351" y="18576"/>
                        </a:cubicBezTo>
                        <a:cubicBezTo>
                          <a:pt x="20125" y="18851"/>
                          <a:pt x="20872" y="19248"/>
                          <a:pt x="21600" y="19701"/>
                        </a:cubicBezTo>
                        <a:lnTo>
                          <a:pt x="21600" y="1257"/>
                        </a:lnTo>
                        <a:cubicBezTo>
                          <a:pt x="20578" y="695"/>
                          <a:pt x="19512" y="298"/>
                          <a:pt x="18418" y="120"/>
                        </a:cubicBezTo>
                        <a:cubicBezTo>
                          <a:pt x="17926" y="40"/>
                          <a:pt x="17435" y="3"/>
                          <a:pt x="16945" y="0"/>
                        </a:cubicBezTo>
                        <a:close/>
                      </a:path>
                    </a:pathLst>
                  </a:custGeom>
                  <a:solidFill>
                    <a:srgbClr val="999999"/>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FFFFFF"/>
                        </a:solidFill>
                      </a:defRPr>
                    </a:lvl1pPr>
                  </a:lstStyle>
                  <a:p>
                    <a:r>
                      <a:rPr lang="en-US" sz="2000" dirty="0">
                        <a:latin typeface="Avenir Next" panose="020B0503020202020204" pitchFamily="34" charset="0"/>
                      </a:rPr>
                      <a:t>Year 4</a:t>
                    </a:r>
                    <a:endParaRPr sz="2000" dirty="0">
                      <a:latin typeface="Avenir Next" panose="020B0503020202020204" pitchFamily="34" charset="0"/>
                    </a:endParaRPr>
                  </a:p>
                </p:txBody>
              </p:sp>
            </p:grpSp>
            <p:sp>
              <p:nvSpPr>
                <p:cNvPr id="27" name="Vulputate Dapibus">
                  <a:extLst>
                    <a:ext uri="{FF2B5EF4-FFF2-40B4-BE49-F238E27FC236}">
                      <a16:creationId xmlns:a16="http://schemas.microsoft.com/office/drawing/2014/main" id="{AA368568-5A3D-FD42-8AEE-2A902BF8647A}"/>
                    </a:ext>
                  </a:extLst>
                </p:cNvPr>
                <p:cNvSpPr txBox="1"/>
                <p:nvPr/>
              </p:nvSpPr>
              <p:spPr>
                <a:xfrm>
                  <a:off x="-239232" y="194809"/>
                  <a:ext cx="2540003" cy="3815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4C9"/>
                      </a:solidFill>
                    </a:defRPr>
                  </a:lvl1pPr>
                </a:lstStyle>
                <a:p>
                  <a:r>
                    <a:rPr lang="en-US" sz="3200" dirty="0">
                      <a:solidFill>
                        <a:srgbClr val="194679"/>
                      </a:solidFill>
                      <a:latin typeface="Avenir Next" panose="020B0503020202020204" pitchFamily="34" charset="0"/>
                    </a:rPr>
                    <a:t>Connect</a:t>
                  </a:r>
                  <a:endParaRPr sz="3200" dirty="0">
                    <a:solidFill>
                      <a:srgbClr val="194679"/>
                    </a:solidFill>
                    <a:latin typeface="Avenir Next" panose="020B0503020202020204" pitchFamily="34" charset="0"/>
                  </a:endParaRPr>
                </a:p>
              </p:txBody>
            </p:sp>
          </p:grpSp>
        </p:grpSp>
        <p:sp>
          <p:nvSpPr>
            <p:cNvPr id="19" name="Maecenas faucibus mollis, adipiscing elit. Cras mattis consectetur purus sit amet fermentum. Etiam porta sem malesuada magna. Morbi leo risus, porta ac consectetur ac.">
              <a:extLst>
                <a:ext uri="{FF2B5EF4-FFF2-40B4-BE49-F238E27FC236}">
                  <a16:creationId xmlns:a16="http://schemas.microsoft.com/office/drawing/2014/main" id="{9A2E969A-4453-BE4D-8442-F4ED8A661B10}"/>
                </a:ext>
              </a:extLst>
            </p:cNvPr>
            <p:cNvSpPr txBox="1"/>
            <p:nvPr/>
          </p:nvSpPr>
          <p:spPr>
            <a:xfrm>
              <a:off x="7422084" y="-1008984"/>
              <a:ext cx="9655948" cy="8947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nSpc>
                  <a:spcPct val="110000"/>
                </a:lnSpc>
                <a:spcBef>
                  <a:spcPts val="3000"/>
                </a:spcBef>
                <a:defRPr sz="2000">
                  <a:solidFill>
                    <a:srgbClr val="4C4C4C"/>
                  </a:solidFill>
                </a:defRPr>
              </a:lvl1pPr>
            </a:lstStyle>
            <a:p>
              <a:pPr marL="342900" indent="-342900" algn="l">
                <a:spcBef>
                  <a:spcPts val="0"/>
                </a:spcBef>
                <a:buFont typeface="Wingdings" pitchFamily="2" charset="2"/>
                <a:buChar char="§"/>
              </a:pPr>
              <a:r>
                <a:rPr lang="en-US" sz="3400" dirty="0">
                  <a:solidFill>
                    <a:srgbClr val="53585F"/>
                  </a:solidFill>
                  <a:latin typeface="Avenir Next" panose="020B0503020202020204" pitchFamily="34" charset="0"/>
                  <a:ea typeface="Avenir Next"/>
                  <a:cs typeface="Avenir Next"/>
                  <a:sym typeface="Avenir Next"/>
                </a:rPr>
                <a:t>Harnesses and builds on the 3-Year UG Program.</a:t>
              </a:r>
            </a:p>
            <a:p>
              <a:pPr marL="342900" indent="-342900" algn="l">
                <a:spcBef>
                  <a:spcPts val="0"/>
                </a:spcBef>
                <a:buFont typeface="Wingdings" pitchFamily="2" charset="2"/>
                <a:buChar char="§"/>
              </a:pPr>
              <a:r>
                <a:rPr lang="en-US" sz="3400" dirty="0">
                  <a:solidFill>
                    <a:srgbClr val="53585F"/>
                  </a:solidFill>
                  <a:latin typeface="Avenir Next" panose="020B0503020202020204" pitchFamily="34" charset="0"/>
                  <a:ea typeface="Avenir Next"/>
                  <a:cs typeface="Avenir Next"/>
                  <a:sym typeface="Avenir Next"/>
                </a:rPr>
                <a:t>Synthesizes learnings from the UG Program.</a:t>
              </a:r>
            </a:p>
            <a:p>
              <a:pPr marL="342900" indent="-342900" algn="l">
                <a:spcBef>
                  <a:spcPts val="0"/>
                </a:spcBef>
                <a:buFont typeface="Wingdings" pitchFamily="2" charset="2"/>
                <a:buChar char="§"/>
              </a:pPr>
              <a:r>
                <a:rPr lang="en-US" sz="3400" dirty="0">
                  <a:solidFill>
                    <a:srgbClr val="53585F"/>
                  </a:solidFill>
                  <a:latin typeface="Avenir Next" panose="020B0503020202020204" pitchFamily="34" charset="0"/>
                  <a:ea typeface="Avenir Next"/>
                  <a:cs typeface="Avenir Next"/>
                  <a:sym typeface="Avenir Next"/>
                </a:rPr>
                <a:t>Goes deeper into the major area of study. </a:t>
              </a:r>
            </a:p>
            <a:p>
              <a:pPr marL="342900" indent="-342900" algn="l">
                <a:spcBef>
                  <a:spcPts val="0"/>
                </a:spcBef>
                <a:buFont typeface="Wingdings" pitchFamily="2" charset="2"/>
                <a:buChar char="§"/>
              </a:pPr>
              <a:r>
                <a:rPr lang="en-US" sz="3400" dirty="0">
                  <a:solidFill>
                    <a:srgbClr val="53585F"/>
                  </a:solidFill>
                  <a:latin typeface="Avenir Next" panose="020B0503020202020204" pitchFamily="34" charset="0"/>
                  <a:ea typeface="Avenir Next"/>
                  <a:cs typeface="Avenir Next"/>
                  <a:sym typeface="Avenir Next"/>
                </a:rPr>
                <a:t>Gives opportunity to mandatorily complete a minor area of study.</a:t>
              </a:r>
            </a:p>
            <a:p>
              <a:pPr marL="342900" indent="-342900" algn="l">
                <a:spcBef>
                  <a:spcPts val="0"/>
                </a:spcBef>
                <a:buFont typeface="Wingdings" pitchFamily="2" charset="2"/>
                <a:buChar char="§"/>
              </a:pPr>
              <a:r>
                <a:rPr lang="en-US" sz="3400" dirty="0">
                  <a:solidFill>
                    <a:srgbClr val="53585F"/>
                  </a:solidFill>
                  <a:latin typeface="Avenir Next" panose="020B0503020202020204" pitchFamily="34" charset="0"/>
                  <a:ea typeface="Avenir Next"/>
                  <a:cs typeface="Avenir Next"/>
                  <a:sym typeface="Avenir Next"/>
                </a:rPr>
                <a:t>Gives opportunity to complete a double major (subject to academic performance).</a:t>
              </a:r>
            </a:p>
            <a:p>
              <a:pPr marL="342900" indent="-342900" algn="l">
                <a:spcBef>
                  <a:spcPts val="0"/>
                </a:spcBef>
                <a:buFont typeface="Wingdings" pitchFamily="2" charset="2"/>
                <a:buChar char="§"/>
              </a:pPr>
              <a:r>
                <a:rPr lang="en-US" sz="3400" dirty="0">
                  <a:solidFill>
                    <a:srgbClr val="53585F"/>
                  </a:solidFill>
                  <a:latin typeface="Avenir Next" panose="020B0503020202020204" pitchFamily="34" charset="0"/>
                  <a:ea typeface="Avenir Next"/>
                  <a:cs typeface="Avenir Next"/>
                  <a:sym typeface="Avenir Next"/>
                </a:rPr>
                <a:t>Connects the dots with the Interdisciplinary major project.</a:t>
              </a:r>
            </a:p>
            <a:p>
              <a:pPr marL="342900" indent="-342900" algn="l">
                <a:spcBef>
                  <a:spcPts val="0"/>
                </a:spcBef>
                <a:buFont typeface="Wingdings" pitchFamily="2" charset="2"/>
                <a:buChar char="§"/>
              </a:pPr>
              <a:r>
                <a:rPr lang="en-US" sz="3400" dirty="0">
                  <a:solidFill>
                    <a:srgbClr val="53585F"/>
                  </a:solidFill>
                  <a:latin typeface="Avenir Next" panose="020B0503020202020204" pitchFamily="34" charset="0"/>
                  <a:ea typeface="Avenir Next"/>
                  <a:cs typeface="Avenir Next"/>
                  <a:sym typeface="Avenir Next"/>
                </a:rPr>
                <a:t>Culminates in a 4-year Honours degree.</a:t>
              </a:r>
              <a:br>
                <a:rPr lang="en-US" sz="3400" dirty="0">
                  <a:solidFill>
                    <a:srgbClr val="53585F"/>
                  </a:solidFill>
                  <a:latin typeface="Avenir Next" panose="020B0503020202020204" pitchFamily="34" charset="0"/>
                  <a:ea typeface="Avenir Next"/>
                  <a:cs typeface="Avenir Next"/>
                  <a:sym typeface="Avenir Next"/>
                </a:rPr>
              </a:br>
              <a:endParaRPr lang="en-US" sz="3400" dirty="0">
                <a:solidFill>
                  <a:srgbClr val="53585F"/>
                </a:solidFill>
                <a:latin typeface="Avenir Next" panose="020B0503020202020204" pitchFamily="34" charset="0"/>
                <a:ea typeface="Avenir Next"/>
                <a:cs typeface="Avenir Next"/>
                <a:sym typeface="Avenir Next"/>
              </a:endParaRPr>
            </a:p>
          </p:txBody>
        </p:sp>
      </p:grpSp>
      <p:sp>
        <p:nvSpPr>
          <p:cNvPr id="48" name="Introduction goes here">
            <a:extLst>
              <a:ext uri="{FF2B5EF4-FFF2-40B4-BE49-F238E27FC236}">
                <a16:creationId xmlns:a16="http://schemas.microsoft.com/office/drawing/2014/main" id="{B4F47B57-F120-8249-8393-84B0506AAB92}"/>
              </a:ext>
            </a:extLst>
          </p:cNvPr>
          <p:cNvSpPr txBox="1">
            <a:spLocks noGrp="1"/>
          </p:cNvSpPr>
          <p:nvPr>
            <p:ph type="body" sz="quarter" idx="13"/>
          </p:nvPr>
        </p:nvSpPr>
        <p:spPr>
          <a:xfrm>
            <a:off x="2784130" y="1952237"/>
            <a:ext cx="18815739"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sz="4000" dirty="0"/>
              <a:t>Optional Year IV – Seamless Extension of the 3-Year Undergraduate Program</a:t>
            </a:r>
          </a:p>
        </p:txBody>
      </p:sp>
    </p:spTree>
    <p:extLst>
      <p:ext uri="{BB962C8B-B14F-4D97-AF65-F5344CB8AC3E}">
        <p14:creationId xmlns:p14="http://schemas.microsoft.com/office/powerpoint/2010/main" val="136504924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3890520" y="534574"/>
            <a:ext cx="17172524" cy="1123468"/>
          </a:xfrm>
          <a:prstGeom prst="rect">
            <a:avLst/>
          </a:prstGeom>
        </p:spPr>
        <p:txBody>
          <a:bodyPr/>
          <a:lstStyle/>
          <a:p>
            <a:r>
              <a:rPr lang="en-US" sz="6600" dirty="0"/>
              <a:t>3-Year Undergraduate Program Overview</a:t>
            </a:r>
            <a:endParaRPr sz="6600" dirty="0"/>
          </a:p>
        </p:txBody>
      </p:sp>
      <p:grpSp>
        <p:nvGrpSpPr>
          <p:cNvPr id="6" name="Group">
            <a:extLst>
              <a:ext uri="{FF2B5EF4-FFF2-40B4-BE49-F238E27FC236}">
                <a16:creationId xmlns:a16="http://schemas.microsoft.com/office/drawing/2014/main" id="{777240B5-7C3C-2E4F-ADF7-4FC893024BC8}"/>
              </a:ext>
            </a:extLst>
          </p:cNvPr>
          <p:cNvGrpSpPr/>
          <p:nvPr/>
        </p:nvGrpSpPr>
        <p:grpSpPr>
          <a:xfrm>
            <a:off x="3546088" y="2086453"/>
            <a:ext cx="15330145" cy="1552309"/>
            <a:chOff x="0" y="0"/>
            <a:chExt cx="10468026" cy="1270000"/>
          </a:xfrm>
        </p:grpSpPr>
        <p:grpSp>
          <p:nvGrpSpPr>
            <p:cNvPr id="11" name="Group">
              <a:extLst>
                <a:ext uri="{FF2B5EF4-FFF2-40B4-BE49-F238E27FC236}">
                  <a16:creationId xmlns:a16="http://schemas.microsoft.com/office/drawing/2014/main" id="{9E58C79E-EF85-7443-AD43-9E360455FB66}"/>
                </a:ext>
              </a:extLst>
            </p:cNvPr>
            <p:cNvGrpSpPr/>
            <p:nvPr/>
          </p:nvGrpSpPr>
          <p:grpSpPr>
            <a:xfrm>
              <a:off x="0" y="0"/>
              <a:ext cx="10468026" cy="1270000"/>
              <a:chOff x="0" y="0"/>
              <a:chExt cx="10468025" cy="1270000"/>
            </a:xfrm>
          </p:grpSpPr>
          <p:sp>
            <p:nvSpPr>
              <p:cNvPr id="15" name="Rectangle">
                <a:extLst>
                  <a:ext uri="{FF2B5EF4-FFF2-40B4-BE49-F238E27FC236}">
                    <a16:creationId xmlns:a16="http://schemas.microsoft.com/office/drawing/2014/main" id="{71468F80-8F17-E34A-B905-8C3DC0844A0F}"/>
                  </a:ext>
                </a:extLst>
              </p:cNvPr>
              <p:cNvSpPr>
                <a:spLocks noChangeAspect="1"/>
              </p:cNvSpPr>
              <p:nvPr/>
            </p:nvSpPr>
            <p:spPr>
              <a:xfrm>
                <a:off x="0" y="0"/>
                <a:ext cx="5235625" cy="1270000"/>
              </a:xfrm>
              <a:prstGeom prst="rect">
                <a:avLst/>
              </a:prstGeom>
              <a:solidFill>
                <a:srgbClr val="194679"/>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sp>
            <p:nvSpPr>
              <p:cNvPr id="16" name="Rectangle">
                <a:extLst>
                  <a:ext uri="{FF2B5EF4-FFF2-40B4-BE49-F238E27FC236}">
                    <a16:creationId xmlns:a16="http://schemas.microsoft.com/office/drawing/2014/main" id="{FA1BE3F0-3CB7-EC48-83B3-07B6909C5824}"/>
                  </a:ext>
                </a:extLst>
              </p:cNvPr>
              <p:cNvSpPr>
                <a:spLocks noChangeAspect="1"/>
              </p:cNvSpPr>
              <p:nvPr/>
            </p:nvSpPr>
            <p:spPr>
              <a:xfrm>
                <a:off x="5232400" y="0"/>
                <a:ext cx="5235625" cy="1270000"/>
              </a:xfrm>
              <a:prstGeom prst="rect">
                <a:avLst/>
              </a:prstGeom>
              <a:solidFill>
                <a:srgbClr val="FFB000"/>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grpSp>
        <p:grpSp>
          <p:nvGrpSpPr>
            <p:cNvPr id="12" name="Group">
              <a:extLst>
                <a:ext uri="{FF2B5EF4-FFF2-40B4-BE49-F238E27FC236}">
                  <a16:creationId xmlns:a16="http://schemas.microsoft.com/office/drawing/2014/main" id="{206EAB53-324A-EC4F-B06C-1F2EA8516FBF}"/>
                </a:ext>
              </a:extLst>
            </p:cNvPr>
            <p:cNvGrpSpPr/>
            <p:nvPr/>
          </p:nvGrpSpPr>
          <p:grpSpPr>
            <a:xfrm>
              <a:off x="317450" y="317499"/>
              <a:ext cx="9278493" cy="635888"/>
              <a:chOff x="0" y="-1"/>
              <a:chExt cx="9278491" cy="635888"/>
            </a:xfrm>
          </p:grpSpPr>
          <p:sp>
            <p:nvSpPr>
              <p:cNvPr id="13" name="Bibendum">
                <a:extLst>
                  <a:ext uri="{FF2B5EF4-FFF2-40B4-BE49-F238E27FC236}">
                    <a16:creationId xmlns:a16="http://schemas.microsoft.com/office/drawing/2014/main" id="{8F45F378-FD8E-4249-9EC4-0EF91AC7A906}"/>
                  </a:ext>
                </a:extLst>
              </p:cNvPr>
              <p:cNvSpPr txBox="1"/>
              <p:nvPr/>
            </p:nvSpPr>
            <p:spPr>
              <a:xfrm>
                <a:off x="0" y="-1"/>
                <a:ext cx="3301504" cy="6358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00000"/>
                  </a:lnSpc>
                  <a:spcBef>
                    <a:spcPts val="0"/>
                  </a:spcBef>
                  <a:defRPr sz="3500" cap="all">
                    <a:solidFill>
                      <a:srgbClr val="FFFFFF"/>
                    </a:solidFill>
                  </a:defRPr>
                </a:lvl1pPr>
              </a:lstStyle>
              <a:p>
                <a:pPr algn="ctr"/>
                <a:r>
                  <a:rPr lang="en-US" sz="4000" cap="none" dirty="0">
                    <a:latin typeface="Avenir Next" panose="020B0503020202020204" pitchFamily="34" charset="0"/>
                  </a:rPr>
                  <a:t>Offerings</a:t>
                </a:r>
                <a:endParaRPr sz="4000" cap="none" dirty="0">
                  <a:latin typeface="Avenir Next" panose="020B0503020202020204" pitchFamily="34" charset="0"/>
                </a:endParaRPr>
              </a:p>
            </p:txBody>
          </p:sp>
          <p:sp>
            <p:nvSpPr>
              <p:cNvPr id="14" name="Mollis Purus">
                <a:extLst>
                  <a:ext uri="{FF2B5EF4-FFF2-40B4-BE49-F238E27FC236}">
                    <a16:creationId xmlns:a16="http://schemas.microsoft.com/office/drawing/2014/main" id="{7147865E-9442-5D4E-8E78-505B804F99DB}"/>
                  </a:ext>
                </a:extLst>
              </p:cNvPr>
              <p:cNvSpPr txBox="1"/>
              <p:nvPr/>
            </p:nvSpPr>
            <p:spPr>
              <a:xfrm>
                <a:off x="5976986" y="0"/>
                <a:ext cx="3301505" cy="635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00000"/>
                  </a:lnSpc>
                  <a:spcBef>
                    <a:spcPts val="0"/>
                  </a:spcBef>
                  <a:defRPr sz="3500" cap="all">
                    <a:solidFill>
                      <a:srgbClr val="FFFFFF"/>
                    </a:solidFill>
                  </a:defRPr>
                </a:lvl1pPr>
              </a:lstStyle>
              <a:p>
                <a:pPr algn="ctr"/>
                <a:r>
                  <a:rPr lang="en-US" sz="4000" cap="none" dirty="0">
                    <a:latin typeface="Avenir Next" panose="020B0503020202020204" pitchFamily="34" charset="0"/>
                  </a:rPr>
                  <a:t>Components</a:t>
                </a:r>
                <a:endParaRPr sz="4000" cap="none" dirty="0">
                  <a:latin typeface="Avenir Next" panose="020B0503020202020204" pitchFamily="34" charset="0"/>
                </a:endParaRPr>
              </a:p>
            </p:txBody>
          </p:sp>
        </p:grpSp>
      </p:grpSp>
      <p:grpSp>
        <p:nvGrpSpPr>
          <p:cNvPr id="64" name="Group">
            <a:extLst>
              <a:ext uri="{FF2B5EF4-FFF2-40B4-BE49-F238E27FC236}">
                <a16:creationId xmlns:a16="http://schemas.microsoft.com/office/drawing/2014/main" id="{E1C71848-1A7E-6646-90CD-A031CB96EE4B}"/>
              </a:ext>
            </a:extLst>
          </p:cNvPr>
          <p:cNvGrpSpPr/>
          <p:nvPr/>
        </p:nvGrpSpPr>
        <p:grpSpPr>
          <a:xfrm>
            <a:off x="803769" y="4771456"/>
            <a:ext cx="12714325" cy="6115037"/>
            <a:chOff x="-571756" y="65"/>
            <a:chExt cx="12714323" cy="6115034"/>
          </a:xfrm>
        </p:grpSpPr>
        <p:grpSp>
          <p:nvGrpSpPr>
            <p:cNvPr id="66" name="Group">
              <a:extLst>
                <a:ext uri="{FF2B5EF4-FFF2-40B4-BE49-F238E27FC236}">
                  <a16:creationId xmlns:a16="http://schemas.microsoft.com/office/drawing/2014/main" id="{B941AC89-CD31-7546-9A97-0C0F44EB1154}"/>
                </a:ext>
              </a:extLst>
            </p:cNvPr>
            <p:cNvGrpSpPr/>
            <p:nvPr/>
          </p:nvGrpSpPr>
          <p:grpSpPr>
            <a:xfrm>
              <a:off x="3340030" y="65"/>
              <a:ext cx="3788413" cy="3515140"/>
              <a:chOff x="-69" y="65"/>
              <a:chExt cx="3788411" cy="3515138"/>
            </a:xfrm>
          </p:grpSpPr>
          <p:grpSp>
            <p:nvGrpSpPr>
              <p:cNvPr id="82" name="Group">
                <a:extLst>
                  <a:ext uri="{FF2B5EF4-FFF2-40B4-BE49-F238E27FC236}">
                    <a16:creationId xmlns:a16="http://schemas.microsoft.com/office/drawing/2014/main" id="{36E6F0A5-4459-B842-B7C9-BF5B73EE348E}"/>
                  </a:ext>
                </a:extLst>
              </p:cNvPr>
              <p:cNvGrpSpPr/>
              <p:nvPr/>
            </p:nvGrpSpPr>
            <p:grpSpPr>
              <a:xfrm>
                <a:off x="-69" y="65"/>
                <a:ext cx="3788411" cy="3326600"/>
                <a:chOff x="-68" y="65"/>
                <a:chExt cx="3788409" cy="3326598"/>
              </a:xfrm>
            </p:grpSpPr>
            <p:sp>
              <p:nvSpPr>
                <p:cNvPr id="87" name="Shape">
                  <a:extLst>
                    <a:ext uri="{FF2B5EF4-FFF2-40B4-BE49-F238E27FC236}">
                      <a16:creationId xmlns:a16="http://schemas.microsoft.com/office/drawing/2014/main" id="{5E4F7232-94BA-1D4E-B38F-A4B4B733FF28}"/>
                    </a:ext>
                  </a:extLst>
                </p:cNvPr>
                <p:cNvSpPr/>
                <p:nvPr/>
              </p:nvSpPr>
              <p:spPr>
                <a:xfrm>
                  <a:off x="-68" y="65"/>
                  <a:ext cx="1861928" cy="3121594"/>
                </a:xfrm>
                <a:custGeom>
                  <a:avLst/>
                  <a:gdLst/>
                  <a:ahLst/>
                  <a:cxnLst>
                    <a:cxn ang="0">
                      <a:pos x="wd2" y="hd2"/>
                    </a:cxn>
                    <a:cxn ang="5400000">
                      <a:pos x="wd2" y="hd2"/>
                    </a:cxn>
                    <a:cxn ang="10800000">
                      <a:pos x="wd2" y="hd2"/>
                    </a:cxn>
                    <a:cxn ang="16200000">
                      <a:pos x="wd2" y="hd2"/>
                    </a:cxn>
                  </a:cxnLst>
                  <a:rect l="0" t="0" r="r" b="b"/>
                  <a:pathLst>
                    <a:path w="21075" h="21240" extrusionOk="0">
                      <a:moveTo>
                        <a:pt x="20522" y="8"/>
                      </a:moveTo>
                      <a:cubicBezTo>
                        <a:pt x="20187" y="-46"/>
                        <a:pt x="19726" y="183"/>
                        <a:pt x="19218" y="710"/>
                      </a:cubicBezTo>
                      <a:lnTo>
                        <a:pt x="11822" y="8383"/>
                      </a:lnTo>
                      <a:cubicBezTo>
                        <a:pt x="11284" y="8941"/>
                        <a:pt x="10564" y="9687"/>
                        <a:pt x="9855" y="10423"/>
                      </a:cubicBezTo>
                      <a:cubicBezTo>
                        <a:pt x="9146" y="11158"/>
                        <a:pt x="8427" y="11905"/>
                        <a:pt x="7888" y="12463"/>
                      </a:cubicBezTo>
                      <a:lnTo>
                        <a:pt x="493" y="20131"/>
                      </a:lnTo>
                      <a:cubicBezTo>
                        <a:pt x="-524" y="21186"/>
                        <a:pt x="85" y="21554"/>
                        <a:pt x="1845" y="20948"/>
                      </a:cubicBezTo>
                      <a:lnTo>
                        <a:pt x="6543" y="19331"/>
                      </a:lnTo>
                      <a:cubicBezTo>
                        <a:pt x="8303" y="18726"/>
                        <a:pt x="11182" y="17736"/>
                        <a:pt x="12942" y="17131"/>
                      </a:cubicBezTo>
                      <a:lnTo>
                        <a:pt x="17640" y="15513"/>
                      </a:lnTo>
                      <a:cubicBezTo>
                        <a:pt x="17921" y="15417"/>
                        <a:pt x="18196" y="15313"/>
                        <a:pt x="18460" y="15201"/>
                      </a:cubicBezTo>
                      <a:cubicBezTo>
                        <a:pt x="18675" y="15110"/>
                        <a:pt x="18884" y="15014"/>
                        <a:pt x="19081" y="14910"/>
                      </a:cubicBezTo>
                      <a:cubicBezTo>
                        <a:pt x="19386" y="14747"/>
                        <a:pt x="19670" y="14552"/>
                        <a:pt x="19921" y="14360"/>
                      </a:cubicBezTo>
                      <a:cubicBezTo>
                        <a:pt x="20828" y="13668"/>
                        <a:pt x="21076" y="12811"/>
                        <a:pt x="21075" y="11950"/>
                      </a:cubicBezTo>
                      <a:cubicBezTo>
                        <a:pt x="21075" y="11950"/>
                        <a:pt x="21075" y="8699"/>
                        <a:pt x="21075" y="8699"/>
                      </a:cubicBezTo>
                      <a:cubicBezTo>
                        <a:pt x="21074" y="7480"/>
                        <a:pt x="21070" y="5484"/>
                        <a:pt x="21069" y="4265"/>
                      </a:cubicBezTo>
                      <a:lnTo>
                        <a:pt x="21069" y="1010"/>
                      </a:lnTo>
                      <a:cubicBezTo>
                        <a:pt x="21068" y="400"/>
                        <a:pt x="20858" y="62"/>
                        <a:pt x="20522" y="8"/>
                      </a:cubicBezTo>
                      <a:close/>
                    </a:path>
                  </a:pathLst>
                </a:custGeom>
                <a:solidFill>
                  <a:srgbClr val="B9B9B9"/>
                </a:solidFill>
                <a:ln w="12700" cap="flat">
                  <a:noFill/>
                  <a:miter lim="400000"/>
                </a:ln>
                <a:effectLst/>
              </p:spPr>
              <p:txBody>
                <a:bodyPr wrap="square" lIns="0" tIns="0" rIns="0" bIns="0" numCol="1" anchor="ctr">
                  <a:noAutofit/>
                </a:bodyPr>
                <a:lstStyle/>
                <a:p>
                  <a:endParaRPr>
                    <a:solidFill>
                      <a:srgbClr val="194679"/>
                    </a:solidFill>
                    <a:latin typeface="Avenir Next" panose="020B0503020202020204" pitchFamily="34" charset="0"/>
                  </a:endParaRPr>
                </a:p>
              </p:txBody>
            </p:sp>
            <p:sp>
              <p:nvSpPr>
                <p:cNvPr id="88" name="Shape">
                  <a:extLst>
                    <a:ext uri="{FF2B5EF4-FFF2-40B4-BE49-F238E27FC236}">
                      <a16:creationId xmlns:a16="http://schemas.microsoft.com/office/drawing/2014/main" id="{BF9D47B0-E420-5D4D-A0B3-F98A415F4992}"/>
                    </a:ext>
                  </a:extLst>
                </p:cNvPr>
                <p:cNvSpPr/>
                <p:nvPr/>
              </p:nvSpPr>
              <p:spPr>
                <a:xfrm>
                  <a:off x="1924528" y="1357"/>
                  <a:ext cx="1863813" cy="3120302"/>
                </a:xfrm>
                <a:custGeom>
                  <a:avLst/>
                  <a:gdLst/>
                  <a:ahLst/>
                  <a:cxnLst>
                    <a:cxn ang="0">
                      <a:pos x="wd2" y="hd2"/>
                    </a:cxn>
                    <a:cxn ang="5400000">
                      <a:pos x="wd2" y="hd2"/>
                    </a:cxn>
                    <a:cxn ang="10800000">
                      <a:pos x="wd2" y="hd2"/>
                    </a:cxn>
                    <a:cxn ang="16200000">
                      <a:pos x="wd2" y="hd2"/>
                    </a:cxn>
                  </a:cxnLst>
                  <a:rect l="0" t="0" r="r" b="b"/>
                  <a:pathLst>
                    <a:path w="21075" h="21240" extrusionOk="0">
                      <a:moveTo>
                        <a:pt x="546" y="7"/>
                      </a:moveTo>
                      <a:cubicBezTo>
                        <a:pt x="211" y="62"/>
                        <a:pt x="0" y="400"/>
                        <a:pt x="0" y="1009"/>
                      </a:cubicBezTo>
                      <a:lnTo>
                        <a:pt x="0" y="4266"/>
                      </a:lnTo>
                      <a:cubicBezTo>
                        <a:pt x="1" y="5485"/>
                        <a:pt x="7" y="7482"/>
                        <a:pt x="7" y="8702"/>
                      </a:cubicBezTo>
                      <a:cubicBezTo>
                        <a:pt x="7" y="8702"/>
                        <a:pt x="7" y="11954"/>
                        <a:pt x="7" y="11954"/>
                      </a:cubicBezTo>
                      <a:cubicBezTo>
                        <a:pt x="8" y="12816"/>
                        <a:pt x="260" y="13674"/>
                        <a:pt x="1167" y="14365"/>
                      </a:cubicBezTo>
                      <a:cubicBezTo>
                        <a:pt x="1419" y="14557"/>
                        <a:pt x="1701" y="14753"/>
                        <a:pt x="2006" y="14915"/>
                      </a:cubicBezTo>
                      <a:cubicBezTo>
                        <a:pt x="2203" y="15020"/>
                        <a:pt x="2412" y="15116"/>
                        <a:pt x="2627" y="15207"/>
                      </a:cubicBezTo>
                      <a:cubicBezTo>
                        <a:pt x="2891" y="15318"/>
                        <a:pt x="3165" y="15423"/>
                        <a:pt x="3446" y="15519"/>
                      </a:cubicBezTo>
                      <a:lnTo>
                        <a:pt x="8139" y="17133"/>
                      </a:lnTo>
                      <a:cubicBezTo>
                        <a:pt x="9898" y="17738"/>
                        <a:pt x="12779" y="18729"/>
                        <a:pt x="14539" y="19334"/>
                      </a:cubicBezTo>
                      <a:lnTo>
                        <a:pt x="19232" y="20948"/>
                      </a:lnTo>
                      <a:cubicBezTo>
                        <a:pt x="20991" y="21553"/>
                        <a:pt x="21600" y="21185"/>
                        <a:pt x="20583" y="20131"/>
                      </a:cubicBezTo>
                      <a:lnTo>
                        <a:pt x="13181" y="12459"/>
                      </a:lnTo>
                      <a:cubicBezTo>
                        <a:pt x="12642" y="11901"/>
                        <a:pt x="11925" y="11154"/>
                        <a:pt x="11216" y="10418"/>
                      </a:cubicBezTo>
                      <a:cubicBezTo>
                        <a:pt x="10507" y="9683"/>
                        <a:pt x="9783" y="8940"/>
                        <a:pt x="9244" y="8381"/>
                      </a:cubicBezTo>
                      <a:lnTo>
                        <a:pt x="1849" y="710"/>
                      </a:lnTo>
                      <a:cubicBezTo>
                        <a:pt x="1341" y="182"/>
                        <a:pt x="881" y="-47"/>
                        <a:pt x="546" y="7"/>
                      </a:cubicBezTo>
                      <a:close/>
                    </a:path>
                  </a:pathLst>
                </a:custGeom>
                <a:solidFill>
                  <a:srgbClr val="999999"/>
                </a:solidFill>
                <a:ln w="12700" cap="flat">
                  <a:noFill/>
                  <a:miter lim="400000"/>
                </a:ln>
                <a:effectLst/>
              </p:spPr>
              <p:txBody>
                <a:bodyPr wrap="square" lIns="0" tIns="0" rIns="0" bIns="0" numCol="1" anchor="ctr">
                  <a:noAutofit/>
                </a:bodyPr>
                <a:lstStyle/>
                <a:p>
                  <a:endParaRPr>
                    <a:solidFill>
                      <a:srgbClr val="194679"/>
                    </a:solidFill>
                    <a:latin typeface="Avenir Next" panose="020B0503020202020204" pitchFamily="34" charset="0"/>
                  </a:endParaRPr>
                </a:p>
              </p:txBody>
            </p:sp>
            <p:sp>
              <p:nvSpPr>
                <p:cNvPr id="89" name="Shape">
                  <a:extLst>
                    <a:ext uri="{FF2B5EF4-FFF2-40B4-BE49-F238E27FC236}">
                      <a16:creationId xmlns:a16="http://schemas.microsoft.com/office/drawing/2014/main" id="{55A48AD1-D3E1-B34A-A6B5-FB6C60E6063A}"/>
                    </a:ext>
                  </a:extLst>
                </p:cNvPr>
                <p:cNvSpPr/>
                <p:nvPr/>
              </p:nvSpPr>
              <p:spPr>
                <a:xfrm>
                  <a:off x="107066" y="2262837"/>
                  <a:ext cx="3595868" cy="1063826"/>
                </a:xfrm>
                <a:custGeom>
                  <a:avLst/>
                  <a:gdLst/>
                  <a:ahLst/>
                  <a:cxnLst>
                    <a:cxn ang="0">
                      <a:pos x="wd2" y="hd2"/>
                    </a:cxn>
                    <a:cxn ang="5400000">
                      <a:pos x="wd2" y="hd2"/>
                    </a:cxn>
                    <a:cxn ang="10800000">
                      <a:pos x="wd2" y="hd2"/>
                    </a:cxn>
                    <a:cxn ang="16200000">
                      <a:pos x="wd2" y="hd2"/>
                    </a:cxn>
                  </a:cxnLst>
                  <a:rect l="0" t="0" r="r" b="b"/>
                  <a:pathLst>
                    <a:path w="21009" h="21576" extrusionOk="0">
                      <a:moveTo>
                        <a:pt x="10738" y="27"/>
                      </a:moveTo>
                      <a:cubicBezTo>
                        <a:pt x="10557" y="-24"/>
                        <a:pt x="10371" y="-4"/>
                        <a:pt x="10184" y="89"/>
                      </a:cubicBezTo>
                      <a:cubicBezTo>
                        <a:pt x="9976" y="192"/>
                        <a:pt x="9760" y="335"/>
                        <a:pt x="9560" y="566"/>
                      </a:cubicBezTo>
                      <a:cubicBezTo>
                        <a:pt x="9432" y="715"/>
                        <a:pt x="9303" y="894"/>
                        <a:pt x="9180" y="1092"/>
                      </a:cubicBezTo>
                      <a:cubicBezTo>
                        <a:pt x="9028" y="1335"/>
                        <a:pt x="8883" y="1608"/>
                        <a:pt x="8739" y="1900"/>
                      </a:cubicBezTo>
                      <a:lnTo>
                        <a:pt x="6321" y="6770"/>
                      </a:lnTo>
                      <a:cubicBezTo>
                        <a:pt x="5416" y="8593"/>
                        <a:pt x="3934" y="11566"/>
                        <a:pt x="3028" y="13390"/>
                      </a:cubicBezTo>
                      <a:lnTo>
                        <a:pt x="610" y="18260"/>
                      </a:lnTo>
                      <a:cubicBezTo>
                        <a:pt x="-295" y="20083"/>
                        <a:pt x="-179" y="21576"/>
                        <a:pt x="868" y="21576"/>
                      </a:cubicBezTo>
                      <a:lnTo>
                        <a:pt x="20142" y="21576"/>
                      </a:lnTo>
                      <a:cubicBezTo>
                        <a:pt x="21189" y="21576"/>
                        <a:pt x="21305" y="20083"/>
                        <a:pt x="20400" y="18260"/>
                      </a:cubicBezTo>
                      <a:lnTo>
                        <a:pt x="17982" y="13390"/>
                      </a:lnTo>
                      <a:cubicBezTo>
                        <a:pt x="17076" y="11566"/>
                        <a:pt x="15594" y="8593"/>
                        <a:pt x="14689" y="6770"/>
                      </a:cubicBezTo>
                      <a:cubicBezTo>
                        <a:pt x="14689" y="6770"/>
                        <a:pt x="12271" y="1900"/>
                        <a:pt x="12271" y="1900"/>
                      </a:cubicBezTo>
                      <a:cubicBezTo>
                        <a:pt x="11791" y="934"/>
                        <a:pt x="11280" y="182"/>
                        <a:pt x="10738" y="27"/>
                      </a:cubicBezTo>
                      <a:close/>
                    </a:path>
                  </a:pathLst>
                </a:custGeom>
                <a:solidFill>
                  <a:schemeClr val="bg1">
                    <a:lumMod val="85000"/>
                  </a:schemeClr>
                </a:solidFill>
                <a:ln w="12700" cap="flat">
                  <a:noFill/>
                  <a:miter lim="400000"/>
                </a:ln>
                <a:effectLst/>
              </p:spPr>
              <p:txBody>
                <a:bodyPr wrap="square" lIns="0" tIns="0" rIns="0" bIns="0" numCol="1" anchor="ctr">
                  <a:noAutofit/>
                </a:bodyPr>
                <a:lstStyle/>
                <a:p>
                  <a:endParaRPr>
                    <a:solidFill>
                      <a:srgbClr val="194679"/>
                    </a:solidFill>
                    <a:latin typeface="Avenir Next" panose="020B0503020202020204" pitchFamily="34" charset="0"/>
                  </a:endParaRPr>
                </a:p>
              </p:txBody>
            </p:sp>
          </p:grpSp>
          <p:grpSp>
            <p:nvGrpSpPr>
              <p:cNvPr id="83" name="Group">
                <a:extLst>
                  <a:ext uri="{FF2B5EF4-FFF2-40B4-BE49-F238E27FC236}">
                    <a16:creationId xmlns:a16="http://schemas.microsoft.com/office/drawing/2014/main" id="{F34D181F-E006-3744-A04D-479A174392E0}"/>
                  </a:ext>
                </a:extLst>
              </p:cNvPr>
              <p:cNvGrpSpPr/>
              <p:nvPr/>
            </p:nvGrpSpPr>
            <p:grpSpPr>
              <a:xfrm>
                <a:off x="710703" y="1340270"/>
                <a:ext cx="2409083" cy="2174933"/>
                <a:chOff x="0" y="0"/>
                <a:chExt cx="2409081" cy="2174932"/>
              </a:xfrm>
            </p:grpSpPr>
            <p:sp>
              <p:nvSpPr>
                <p:cNvPr id="84" name="Circle">
                  <a:extLst>
                    <a:ext uri="{FF2B5EF4-FFF2-40B4-BE49-F238E27FC236}">
                      <a16:creationId xmlns:a16="http://schemas.microsoft.com/office/drawing/2014/main" id="{63A940D2-9B74-134F-8AC6-8AC15060C649}"/>
                    </a:ext>
                  </a:extLst>
                </p:cNvPr>
                <p:cNvSpPr/>
                <p:nvPr/>
              </p:nvSpPr>
              <p:spPr>
                <a:xfrm>
                  <a:off x="2032000" y="0"/>
                  <a:ext cx="377081" cy="377081"/>
                </a:xfrm>
                <a:prstGeom prst="ellipse">
                  <a:avLst/>
                </a:prstGeom>
                <a:solidFill>
                  <a:srgbClr val="999999"/>
                </a:solidFill>
                <a:ln w="63500" cap="flat">
                  <a:solidFill>
                    <a:srgbClr val="FFFFFF"/>
                  </a:solidFill>
                  <a:prstDash val="solid"/>
                  <a:miter lim="400000"/>
                </a:ln>
                <a:effectLst/>
              </p:spPr>
              <p:txBody>
                <a:bodyPr wrap="square" lIns="0" tIns="0" rIns="0" bIns="0" numCol="1" anchor="t">
                  <a:noAutofit/>
                </a:bodyPr>
                <a:lstStyle/>
                <a:p>
                  <a:endParaRPr>
                    <a:solidFill>
                      <a:srgbClr val="194679"/>
                    </a:solidFill>
                    <a:latin typeface="Avenir Next" panose="020B0503020202020204" pitchFamily="34" charset="0"/>
                  </a:endParaRPr>
                </a:p>
              </p:txBody>
            </p:sp>
            <p:sp>
              <p:nvSpPr>
                <p:cNvPr id="85" name="Circle">
                  <a:extLst>
                    <a:ext uri="{FF2B5EF4-FFF2-40B4-BE49-F238E27FC236}">
                      <a16:creationId xmlns:a16="http://schemas.microsoft.com/office/drawing/2014/main" id="{8A06389F-66BA-FB44-A0FC-E182894E8749}"/>
                    </a:ext>
                  </a:extLst>
                </p:cNvPr>
                <p:cNvSpPr/>
                <p:nvPr/>
              </p:nvSpPr>
              <p:spPr>
                <a:xfrm>
                  <a:off x="1005755" y="1797850"/>
                  <a:ext cx="377082" cy="377082"/>
                </a:xfrm>
                <a:prstGeom prst="ellipse">
                  <a:avLst/>
                </a:prstGeom>
                <a:solidFill>
                  <a:srgbClr val="3197E0"/>
                </a:solidFill>
                <a:ln w="63500" cap="flat">
                  <a:solidFill>
                    <a:srgbClr val="FFFFFF"/>
                  </a:solidFill>
                  <a:prstDash val="solid"/>
                  <a:miter lim="400000"/>
                </a:ln>
                <a:effectLst/>
              </p:spPr>
              <p:txBody>
                <a:bodyPr wrap="square" lIns="0" tIns="0" rIns="0" bIns="0" numCol="1" anchor="t">
                  <a:noAutofit/>
                </a:bodyPr>
                <a:lstStyle/>
                <a:p>
                  <a:endParaRPr>
                    <a:solidFill>
                      <a:srgbClr val="194679"/>
                    </a:solidFill>
                    <a:latin typeface="Avenir Next" panose="020B0503020202020204" pitchFamily="34" charset="0"/>
                  </a:endParaRPr>
                </a:p>
              </p:txBody>
            </p:sp>
            <p:sp>
              <p:nvSpPr>
                <p:cNvPr id="86" name="Circle">
                  <a:extLst>
                    <a:ext uri="{FF2B5EF4-FFF2-40B4-BE49-F238E27FC236}">
                      <a16:creationId xmlns:a16="http://schemas.microsoft.com/office/drawing/2014/main" id="{EC056D57-D859-F04A-BE63-394ADE6F99B9}"/>
                    </a:ext>
                  </a:extLst>
                </p:cNvPr>
                <p:cNvSpPr/>
                <p:nvPr/>
              </p:nvSpPr>
              <p:spPr>
                <a:xfrm>
                  <a:off x="0" y="2"/>
                  <a:ext cx="377081" cy="377081"/>
                </a:xfrm>
                <a:prstGeom prst="ellipse">
                  <a:avLst/>
                </a:prstGeom>
                <a:solidFill>
                  <a:srgbClr val="B9B9B9"/>
                </a:solidFill>
                <a:ln w="63500" cap="flat">
                  <a:solidFill>
                    <a:srgbClr val="FFFFFF"/>
                  </a:solidFill>
                  <a:prstDash val="solid"/>
                  <a:miter lim="400000"/>
                </a:ln>
                <a:effectLst/>
              </p:spPr>
              <p:txBody>
                <a:bodyPr wrap="square" lIns="0" tIns="0" rIns="0" bIns="0" numCol="1" anchor="t">
                  <a:noAutofit/>
                </a:bodyPr>
                <a:lstStyle/>
                <a:p>
                  <a:endParaRPr>
                    <a:solidFill>
                      <a:srgbClr val="194679"/>
                    </a:solidFill>
                    <a:latin typeface="Avenir Next" panose="020B0503020202020204" pitchFamily="34" charset="0"/>
                  </a:endParaRPr>
                </a:p>
              </p:txBody>
            </p:sp>
          </p:grpSp>
        </p:grpSp>
        <p:grpSp>
          <p:nvGrpSpPr>
            <p:cNvPr id="67" name="Group">
              <a:extLst>
                <a:ext uri="{FF2B5EF4-FFF2-40B4-BE49-F238E27FC236}">
                  <a16:creationId xmlns:a16="http://schemas.microsoft.com/office/drawing/2014/main" id="{BC469479-F964-9C48-8AF9-0FC00321395D}"/>
                </a:ext>
              </a:extLst>
            </p:cNvPr>
            <p:cNvGrpSpPr/>
            <p:nvPr/>
          </p:nvGrpSpPr>
          <p:grpSpPr>
            <a:xfrm>
              <a:off x="-571756" y="544899"/>
              <a:ext cx="12714323" cy="5570200"/>
              <a:chOff x="-571756" y="-269891"/>
              <a:chExt cx="12714322" cy="5570198"/>
            </a:xfrm>
          </p:grpSpPr>
          <p:grpSp>
            <p:nvGrpSpPr>
              <p:cNvPr id="68" name="Group">
                <a:extLst>
                  <a:ext uri="{FF2B5EF4-FFF2-40B4-BE49-F238E27FC236}">
                    <a16:creationId xmlns:a16="http://schemas.microsoft.com/office/drawing/2014/main" id="{3C6BFEEB-5A6E-914B-B1DD-F2C0B8BA75C3}"/>
                  </a:ext>
                </a:extLst>
              </p:cNvPr>
              <p:cNvGrpSpPr/>
              <p:nvPr/>
            </p:nvGrpSpPr>
            <p:grpSpPr>
              <a:xfrm>
                <a:off x="2685378" y="149437"/>
                <a:ext cx="5105172" cy="3504574"/>
                <a:chOff x="0" y="0"/>
                <a:chExt cx="5105171" cy="3504573"/>
              </a:xfrm>
            </p:grpSpPr>
            <p:sp>
              <p:nvSpPr>
                <p:cNvPr id="79" name="Line">
                  <a:extLst>
                    <a:ext uri="{FF2B5EF4-FFF2-40B4-BE49-F238E27FC236}">
                      <a16:creationId xmlns:a16="http://schemas.microsoft.com/office/drawing/2014/main" id="{A1598BAB-9673-D643-8A73-58B0117E5E81}"/>
                    </a:ext>
                  </a:extLst>
                </p:cNvPr>
                <p:cNvSpPr/>
                <p:nvPr/>
              </p:nvSpPr>
              <p:spPr>
                <a:xfrm>
                  <a:off x="2559720" y="2563674"/>
                  <a:ext cx="1" cy="940900"/>
                </a:xfrm>
                <a:prstGeom prst="line">
                  <a:avLst/>
                </a:prstGeom>
                <a:noFill/>
                <a:ln w="63500" cap="flat">
                  <a:solidFill>
                    <a:srgbClr val="E5E5E5"/>
                  </a:solidFill>
                  <a:prstDash val="solid"/>
                  <a:miter lim="400000"/>
                </a:ln>
                <a:effectLst/>
              </p:spPr>
              <p:txBody>
                <a:bodyPr wrap="square" lIns="50800" tIns="50800" rIns="50800" bIns="50800" numCol="1" anchor="ctr">
                  <a:noAutofit/>
                </a:bodyPr>
                <a:lstStyle/>
                <a:p>
                  <a:endParaRPr>
                    <a:solidFill>
                      <a:srgbClr val="194679"/>
                    </a:solidFill>
                    <a:latin typeface="Avenir Next" panose="020B0503020202020204" pitchFamily="34" charset="0"/>
                  </a:endParaRPr>
                </a:p>
              </p:txBody>
            </p:sp>
            <p:sp>
              <p:nvSpPr>
                <p:cNvPr id="80" name="Line">
                  <a:extLst>
                    <a:ext uri="{FF2B5EF4-FFF2-40B4-BE49-F238E27FC236}">
                      <a16:creationId xmlns:a16="http://schemas.microsoft.com/office/drawing/2014/main" id="{3FBC0926-172C-0C41-94AF-90ED1E7B758D}"/>
                    </a:ext>
                  </a:extLst>
                </p:cNvPr>
                <p:cNvSpPr/>
                <p:nvPr/>
              </p:nvSpPr>
              <p:spPr>
                <a:xfrm>
                  <a:off x="0" y="0"/>
                  <a:ext cx="1331906" cy="57914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9381" y="2160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solidFill>
                      <a:srgbClr val="194679"/>
                    </a:solidFill>
                    <a:latin typeface="Avenir Next" panose="020B0503020202020204" pitchFamily="34" charset="0"/>
                  </a:endParaRPr>
                </a:p>
              </p:txBody>
            </p:sp>
            <p:sp>
              <p:nvSpPr>
                <p:cNvPr id="81" name="Line">
                  <a:extLst>
                    <a:ext uri="{FF2B5EF4-FFF2-40B4-BE49-F238E27FC236}">
                      <a16:creationId xmlns:a16="http://schemas.microsoft.com/office/drawing/2014/main" id="{8CC3AAF7-E176-BF4A-9ECD-FA964B258FE5}"/>
                    </a:ext>
                  </a:extLst>
                </p:cNvPr>
                <p:cNvSpPr/>
                <p:nvPr/>
              </p:nvSpPr>
              <p:spPr>
                <a:xfrm>
                  <a:off x="3773265" y="0"/>
                  <a:ext cx="1331907" cy="5791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219" y="21600"/>
                      </a:lnTo>
                      <a:lnTo>
                        <a:pt x="2160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solidFill>
                      <a:srgbClr val="194679"/>
                    </a:solidFill>
                    <a:latin typeface="Avenir Next" panose="020B0503020202020204" pitchFamily="34" charset="0"/>
                  </a:endParaRPr>
                </a:p>
              </p:txBody>
            </p:sp>
          </p:grpSp>
          <p:grpSp>
            <p:nvGrpSpPr>
              <p:cNvPr id="69" name="Group">
                <a:extLst>
                  <a:ext uri="{FF2B5EF4-FFF2-40B4-BE49-F238E27FC236}">
                    <a16:creationId xmlns:a16="http://schemas.microsoft.com/office/drawing/2014/main" id="{720A845C-2C5C-AB4B-ACD4-663C977E681B}"/>
                  </a:ext>
                </a:extLst>
              </p:cNvPr>
              <p:cNvGrpSpPr/>
              <p:nvPr/>
            </p:nvGrpSpPr>
            <p:grpSpPr>
              <a:xfrm>
                <a:off x="-571756" y="-269891"/>
                <a:ext cx="12714322" cy="5570198"/>
                <a:chOff x="-571756" y="-269890"/>
                <a:chExt cx="12714321" cy="5570196"/>
              </a:xfrm>
            </p:grpSpPr>
            <p:grpSp>
              <p:nvGrpSpPr>
                <p:cNvPr id="70" name="Group">
                  <a:extLst>
                    <a:ext uri="{FF2B5EF4-FFF2-40B4-BE49-F238E27FC236}">
                      <a16:creationId xmlns:a16="http://schemas.microsoft.com/office/drawing/2014/main" id="{CB28A4CC-5966-BD40-B591-23673E73CC16}"/>
                    </a:ext>
                  </a:extLst>
                </p:cNvPr>
                <p:cNvGrpSpPr/>
                <p:nvPr/>
              </p:nvGrpSpPr>
              <p:grpSpPr>
                <a:xfrm>
                  <a:off x="7862722" y="-250976"/>
                  <a:ext cx="4279843" cy="3141920"/>
                  <a:chOff x="-49378" y="-250976"/>
                  <a:chExt cx="4279842" cy="3141918"/>
                </a:xfrm>
              </p:grpSpPr>
              <p:sp>
                <p:nvSpPr>
                  <p:cNvPr id="77" name="Justo Venenatis">
                    <a:extLst>
                      <a:ext uri="{FF2B5EF4-FFF2-40B4-BE49-F238E27FC236}">
                        <a16:creationId xmlns:a16="http://schemas.microsoft.com/office/drawing/2014/main" id="{D25BAB5E-BB0E-2F4F-B685-A94E26144646}"/>
                      </a:ext>
                    </a:extLst>
                  </p:cNvPr>
                  <p:cNvSpPr txBox="1"/>
                  <p:nvPr/>
                </p:nvSpPr>
                <p:spPr>
                  <a:xfrm>
                    <a:off x="-49378" y="-250976"/>
                    <a:ext cx="2540001" cy="3114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Degrees</a:t>
                    </a:r>
                    <a:endParaRPr sz="3600" dirty="0">
                      <a:solidFill>
                        <a:srgbClr val="194679"/>
                      </a:solidFill>
                      <a:latin typeface="Avenir Next" panose="020B0503020202020204" pitchFamily="34" charset="0"/>
                    </a:endParaRPr>
                  </a:p>
                </p:txBody>
              </p:sp>
              <p:sp>
                <p:nvSpPr>
                  <p:cNvPr id="78" name="Nulla vitae elit, a pharetra. Donec ullamcorper nulla non metus auctor fringilla.">
                    <a:extLst>
                      <a:ext uri="{FF2B5EF4-FFF2-40B4-BE49-F238E27FC236}">
                        <a16:creationId xmlns:a16="http://schemas.microsoft.com/office/drawing/2014/main" id="{6B40BF63-BD51-C540-9E1A-A2A4C4401EE5}"/>
                      </a:ext>
                    </a:extLst>
                  </p:cNvPr>
                  <p:cNvSpPr txBox="1"/>
                  <p:nvPr/>
                </p:nvSpPr>
                <p:spPr>
                  <a:xfrm>
                    <a:off x="-49378" y="650404"/>
                    <a:ext cx="4279842" cy="2240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solidFill>
                          <a:srgbClr val="53585F"/>
                        </a:solidFill>
                        <a:latin typeface="Avenir Next" panose="020B0503020202020204" pitchFamily="34" charset="0"/>
                        <a:ea typeface="Avenir Next"/>
                        <a:cs typeface="Avenir Next"/>
                      </a:rPr>
                      <a:t>B.A.</a:t>
                    </a:r>
                  </a:p>
                  <a:p>
                    <a:pPr>
                      <a:lnSpc>
                        <a:spcPct val="100000"/>
                      </a:lnSpc>
                      <a:spcBef>
                        <a:spcPts val="0"/>
                      </a:spcBef>
                    </a:pPr>
                    <a:r>
                      <a:rPr lang="en-US" sz="2800" dirty="0">
                        <a:solidFill>
                          <a:srgbClr val="53585F"/>
                        </a:solidFill>
                        <a:latin typeface="Avenir Next" panose="020B0503020202020204" pitchFamily="34" charset="0"/>
                        <a:ea typeface="Avenir Next"/>
                        <a:cs typeface="Avenir Next"/>
                      </a:rPr>
                      <a:t>B.Sc.</a:t>
                    </a:r>
                  </a:p>
                  <a:p>
                    <a:pPr>
                      <a:lnSpc>
                        <a:spcPct val="100000"/>
                      </a:lnSpc>
                      <a:spcBef>
                        <a:spcPts val="0"/>
                      </a:spcBef>
                    </a:pPr>
                    <a:r>
                      <a:rPr lang="en-US" sz="2800" dirty="0">
                        <a:solidFill>
                          <a:srgbClr val="53585F"/>
                        </a:solidFill>
                        <a:latin typeface="Avenir Next" panose="020B0503020202020204" pitchFamily="34" charset="0"/>
                        <a:ea typeface="Avenir Next"/>
                        <a:cs typeface="Avenir Next"/>
                      </a:rPr>
                      <a:t>BBA</a:t>
                    </a:r>
                  </a:p>
                  <a:p>
                    <a:pPr>
                      <a:lnSpc>
                        <a:spcPct val="100000"/>
                      </a:lnSpc>
                      <a:spcBef>
                        <a:spcPts val="0"/>
                      </a:spcBef>
                    </a:pPr>
                    <a:r>
                      <a:rPr lang="en-US" sz="2800" dirty="0">
                        <a:solidFill>
                          <a:srgbClr val="53585F"/>
                        </a:solidFill>
                        <a:latin typeface="Avenir Next" panose="020B0503020202020204" pitchFamily="34" charset="0"/>
                        <a:ea typeface="Avenir Next"/>
                        <a:cs typeface="Avenir Next"/>
                      </a:rPr>
                      <a:t>BBA (Communications</a:t>
                    </a:r>
                  </a:p>
                  <a:p>
                    <a:pPr>
                      <a:lnSpc>
                        <a:spcPct val="100000"/>
                      </a:lnSpc>
                      <a:spcBef>
                        <a:spcPts val="0"/>
                      </a:spcBef>
                    </a:pPr>
                    <a:r>
                      <a:rPr lang="en-US" sz="2800" dirty="0">
                        <a:solidFill>
                          <a:srgbClr val="53585F"/>
                        </a:solidFill>
                        <a:latin typeface="Avenir Next" panose="020B0503020202020204" pitchFamily="34" charset="0"/>
                        <a:ea typeface="Avenir Next"/>
                        <a:cs typeface="Avenir Next"/>
                      </a:rPr>
                      <a:t> Management)</a:t>
                    </a:r>
                    <a:endParaRPr sz="2800" dirty="0">
                      <a:solidFill>
                        <a:srgbClr val="53585F"/>
                      </a:solidFill>
                      <a:latin typeface="Avenir Next" panose="020B0503020202020204" pitchFamily="34" charset="0"/>
                      <a:ea typeface="Avenir Next"/>
                      <a:cs typeface="Avenir Next"/>
                    </a:endParaRPr>
                  </a:p>
                </p:txBody>
              </p:sp>
            </p:grpSp>
            <p:grpSp>
              <p:nvGrpSpPr>
                <p:cNvPr id="71" name="Group">
                  <a:extLst>
                    <a:ext uri="{FF2B5EF4-FFF2-40B4-BE49-F238E27FC236}">
                      <a16:creationId xmlns:a16="http://schemas.microsoft.com/office/drawing/2014/main" id="{091C52DA-B816-6A4F-8842-1162920819C2}"/>
                    </a:ext>
                  </a:extLst>
                </p:cNvPr>
                <p:cNvGrpSpPr/>
                <p:nvPr/>
              </p:nvGrpSpPr>
              <p:grpSpPr>
                <a:xfrm>
                  <a:off x="-363547" y="-269890"/>
                  <a:ext cx="6744629" cy="2233487"/>
                  <a:chOff x="-363547" y="-269889"/>
                  <a:chExt cx="6744629" cy="2233483"/>
                </a:xfrm>
              </p:grpSpPr>
              <p:sp>
                <p:nvSpPr>
                  <p:cNvPr id="75" name="Pharetra Malesuada">
                    <a:extLst>
                      <a:ext uri="{FF2B5EF4-FFF2-40B4-BE49-F238E27FC236}">
                        <a16:creationId xmlns:a16="http://schemas.microsoft.com/office/drawing/2014/main" id="{EBE42C45-3F14-154B-87F3-710F459FBF50}"/>
                      </a:ext>
                    </a:extLst>
                  </p:cNvPr>
                  <p:cNvSpPr txBox="1"/>
                  <p:nvPr/>
                </p:nvSpPr>
                <p:spPr>
                  <a:xfrm>
                    <a:off x="849351" y="-269889"/>
                    <a:ext cx="2540001" cy="3114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algn="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l"/>
                    <a:r>
                      <a:rPr lang="en-US" sz="3600" b="1" dirty="0">
                        <a:solidFill>
                          <a:srgbClr val="194679"/>
                        </a:solidFill>
                        <a:latin typeface="Avenir Next" panose="020B0503020202020204" pitchFamily="34" charset="0"/>
                      </a:rPr>
                      <a:t>Schools</a:t>
                    </a:r>
                    <a:endParaRPr sz="3600" b="1" dirty="0">
                      <a:solidFill>
                        <a:srgbClr val="194679"/>
                      </a:solidFill>
                      <a:latin typeface="Avenir Next" panose="020B0503020202020204" pitchFamily="34" charset="0"/>
                    </a:endParaRPr>
                  </a:p>
                </p:txBody>
              </p:sp>
              <p:sp>
                <p:nvSpPr>
                  <p:cNvPr id="76" name="Etiam magna donec non auctor consectetur purus sit lorem amet fermentum.">
                    <a:extLst>
                      <a:ext uri="{FF2B5EF4-FFF2-40B4-BE49-F238E27FC236}">
                        <a16:creationId xmlns:a16="http://schemas.microsoft.com/office/drawing/2014/main" id="{B98B3729-0267-7C4A-997E-A29890890E17}"/>
                      </a:ext>
                    </a:extLst>
                  </p:cNvPr>
                  <p:cNvSpPr txBox="1"/>
                  <p:nvPr/>
                </p:nvSpPr>
                <p:spPr>
                  <a:xfrm>
                    <a:off x="-363547" y="707255"/>
                    <a:ext cx="6744629" cy="12563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l">
                      <a:lnSpc>
                        <a:spcPct val="100000"/>
                      </a:lnSpc>
                      <a:spcBef>
                        <a:spcPts val="0"/>
                      </a:spcBef>
                    </a:pPr>
                    <a:r>
                      <a:rPr lang="en-US" sz="2800" dirty="0">
                        <a:solidFill>
                          <a:srgbClr val="53585F"/>
                        </a:solidFill>
                        <a:latin typeface="Avenir Next" panose="020B0503020202020204" pitchFamily="34" charset="0"/>
                        <a:ea typeface="Avenir Next"/>
                        <a:cs typeface="Avenir Next"/>
                      </a:rPr>
                      <a:t>School of Liberal Education</a:t>
                    </a:r>
                  </a:p>
                  <a:p>
                    <a:pPr algn="l">
                      <a:lnSpc>
                        <a:spcPct val="100000"/>
                      </a:lnSpc>
                      <a:spcBef>
                        <a:spcPts val="0"/>
                      </a:spcBef>
                    </a:pPr>
                    <a:r>
                      <a:rPr lang="en-US" sz="2800" dirty="0">
                        <a:solidFill>
                          <a:srgbClr val="FFB000"/>
                        </a:solidFill>
                        <a:latin typeface="Avenir Next" panose="020B0503020202020204" pitchFamily="34" charset="0"/>
                      </a:rPr>
                      <a:t>School of Computing &amp;</a:t>
                    </a:r>
                  </a:p>
                  <a:p>
                    <a:pPr algn="l">
                      <a:lnSpc>
                        <a:spcPct val="100000"/>
                      </a:lnSpc>
                      <a:spcBef>
                        <a:spcPts val="0"/>
                      </a:spcBef>
                    </a:pPr>
                    <a:r>
                      <a:rPr lang="en-US" sz="2800" dirty="0">
                        <a:solidFill>
                          <a:srgbClr val="FFB000"/>
                        </a:solidFill>
                        <a:latin typeface="Avenir Next" panose="020B0503020202020204" pitchFamily="34" charset="0"/>
                      </a:rPr>
                      <a:t>Data Sciences </a:t>
                    </a:r>
                  </a:p>
                  <a:p>
                    <a:pPr algn="l">
                      <a:lnSpc>
                        <a:spcPct val="100000"/>
                      </a:lnSpc>
                      <a:spcBef>
                        <a:spcPts val="0"/>
                      </a:spcBef>
                    </a:pPr>
                    <a:r>
                      <a:rPr lang="en-US" sz="2800" dirty="0">
                        <a:solidFill>
                          <a:srgbClr val="53585F"/>
                        </a:solidFill>
                        <a:latin typeface="Avenir Next" panose="020B0503020202020204" pitchFamily="34" charset="0"/>
                        <a:ea typeface="Avenir Next"/>
                        <a:cs typeface="Avenir Next"/>
                      </a:rPr>
                      <a:t>School of Business</a:t>
                    </a:r>
                  </a:p>
                  <a:p>
                    <a:pPr algn="l">
                      <a:lnSpc>
                        <a:spcPct val="100000"/>
                      </a:lnSpc>
                      <a:spcBef>
                        <a:spcPts val="0"/>
                      </a:spcBef>
                    </a:pPr>
                    <a:r>
                      <a:rPr lang="en-US" sz="2800" dirty="0">
                        <a:solidFill>
                          <a:srgbClr val="53585F"/>
                        </a:solidFill>
                        <a:latin typeface="Avenir Next" panose="020B0503020202020204" pitchFamily="34" charset="0"/>
                        <a:ea typeface="Avenir Next"/>
                        <a:cs typeface="Avenir Next"/>
                      </a:rPr>
                      <a:t>School of Communication </a:t>
                    </a:r>
                  </a:p>
                  <a:p>
                    <a:pPr algn="l">
                      <a:lnSpc>
                        <a:spcPct val="100000"/>
                      </a:lnSpc>
                      <a:spcBef>
                        <a:spcPts val="0"/>
                      </a:spcBef>
                    </a:pPr>
                    <a:r>
                      <a:rPr lang="en-US" sz="2800" dirty="0">
                        <a:solidFill>
                          <a:srgbClr val="53585F"/>
                        </a:solidFill>
                        <a:latin typeface="Avenir Next" panose="020B0503020202020204" pitchFamily="34" charset="0"/>
                        <a:ea typeface="Avenir Next"/>
                        <a:cs typeface="Avenir Next"/>
                      </a:rPr>
                      <a:t>School of Design, Fine &amp; </a:t>
                    </a:r>
                  </a:p>
                  <a:p>
                    <a:pPr algn="l">
                      <a:lnSpc>
                        <a:spcPct val="100000"/>
                      </a:lnSpc>
                      <a:spcBef>
                        <a:spcPts val="0"/>
                      </a:spcBef>
                    </a:pPr>
                    <a:r>
                      <a:rPr lang="en-US" sz="2800" dirty="0">
                        <a:solidFill>
                          <a:srgbClr val="53585F"/>
                        </a:solidFill>
                        <a:latin typeface="Avenir Next" panose="020B0503020202020204" pitchFamily="34" charset="0"/>
                        <a:ea typeface="Avenir Next"/>
                        <a:cs typeface="Avenir Next"/>
                      </a:rPr>
                      <a:t>Performing Arts</a:t>
                    </a:r>
                    <a:endParaRPr sz="2800" dirty="0">
                      <a:solidFill>
                        <a:srgbClr val="53585F"/>
                      </a:solidFill>
                      <a:latin typeface="Avenir Next" panose="020B0503020202020204" pitchFamily="34" charset="0"/>
                      <a:ea typeface="Avenir Next"/>
                      <a:cs typeface="Avenir Next"/>
                    </a:endParaRPr>
                  </a:p>
                </p:txBody>
              </p:sp>
            </p:grpSp>
            <p:grpSp>
              <p:nvGrpSpPr>
                <p:cNvPr id="72" name="Group">
                  <a:extLst>
                    <a:ext uri="{FF2B5EF4-FFF2-40B4-BE49-F238E27FC236}">
                      <a16:creationId xmlns:a16="http://schemas.microsoft.com/office/drawing/2014/main" id="{61A4F5D9-C3A0-4441-87B0-D3BCB6EDCCEB}"/>
                    </a:ext>
                  </a:extLst>
                </p:cNvPr>
                <p:cNvGrpSpPr/>
                <p:nvPr/>
              </p:nvGrpSpPr>
              <p:grpSpPr>
                <a:xfrm>
                  <a:off x="-571756" y="3968099"/>
                  <a:ext cx="12062703" cy="1332207"/>
                  <a:chOff x="-4546856" y="238608"/>
                  <a:chExt cx="12062700" cy="1332206"/>
                </a:xfrm>
              </p:grpSpPr>
              <p:sp>
                <p:nvSpPr>
                  <p:cNvPr id="73" name="Vehicula Elit">
                    <a:extLst>
                      <a:ext uri="{FF2B5EF4-FFF2-40B4-BE49-F238E27FC236}">
                        <a16:creationId xmlns:a16="http://schemas.microsoft.com/office/drawing/2014/main" id="{6A74723F-9077-A74A-8E07-3E96E69AB8DE}"/>
                      </a:ext>
                    </a:extLst>
                  </p:cNvPr>
                  <p:cNvSpPr txBox="1"/>
                  <p:nvPr/>
                </p:nvSpPr>
                <p:spPr>
                  <a:xfrm>
                    <a:off x="-1424202" y="238608"/>
                    <a:ext cx="5388397" cy="5671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Majors &amp; Minors</a:t>
                    </a:r>
                    <a:endParaRPr sz="3600" b="1" dirty="0">
                      <a:solidFill>
                        <a:srgbClr val="194679"/>
                      </a:solidFill>
                      <a:latin typeface="Avenir Next" panose="020B0503020202020204" pitchFamily="34" charset="0"/>
                    </a:endParaRPr>
                  </a:p>
                </p:txBody>
              </p:sp>
              <p:sp>
                <p:nvSpPr>
                  <p:cNvPr id="74" name="Donec nulla metus fringilla. Cras mattis consectetur purus sit amet fermentum.">
                    <a:extLst>
                      <a:ext uri="{FF2B5EF4-FFF2-40B4-BE49-F238E27FC236}">
                        <a16:creationId xmlns:a16="http://schemas.microsoft.com/office/drawing/2014/main" id="{33C4D5B2-4959-8A4C-8E2D-D15B96D667C2}"/>
                      </a:ext>
                    </a:extLst>
                  </p:cNvPr>
                  <p:cNvSpPr txBox="1"/>
                  <p:nvPr/>
                </p:nvSpPr>
                <p:spPr>
                  <a:xfrm>
                    <a:off x="-4546856" y="543988"/>
                    <a:ext cx="12062700" cy="10268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endParaRPr lang="en-US" sz="3400" dirty="0">
                      <a:solidFill>
                        <a:schemeClr val="tx1"/>
                      </a:solidFill>
                      <a:latin typeface="Avenir Next" panose="020B0503020202020204" pitchFamily="34" charset="0"/>
                    </a:endParaRPr>
                  </a:p>
                  <a:p>
                    <a:pPr>
                      <a:lnSpc>
                        <a:spcPct val="100000"/>
                      </a:lnSpc>
                      <a:spcBef>
                        <a:spcPts val="0"/>
                      </a:spcBef>
                    </a:pPr>
                    <a:r>
                      <a:rPr lang="en-US" sz="2800" dirty="0">
                        <a:latin typeface="Avenir Next" panose="020B0503020202020204" pitchFamily="34" charset="0"/>
                      </a:rPr>
                      <a:t>350+ Major &amp; Minor combinations  </a:t>
                    </a:r>
                  </a:p>
                  <a:p>
                    <a:pPr>
                      <a:lnSpc>
                        <a:spcPct val="100000"/>
                      </a:lnSpc>
                    </a:pPr>
                    <a:r>
                      <a:rPr lang="en-US" sz="2800" dirty="0">
                        <a:solidFill>
                          <a:srgbClr val="FFB000"/>
                        </a:solidFill>
                        <a:latin typeface="Avenir Next" panose="020B0503020202020204" pitchFamily="34" charset="0"/>
                      </a:rPr>
                      <a:t>Interdisciplinary majors in Comp Sc. &amp; Design, Data Sc. &amp;</a:t>
                    </a:r>
                  </a:p>
                  <a:p>
                    <a:pPr>
                      <a:lnSpc>
                        <a:spcPct val="100000"/>
                      </a:lnSpc>
                    </a:pPr>
                    <a:r>
                      <a:rPr lang="en-US" sz="2800" dirty="0">
                        <a:solidFill>
                          <a:srgbClr val="FFB000"/>
                        </a:solidFill>
                        <a:latin typeface="Avenir Next" panose="020B0503020202020204" pitchFamily="34" charset="0"/>
                      </a:rPr>
                      <a:t> Eco, Design Management</a:t>
                    </a:r>
                    <a:r>
                      <a:rPr lang="en-US" sz="2800" dirty="0">
                        <a:solidFill>
                          <a:schemeClr val="tx1">
                            <a:lumMod val="95000"/>
                            <a:lumOff val="5000"/>
                          </a:schemeClr>
                        </a:solidFill>
                        <a:latin typeface="Avenir Next" panose="020B0503020202020204" pitchFamily="34" charset="0"/>
                      </a:rPr>
                      <a:t>  </a:t>
                    </a:r>
                  </a:p>
                  <a:p>
                    <a:pPr>
                      <a:lnSpc>
                        <a:spcPct val="100000"/>
                      </a:lnSpc>
                    </a:pPr>
                    <a:r>
                      <a:rPr lang="en-US" sz="2800" dirty="0">
                        <a:solidFill>
                          <a:srgbClr val="FFB000"/>
                        </a:solidFill>
                        <a:latin typeface="Avenir Next" panose="020B0503020202020204" pitchFamily="34" charset="0"/>
                      </a:rPr>
                      <a:t>Optional 4</a:t>
                    </a:r>
                    <a:r>
                      <a:rPr lang="en-US" sz="2800" baseline="30000" dirty="0">
                        <a:solidFill>
                          <a:srgbClr val="FFB000"/>
                        </a:solidFill>
                        <a:latin typeface="Avenir Next" panose="020B0503020202020204" pitchFamily="34" charset="0"/>
                      </a:rPr>
                      <a:t>th</a:t>
                    </a:r>
                    <a:r>
                      <a:rPr lang="en-US" sz="2800" dirty="0">
                        <a:solidFill>
                          <a:srgbClr val="FFB000"/>
                        </a:solidFill>
                        <a:latin typeface="Avenir Next" panose="020B0503020202020204" pitchFamily="34" charset="0"/>
                      </a:rPr>
                      <a:t> years honors </a:t>
                    </a:r>
                  </a:p>
                </p:txBody>
              </p:sp>
            </p:grpSp>
          </p:grpSp>
        </p:grpSp>
      </p:grpSp>
      <p:grpSp>
        <p:nvGrpSpPr>
          <p:cNvPr id="128" name="Group 32">
            <a:extLst>
              <a:ext uri="{FF2B5EF4-FFF2-40B4-BE49-F238E27FC236}">
                <a16:creationId xmlns:a16="http://schemas.microsoft.com/office/drawing/2014/main" id="{0628FB52-8F0E-944D-965E-A6854F3842E9}"/>
              </a:ext>
            </a:extLst>
          </p:cNvPr>
          <p:cNvGrpSpPr/>
          <p:nvPr/>
        </p:nvGrpSpPr>
        <p:grpSpPr>
          <a:xfrm>
            <a:off x="13548013" y="8329720"/>
            <a:ext cx="8955146" cy="612209"/>
            <a:chOff x="1" y="1"/>
            <a:chExt cx="6981209" cy="316462"/>
          </a:xfrm>
        </p:grpSpPr>
        <p:sp>
          <p:nvSpPr>
            <p:cNvPr id="152" name="Shape 29">
              <a:extLst>
                <a:ext uri="{FF2B5EF4-FFF2-40B4-BE49-F238E27FC236}">
                  <a16:creationId xmlns:a16="http://schemas.microsoft.com/office/drawing/2014/main" id="{D5FF5A07-E70C-C647-A953-CE8A6C1F3F20}"/>
                </a:ext>
              </a:extLst>
            </p:cNvPr>
            <p:cNvSpPr/>
            <p:nvPr/>
          </p:nvSpPr>
          <p:spPr>
            <a:xfrm>
              <a:off x="491628" y="1"/>
              <a:ext cx="6489582" cy="3164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Experiential Learning Courses</a:t>
              </a:r>
              <a:endParaRPr sz="3600" b="1" dirty="0">
                <a:solidFill>
                  <a:srgbClr val="194679"/>
                </a:solidFill>
                <a:latin typeface="Avenir Next" panose="020B0503020202020204" pitchFamily="34" charset="0"/>
              </a:endParaRPr>
            </a:p>
          </p:txBody>
        </p:sp>
        <p:sp>
          <p:nvSpPr>
            <p:cNvPr id="150" name="Shape 31">
              <a:extLst>
                <a:ext uri="{FF2B5EF4-FFF2-40B4-BE49-F238E27FC236}">
                  <a16:creationId xmlns:a16="http://schemas.microsoft.com/office/drawing/2014/main" id="{B51F3784-68E8-0A45-9377-C05C9D8A0C14}"/>
                </a:ext>
              </a:extLst>
            </p:cNvPr>
            <p:cNvSpPr/>
            <p:nvPr/>
          </p:nvSpPr>
          <p:spPr>
            <a:xfrm>
              <a:off x="1" y="76199"/>
              <a:ext cx="268073" cy="199192"/>
            </a:xfrm>
            <a:prstGeom prst="ellipse">
              <a:avLst/>
            </a:prstGeom>
            <a:solidFill>
              <a:srgbClr val="72B1D7"/>
            </a:solidFill>
            <a:ln w="12700" cap="flat">
              <a:noFill/>
              <a:miter lim="400000"/>
            </a:ln>
            <a:effectLst/>
          </p:spPr>
          <p:txBody>
            <a:bodyPr wrap="square" lIns="0" tIns="0" rIns="0" bIns="0" numCol="1" anchor="t">
              <a:noAutofit/>
            </a:bodyPr>
            <a:lstStyle/>
            <a:p>
              <a:endParaRPr sz="3600" dirty="0">
                <a:solidFill>
                  <a:srgbClr val="194679"/>
                </a:solidFill>
                <a:latin typeface="Avenir Next" panose="020B0503020202020204" pitchFamily="34" charset="0"/>
              </a:endParaRPr>
            </a:p>
          </p:txBody>
        </p:sp>
      </p:grpSp>
      <p:grpSp>
        <p:nvGrpSpPr>
          <p:cNvPr id="129" name="Group 37">
            <a:extLst>
              <a:ext uri="{FF2B5EF4-FFF2-40B4-BE49-F238E27FC236}">
                <a16:creationId xmlns:a16="http://schemas.microsoft.com/office/drawing/2014/main" id="{1C52E6F0-5555-A34F-BB6B-646110628F75}"/>
              </a:ext>
            </a:extLst>
          </p:cNvPr>
          <p:cNvGrpSpPr/>
          <p:nvPr/>
        </p:nvGrpSpPr>
        <p:grpSpPr>
          <a:xfrm>
            <a:off x="13578690" y="3963061"/>
            <a:ext cx="4936631" cy="393700"/>
            <a:chOff x="0" y="0"/>
            <a:chExt cx="4936629" cy="393700"/>
          </a:xfrm>
        </p:grpSpPr>
        <p:sp>
          <p:nvSpPr>
            <p:cNvPr id="148" name="Shape 34">
              <a:extLst>
                <a:ext uri="{FF2B5EF4-FFF2-40B4-BE49-F238E27FC236}">
                  <a16:creationId xmlns:a16="http://schemas.microsoft.com/office/drawing/2014/main" id="{9B341FDB-F95F-9746-AA05-CD5D1C56A654}"/>
                </a:ext>
              </a:extLst>
            </p:cNvPr>
            <p:cNvSpPr/>
            <p:nvPr/>
          </p:nvSpPr>
          <p:spPr>
            <a:xfrm>
              <a:off x="491628" y="0"/>
              <a:ext cx="4445001" cy="3861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Foundation Courses</a:t>
              </a:r>
              <a:endParaRPr sz="3600" b="1" dirty="0">
                <a:solidFill>
                  <a:srgbClr val="194679"/>
                </a:solidFill>
                <a:latin typeface="Avenir Next" panose="020B0503020202020204" pitchFamily="34" charset="0"/>
              </a:endParaRPr>
            </a:p>
          </p:txBody>
        </p:sp>
        <p:sp>
          <p:nvSpPr>
            <p:cNvPr id="146" name="Shape 36">
              <a:extLst>
                <a:ext uri="{FF2B5EF4-FFF2-40B4-BE49-F238E27FC236}">
                  <a16:creationId xmlns:a16="http://schemas.microsoft.com/office/drawing/2014/main" id="{E292724A-953A-4641-82D0-9B79EC964F12}"/>
                </a:ext>
              </a:extLst>
            </p:cNvPr>
            <p:cNvSpPr/>
            <p:nvPr/>
          </p:nvSpPr>
          <p:spPr>
            <a:xfrm>
              <a:off x="0" y="76200"/>
              <a:ext cx="317500" cy="317500"/>
            </a:xfrm>
            <a:prstGeom prst="ellipse">
              <a:avLst/>
            </a:prstGeom>
            <a:solidFill>
              <a:srgbClr val="3484C9"/>
            </a:solidFill>
            <a:ln w="12700" cap="flat">
              <a:noFill/>
              <a:miter lim="400000"/>
            </a:ln>
            <a:effectLst/>
          </p:spPr>
          <p:txBody>
            <a:bodyPr wrap="square" lIns="0" tIns="0" rIns="0" bIns="0" numCol="1" anchor="t">
              <a:noAutofit/>
            </a:bodyPr>
            <a:lstStyle/>
            <a:p>
              <a:endParaRPr sz="3600" dirty="0">
                <a:solidFill>
                  <a:srgbClr val="194679"/>
                </a:solidFill>
                <a:latin typeface="Avenir Next" panose="020B0503020202020204" pitchFamily="34" charset="0"/>
              </a:endParaRPr>
            </a:p>
          </p:txBody>
        </p:sp>
      </p:grpSp>
      <p:grpSp>
        <p:nvGrpSpPr>
          <p:cNvPr id="130" name="Group 42">
            <a:extLst>
              <a:ext uri="{FF2B5EF4-FFF2-40B4-BE49-F238E27FC236}">
                <a16:creationId xmlns:a16="http://schemas.microsoft.com/office/drawing/2014/main" id="{80315A11-BD67-8E4A-A3B9-3B1C1787A938}"/>
              </a:ext>
            </a:extLst>
          </p:cNvPr>
          <p:cNvGrpSpPr/>
          <p:nvPr/>
        </p:nvGrpSpPr>
        <p:grpSpPr>
          <a:xfrm>
            <a:off x="13578690" y="6103417"/>
            <a:ext cx="6511832" cy="554435"/>
            <a:chOff x="0" y="-63118"/>
            <a:chExt cx="5268640" cy="456818"/>
          </a:xfrm>
        </p:grpSpPr>
        <p:sp>
          <p:nvSpPr>
            <p:cNvPr id="144" name="Shape 39">
              <a:extLst>
                <a:ext uri="{FF2B5EF4-FFF2-40B4-BE49-F238E27FC236}">
                  <a16:creationId xmlns:a16="http://schemas.microsoft.com/office/drawing/2014/main" id="{3C801A53-3797-4E46-B871-F3C48F4D7437}"/>
                </a:ext>
              </a:extLst>
            </p:cNvPr>
            <p:cNvSpPr/>
            <p:nvPr/>
          </p:nvSpPr>
          <p:spPr>
            <a:xfrm>
              <a:off x="491628" y="-63118"/>
              <a:ext cx="4777012" cy="44930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Specialization Courses</a:t>
              </a:r>
              <a:endParaRPr sz="3600" b="1" dirty="0">
                <a:solidFill>
                  <a:srgbClr val="194679"/>
                </a:solidFill>
                <a:latin typeface="Avenir Next" panose="020B0503020202020204" pitchFamily="34" charset="0"/>
              </a:endParaRPr>
            </a:p>
          </p:txBody>
        </p:sp>
        <p:sp>
          <p:nvSpPr>
            <p:cNvPr id="142" name="Shape 41">
              <a:extLst>
                <a:ext uri="{FF2B5EF4-FFF2-40B4-BE49-F238E27FC236}">
                  <a16:creationId xmlns:a16="http://schemas.microsoft.com/office/drawing/2014/main" id="{CE13CE49-427C-0E41-ABCD-0D7D0981BA04}"/>
                </a:ext>
              </a:extLst>
            </p:cNvPr>
            <p:cNvSpPr/>
            <p:nvPr/>
          </p:nvSpPr>
          <p:spPr>
            <a:xfrm>
              <a:off x="0" y="76200"/>
              <a:ext cx="317500" cy="317500"/>
            </a:xfrm>
            <a:prstGeom prst="ellipse">
              <a:avLst/>
            </a:prstGeom>
            <a:solidFill>
              <a:srgbClr val="3484C9"/>
            </a:solidFill>
            <a:ln w="12700" cap="flat">
              <a:noFill/>
              <a:miter lim="400000"/>
            </a:ln>
            <a:effectLst/>
          </p:spPr>
          <p:txBody>
            <a:bodyPr wrap="square" lIns="0" tIns="0" rIns="0" bIns="0" numCol="1" anchor="t">
              <a:noAutofit/>
            </a:bodyPr>
            <a:lstStyle/>
            <a:p>
              <a:endParaRPr sz="4000">
                <a:solidFill>
                  <a:srgbClr val="194679"/>
                </a:solidFill>
                <a:latin typeface="Avenir Next" panose="020B0503020202020204" pitchFamily="34" charset="0"/>
              </a:endParaRPr>
            </a:p>
          </p:txBody>
        </p:sp>
      </p:grpSp>
      <p:grpSp>
        <p:nvGrpSpPr>
          <p:cNvPr id="131" name="Group 47">
            <a:extLst>
              <a:ext uri="{FF2B5EF4-FFF2-40B4-BE49-F238E27FC236}">
                <a16:creationId xmlns:a16="http://schemas.microsoft.com/office/drawing/2014/main" id="{917EB184-47D2-254D-AF4C-18923C6F0622}"/>
              </a:ext>
            </a:extLst>
          </p:cNvPr>
          <p:cNvGrpSpPr/>
          <p:nvPr/>
        </p:nvGrpSpPr>
        <p:grpSpPr>
          <a:xfrm>
            <a:off x="13578690" y="10330646"/>
            <a:ext cx="5514844" cy="393701"/>
            <a:chOff x="0" y="0"/>
            <a:chExt cx="5514842" cy="393700"/>
          </a:xfrm>
        </p:grpSpPr>
        <p:sp>
          <p:nvSpPr>
            <p:cNvPr id="140" name="Shape 44">
              <a:extLst>
                <a:ext uri="{FF2B5EF4-FFF2-40B4-BE49-F238E27FC236}">
                  <a16:creationId xmlns:a16="http://schemas.microsoft.com/office/drawing/2014/main" id="{26F32761-74DA-8241-AAF6-F95ABB190552}"/>
                </a:ext>
              </a:extLst>
            </p:cNvPr>
            <p:cNvSpPr/>
            <p:nvPr/>
          </p:nvSpPr>
          <p:spPr>
            <a:xfrm>
              <a:off x="491628" y="0"/>
              <a:ext cx="5023214" cy="3937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Value-Added Courses</a:t>
              </a:r>
              <a:endParaRPr sz="3600" b="1" dirty="0">
                <a:solidFill>
                  <a:srgbClr val="194679"/>
                </a:solidFill>
                <a:latin typeface="Avenir Next" panose="020B0503020202020204" pitchFamily="34" charset="0"/>
              </a:endParaRPr>
            </a:p>
          </p:txBody>
        </p:sp>
        <p:sp>
          <p:nvSpPr>
            <p:cNvPr id="138" name="Shape 46">
              <a:extLst>
                <a:ext uri="{FF2B5EF4-FFF2-40B4-BE49-F238E27FC236}">
                  <a16:creationId xmlns:a16="http://schemas.microsoft.com/office/drawing/2014/main" id="{07997EF5-911B-054A-ABB3-886D88051A86}"/>
                </a:ext>
              </a:extLst>
            </p:cNvPr>
            <p:cNvSpPr/>
            <p:nvPr/>
          </p:nvSpPr>
          <p:spPr>
            <a:xfrm>
              <a:off x="0" y="76200"/>
              <a:ext cx="317500" cy="317500"/>
            </a:xfrm>
            <a:prstGeom prst="ellipse">
              <a:avLst/>
            </a:prstGeom>
            <a:solidFill>
              <a:srgbClr val="B9B9B9"/>
            </a:solidFill>
            <a:ln w="12700" cap="flat">
              <a:noFill/>
              <a:miter lim="400000"/>
            </a:ln>
            <a:effectLst/>
          </p:spPr>
          <p:txBody>
            <a:bodyPr wrap="square" lIns="0" tIns="0" rIns="0" bIns="0" numCol="1" anchor="t">
              <a:noAutofit/>
            </a:bodyPr>
            <a:lstStyle/>
            <a:p>
              <a:endParaRPr sz="4000">
                <a:solidFill>
                  <a:srgbClr val="194679"/>
                </a:solidFill>
                <a:latin typeface="Avenir Next" panose="020B0503020202020204" pitchFamily="34" charset="0"/>
              </a:endParaRPr>
            </a:p>
          </p:txBody>
        </p:sp>
      </p:grpSp>
      <p:grpSp>
        <p:nvGrpSpPr>
          <p:cNvPr id="132" name="Group 52">
            <a:extLst>
              <a:ext uri="{FF2B5EF4-FFF2-40B4-BE49-F238E27FC236}">
                <a16:creationId xmlns:a16="http://schemas.microsoft.com/office/drawing/2014/main" id="{403E681E-FB66-164F-B841-B3EC24DDA20D}"/>
              </a:ext>
            </a:extLst>
          </p:cNvPr>
          <p:cNvGrpSpPr/>
          <p:nvPr/>
        </p:nvGrpSpPr>
        <p:grpSpPr>
          <a:xfrm>
            <a:off x="13578690" y="11956130"/>
            <a:ext cx="6327094" cy="401217"/>
            <a:chOff x="0" y="-7516"/>
            <a:chExt cx="6327092" cy="401216"/>
          </a:xfrm>
        </p:grpSpPr>
        <p:sp>
          <p:nvSpPr>
            <p:cNvPr id="136" name="Shape 49">
              <a:extLst>
                <a:ext uri="{FF2B5EF4-FFF2-40B4-BE49-F238E27FC236}">
                  <a16:creationId xmlns:a16="http://schemas.microsoft.com/office/drawing/2014/main" id="{1838DDE0-1318-AE47-B218-4F6561A1FE20}"/>
                </a:ext>
              </a:extLst>
            </p:cNvPr>
            <p:cNvSpPr/>
            <p:nvPr/>
          </p:nvSpPr>
          <p:spPr>
            <a:xfrm>
              <a:off x="491627" y="-7516"/>
              <a:ext cx="5835465" cy="3937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Open Elective Courses</a:t>
              </a:r>
              <a:endParaRPr sz="3600" b="1" dirty="0">
                <a:solidFill>
                  <a:srgbClr val="194679"/>
                </a:solidFill>
                <a:latin typeface="Avenir Next" panose="020B0503020202020204" pitchFamily="34" charset="0"/>
              </a:endParaRPr>
            </a:p>
          </p:txBody>
        </p:sp>
        <p:sp>
          <p:nvSpPr>
            <p:cNvPr id="134" name="Shape 51">
              <a:extLst>
                <a:ext uri="{FF2B5EF4-FFF2-40B4-BE49-F238E27FC236}">
                  <a16:creationId xmlns:a16="http://schemas.microsoft.com/office/drawing/2014/main" id="{45CD045F-6514-7746-935E-0A113988EB8A}"/>
                </a:ext>
              </a:extLst>
            </p:cNvPr>
            <p:cNvSpPr/>
            <p:nvPr/>
          </p:nvSpPr>
          <p:spPr>
            <a:xfrm>
              <a:off x="0" y="76200"/>
              <a:ext cx="317500" cy="317500"/>
            </a:xfrm>
            <a:prstGeom prst="ellipse">
              <a:avLst/>
            </a:prstGeom>
            <a:solidFill>
              <a:srgbClr val="999999"/>
            </a:solidFill>
            <a:ln w="12700" cap="flat">
              <a:noFill/>
              <a:miter lim="400000"/>
            </a:ln>
            <a:effectLst/>
          </p:spPr>
          <p:txBody>
            <a:bodyPr wrap="square" lIns="0" tIns="0" rIns="0" bIns="0" numCol="1" anchor="t">
              <a:noAutofit/>
            </a:bodyPr>
            <a:lstStyle/>
            <a:p>
              <a:endParaRPr sz="4000">
                <a:solidFill>
                  <a:srgbClr val="194679"/>
                </a:solidFill>
                <a:latin typeface="Avenir Next" panose="020B0503020202020204" pitchFamily="34" charset="0"/>
              </a:endParaRPr>
            </a:p>
          </p:txBody>
        </p:sp>
      </p:grpSp>
      <p:sp>
        <p:nvSpPr>
          <p:cNvPr id="162" name="Shape 33">
            <a:extLst>
              <a:ext uri="{FF2B5EF4-FFF2-40B4-BE49-F238E27FC236}">
                <a16:creationId xmlns:a16="http://schemas.microsoft.com/office/drawing/2014/main" id="{6AEA0CD3-3811-5245-BDD4-5DBE76A335C5}"/>
              </a:ext>
            </a:extLst>
          </p:cNvPr>
          <p:cNvSpPr/>
          <p:nvPr/>
        </p:nvSpPr>
        <p:spPr>
          <a:xfrm>
            <a:off x="13891882" y="4527735"/>
            <a:ext cx="7691768" cy="48744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solidFill>
                  <a:srgbClr val="53585F"/>
                </a:solidFill>
                <a:latin typeface="Avenir Next" panose="020B0503020202020204" pitchFamily="34" charset="0"/>
                <a:ea typeface="Avenir Next"/>
                <a:cs typeface="Avenir Next"/>
              </a:rPr>
              <a:t>Exploration | Breadth of knowledge</a:t>
            </a:r>
          </a:p>
          <a:p>
            <a:pPr>
              <a:lnSpc>
                <a:spcPct val="100000"/>
              </a:lnSpc>
              <a:spcBef>
                <a:spcPts val="0"/>
              </a:spcBef>
            </a:pPr>
            <a:r>
              <a:rPr lang="en-US" sz="2800" dirty="0">
                <a:solidFill>
                  <a:srgbClr val="53585F"/>
                </a:solidFill>
                <a:latin typeface="Avenir Next" panose="020B0503020202020204" pitchFamily="34" charset="0"/>
                <a:ea typeface="Avenir Next"/>
                <a:cs typeface="Avenir Next"/>
              </a:rPr>
              <a:t>Honing fundamental skills</a:t>
            </a:r>
            <a:endParaRPr sz="2800" dirty="0">
              <a:solidFill>
                <a:srgbClr val="53585F"/>
              </a:solidFill>
              <a:latin typeface="Avenir Next" panose="020B0503020202020204" pitchFamily="34" charset="0"/>
              <a:ea typeface="Avenir Next"/>
              <a:cs typeface="Avenir Next"/>
            </a:endParaRPr>
          </a:p>
        </p:txBody>
      </p:sp>
      <p:sp>
        <p:nvSpPr>
          <p:cNvPr id="163" name="Shape 33">
            <a:extLst>
              <a:ext uri="{FF2B5EF4-FFF2-40B4-BE49-F238E27FC236}">
                <a16:creationId xmlns:a16="http://schemas.microsoft.com/office/drawing/2014/main" id="{83F91579-635A-0A4A-8CF3-DBD6DDFFA140}"/>
              </a:ext>
            </a:extLst>
          </p:cNvPr>
          <p:cNvSpPr/>
          <p:nvPr/>
        </p:nvSpPr>
        <p:spPr>
          <a:xfrm>
            <a:off x="13933035" y="6824387"/>
            <a:ext cx="6489585" cy="6888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solidFill>
                  <a:srgbClr val="53585F"/>
                </a:solidFill>
                <a:latin typeface="Avenir Next" panose="020B0503020202020204" pitchFamily="34" charset="0"/>
                <a:ea typeface="Avenir Next"/>
                <a:cs typeface="Avenir Next"/>
              </a:rPr>
              <a:t>Major + Minor </a:t>
            </a:r>
            <a:r>
              <a:rPr lang="en-US" sz="2800" dirty="0">
                <a:latin typeface="Avenir Next" panose="020B0503020202020204" pitchFamily="34" charset="0"/>
              </a:rPr>
              <a:t>| </a:t>
            </a:r>
            <a:r>
              <a:rPr lang="en-US" sz="2800" dirty="0">
                <a:solidFill>
                  <a:srgbClr val="FFB000"/>
                </a:solidFill>
                <a:latin typeface="Avenir Next" panose="020B0503020202020204" pitchFamily="34" charset="0"/>
              </a:rPr>
              <a:t>350+</a:t>
            </a:r>
            <a:r>
              <a:rPr lang="en-US" sz="2800" dirty="0">
                <a:solidFill>
                  <a:schemeClr val="tx1"/>
                </a:solidFill>
                <a:latin typeface="Avenir Next" panose="020B0503020202020204" pitchFamily="34" charset="0"/>
              </a:rPr>
              <a:t> </a:t>
            </a:r>
            <a:r>
              <a:rPr lang="en-US" sz="2800" dirty="0">
                <a:solidFill>
                  <a:srgbClr val="53585F"/>
                </a:solidFill>
                <a:latin typeface="Avenir Next" panose="020B0503020202020204" pitchFamily="34" charset="0"/>
                <a:ea typeface="Avenir Next"/>
                <a:cs typeface="Avenir Next"/>
              </a:rPr>
              <a:t>combinations</a:t>
            </a:r>
          </a:p>
          <a:p>
            <a:pPr>
              <a:lnSpc>
                <a:spcPct val="100000"/>
              </a:lnSpc>
              <a:spcBef>
                <a:spcPts val="0"/>
              </a:spcBef>
            </a:pPr>
            <a:r>
              <a:rPr lang="en-US" sz="2800" dirty="0">
                <a:solidFill>
                  <a:srgbClr val="53585F"/>
                </a:solidFill>
                <a:latin typeface="Avenir Next" panose="020B0503020202020204" pitchFamily="34" charset="0"/>
                <a:ea typeface="Avenir Next"/>
                <a:cs typeface="Avenir Next"/>
              </a:rPr>
              <a:t>Depth of knowledge</a:t>
            </a:r>
            <a:endParaRPr sz="2800" dirty="0">
              <a:solidFill>
                <a:srgbClr val="53585F"/>
              </a:solidFill>
              <a:latin typeface="Avenir Next" panose="020B0503020202020204" pitchFamily="34" charset="0"/>
              <a:ea typeface="Avenir Next"/>
              <a:cs typeface="Avenir Next"/>
            </a:endParaRPr>
          </a:p>
        </p:txBody>
      </p:sp>
      <p:sp>
        <p:nvSpPr>
          <p:cNvPr id="164" name="Shape 33">
            <a:extLst>
              <a:ext uri="{FF2B5EF4-FFF2-40B4-BE49-F238E27FC236}">
                <a16:creationId xmlns:a16="http://schemas.microsoft.com/office/drawing/2014/main" id="{14FED665-026B-D74C-8656-6112E569C35C}"/>
              </a:ext>
            </a:extLst>
          </p:cNvPr>
          <p:cNvSpPr/>
          <p:nvPr/>
        </p:nvSpPr>
        <p:spPr>
          <a:xfrm>
            <a:off x="14070317" y="8890878"/>
            <a:ext cx="8270233" cy="34251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solidFill>
                  <a:srgbClr val="53585F"/>
                </a:solidFill>
                <a:latin typeface="Avenir Next" panose="020B0503020202020204" pitchFamily="34" charset="0"/>
                <a:ea typeface="Avenir Next"/>
                <a:cs typeface="Avenir Next"/>
              </a:rPr>
              <a:t>Immersion | Exposure to the real world </a:t>
            </a:r>
          </a:p>
          <a:p>
            <a:pPr>
              <a:lnSpc>
                <a:spcPct val="100000"/>
              </a:lnSpc>
              <a:spcBef>
                <a:spcPts val="0"/>
              </a:spcBef>
            </a:pPr>
            <a:r>
              <a:rPr lang="en-US" sz="2800" dirty="0">
                <a:solidFill>
                  <a:srgbClr val="53585F"/>
                </a:solidFill>
                <a:latin typeface="Avenir Next" panose="020B0503020202020204" pitchFamily="34" charset="0"/>
                <a:ea typeface="Avenir Next"/>
                <a:cs typeface="Avenir Next"/>
              </a:rPr>
              <a:t>Social | Cultural &amp; Historical | Professional</a:t>
            </a:r>
            <a:endParaRPr sz="2800" dirty="0">
              <a:solidFill>
                <a:srgbClr val="53585F"/>
              </a:solidFill>
              <a:latin typeface="Avenir Next" panose="020B0503020202020204" pitchFamily="34" charset="0"/>
              <a:ea typeface="Avenir Next"/>
              <a:cs typeface="Avenir Next"/>
            </a:endParaRPr>
          </a:p>
        </p:txBody>
      </p:sp>
      <p:sp>
        <p:nvSpPr>
          <p:cNvPr id="165" name="Shape 33">
            <a:extLst>
              <a:ext uri="{FF2B5EF4-FFF2-40B4-BE49-F238E27FC236}">
                <a16:creationId xmlns:a16="http://schemas.microsoft.com/office/drawing/2014/main" id="{69ED96EB-9305-CA49-855B-5C509C7AB0CB}"/>
              </a:ext>
            </a:extLst>
          </p:cNvPr>
          <p:cNvSpPr/>
          <p:nvPr/>
        </p:nvSpPr>
        <p:spPr>
          <a:xfrm>
            <a:off x="13998498" y="11039417"/>
            <a:ext cx="6276352" cy="64504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solidFill>
                  <a:srgbClr val="53585F"/>
                </a:solidFill>
                <a:latin typeface="Avenir Next" panose="020B0503020202020204" pitchFamily="34" charset="0"/>
                <a:ea typeface="Avenir Next"/>
                <a:cs typeface="Avenir Next"/>
              </a:rPr>
              <a:t>Transferrable skills</a:t>
            </a:r>
            <a:endParaRPr sz="2800" dirty="0">
              <a:solidFill>
                <a:srgbClr val="53585F"/>
              </a:solidFill>
              <a:latin typeface="Avenir Next" panose="020B0503020202020204" pitchFamily="34" charset="0"/>
              <a:ea typeface="Avenir Next"/>
              <a:cs typeface="Avenir Next"/>
            </a:endParaRPr>
          </a:p>
        </p:txBody>
      </p:sp>
      <p:sp>
        <p:nvSpPr>
          <p:cNvPr id="166" name="Shape 33">
            <a:extLst>
              <a:ext uri="{FF2B5EF4-FFF2-40B4-BE49-F238E27FC236}">
                <a16:creationId xmlns:a16="http://schemas.microsoft.com/office/drawing/2014/main" id="{32B8D4D9-F962-E149-A144-BB21A540E0B4}"/>
              </a:ext>
            </a:extLst>
          </p:cNvPr>
          <p:cNvSpPr/>
          <p:nvPr/>
        </p:nvSpPr>
        <p:spPr>
          <a:xfrm>
            <a:off x="14039640" y="12600155"/>
            <a:ext cx="4445003" cy="5089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solidFill>
                  <a:srgbClr val="53585F"/>
                </a:solidFill>
                <a:latin typeface="Avenir Next" panose="020B0503020202020204" pitchFamily="34" charset="0"/>
                <a:ea typeface="Avenir Next"/>
                <a:cs typeface="Avenir Next"/>
              </a:rPr>
              <a:t>Sample and discover</a:t>
            </a:r>
            <a:endParaRPr sz="2800" dirty="0">
              <a:solidFill>
                <a:srgbClr val="53585F"/>
              </a:solidFill>
              <a:latin typeface="Avenir Next" panose="020B0503020202020204" pitchFamily="34" charset="0"/>
              <a:ea typeface="Avenir Next"/>
              <a:cs typeface="Avenir Next"/>
            </a:endParaRPr>
          </a:p>
        </p:txBody>
      </p:sp>
    </p:spTree>
    <p:extLst>
      <p:ext uri="{BB962C8B-B14F-4D97-AF65-F5344CB8AC3E}">
        <p14:creationId xmlns:p14="http://schemas.microsoft.com/office/powerpoint/2010/main" val="150133100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3074261" y="394903"/>
            <a:ext cx="18805041" cy="1123468"/>
          </a:xfrm>
          <a:prstGeom prst="rect">
            <a:avLst/>
          </a:prstGeom>
        </p:spPr>
        <p:txBody>
          <a:bodyPr/>
          <a:lstStyle/>
          <a:p>
            <a:r>
              <a:rPr lang="en-US" sz="6600" dirty="0"/>
              <a:t>4 Year Undergraduate Program Overview </a:t>
            </a:r>
            <a:endParaRPr sz="6600" dirty="0"/>
          </a:p>
        </p:txBody>
      </p:sp>
      <p:grpSp>
        <p:nvGrpSpPr>
          <p:cNvPr id="5" name="Group">
            <a:extLst>
              <a:ext uri="{FF2B5EF4-FFF2-40B4-BE49-F238E27FC236}">
                <a16:creationId xmlns:a16="http://schemas.microsoft.com/office/drawing/2014/main" id="{8AEF4776-021F-4C41-BF8F-AFC4B519899C}"/>
              </a:ext>
            </a:extLst>
          </p:cNvPr>
          <p:cNvGrpSpPr/>
          <p:nvPr/>
        </p:nvGrpSpPr>
        <p:grpSpPr>
          <a:xfrm>
            <a:off x="5961515" y="1936288"/>
            <a:ext cx="12794960" cy="10058400"/>
            <a:chOff x="0" y="637406"/>
            <a:chExt cx="10468027" cy="8229145"/>
          </a:xfrm>
        </p:grpSpPr>
        <p:grpSp>
          <p:nvGrpSpPr>
            <p:cNvPr id="6" name="Group">
              <a:extLst>
                <a:ext uri="{FF2B5EF4-FFF2-40B4-BE49-F238E27FC236}">
                  <a16:creationId xmlns:a16="http://schemas.microsoft.com/office/drawing/2014/main" id="{777240B5-7C3C-2E4F-ADF7-4FC893024BC8}"/>
                </a:ext>
              </a:extLst>
            </p:cNvPr>
            <p:cNvGrpSpPr/>
            <p:nvPr/>
          </p:nvGrpSpPr>
          <p:grpSpPr>
            <a:xfrm>
              <a:off x="0" y="637406"/>
              <a:ext cx="10468027" cy="1270001"/>
              <a:chOff x="0" y="0"/>
              <a:chExt cx="10468026" cy="1270000"/>
            </a:xfrm>
          </p:grpSpPr>
          <p:grpSp>
            <p:nvGrpSpPr>
              <p:cNvPr id="11" name="Group">
                <a:extLst>
                  <a:ext uri="{FF2B5EF4-FFF2-40B4-BE49-F238E27FC236}">
                    <a16:creationId xmlns:a16="http://schemas.microsoft.com/office/drawing/2014/main" id="{9E58C79E-EF85-7443-AD43-9E360455FB66}"/>
                  </a:ext>
                </a:extLst>
              </p:cNvPr>
              <p:cNvGrpSpPr/>
              <p:nvPr/>
            </p:nvGrpSpPr>
            <p:grpSpPr>
              <a:xfrm>
                <a:off x="0" y="0"/>
                <a:ext cx="10468026" cy="1270000"/>
                <a:chOff x="0" y="0"/>
                <a:chExt cx="10468025" cy="1270000"/>
              </a:xfrm>
            </p:grpSpPr>
            <p:sp>
              <p:nvSpPr>
                <p:cNvPr id="15" name="Rectangle">
                  <a:extLst>
                    <a:ext uri="{FF2B5EF4-FFF2-40B4-BE49-F238E27FC236}">
                      <a16:creationId xmlns:a16="http://schemas.microsoft.com/office/drawing/2014/main" id="{71468F80-8F17-E34A-B905-8C3DC0844A0F}"/>
                    </a:ext>
                  </a:extLst>
                </p:cNvPr>
                <p:cNvSpPr>
                  <a:spLocks noChangeAspect="1"/>
                </p:cNvSpPr>
                <p:nvPr/>
              </p:nvSpPr>
              <p:spPr>
                <a:xfrm>
                  <a:off x="0" y="0"/>
                  <a:ext cx="5235625" cy="1270000"/>
                </a:xfrm>
                <a:prstGeom prst="rect">
                  <a:avLst/>
                </a:prstGeom>
                <a:solidFill>
                  <a:srgbClr val="194679"/>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sp>
              <p:nvSpPr>
                <p:cNvPr id="16" name="Rectangle">
                  <a:extLst>
                    <a:ext uri="{FF2B5EF4-FFF2-40B4-BE49-F238E27FC236}">
                      <a16:creationId xmlns:a16="http://schemas.microsoft.com/office/drawing/2014/main" id="{FA1BE3F0-3CB7-EC48-83B3-07B6909C5824}"/>
                    </a:ext>
                  </a:extLst>
                </p:cNvPr>
                <p:cNvSpPr>
                  <a:spLocks noChangeAspect="1"/>
                </p:cNvSpPr>
                <p:nvPr/>
              </p:nvSpPr>
              <p:spPr>
                <a:xfrm>
                  <a:off x="5232400" y="0"/>
                  <a:ext cx="5235625" cy="1270000"/>
                </a:xfrm>
                <a:prstGeom prst="rect">
                  <a:avLst/>
                </a:prstGeom>
                <a:solidFill>
                  <a:srgbClr val="FFB000"/>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grpSp>
          <p:grpSp>
            <p:nvGrpSpPr>
              <p:cNvPr id="12" name="Group">
                <a:extLst>
                  <a:ext uri="{FF2B5EF4-FFF2-40B4-BE49-F238E27FC236}">
                    <a16:creationId xmlns:a16="http://schemas.microsoft.com/office/drawing/2014/main" id="{206EAB53-324A-EC4F-B06C-1F2EA8516FBF}"/>
                  </a:ext>
                </a:extLst>
              </p:cNvPr>
              <p:cNvGrpSpPr/>
              <p:nvPr/>
            </p:nvGrpSpPr>
            <p:grpSpPr>
              <a:xfrm>
                <a:off x="317450" y="317499"/>
                <a:ext cx="9833126" cy="635888"/>
                <a:chOff x="0" y="-1"/>
                <a:chExt cx="9833124" cy="635888"/>
              </a:xfrm>
            </p:grpSpPr>
            <p:sp>
              <p:nvSpPr>
                <p:cNvPr id="13" name="Bibendum">
                  <a:extLst>
                    <a:ext uri="{FF2B5EF4-FFF2-40B4-BE49-F238E27FC236}">
                      <a16:creationId xmlns:a16="http://schemas.microsoft.com/office/drawing/2014/main" id="{8F45F378-FD8E-4249-9EC4-0EF91AC7A906}"/>
                    </a:ext>
                  </a:extLst>
                </p:cNvPr>
                <p:cNvSpPr txBox="1"/>
                <p:nvPr/>
              </p:nvSpPr>
              <p:spPr>
                <a:xfrm>
                  <a:off x="0" y="-1"/>
                  <a:ext cx="3301504" cy="6358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00000"/>
                    </a:lnSpc>
                    <a:spcBef>
                      <a:spcPts val="0"/>
                    </a:spcBef>
                    <a:defRPr sz="3500" cap="all">
                      <a:solidFill>
                        <a:srgbClr val="FFFFFF"/>
                      </a:solidFill>
                    </a:defRPr>
                  </a:lvl1pPr>
                </a:lstStyle>
                <a:p>
                  <a:pPr algn="ctr"/>
                  <a:r>
                    <a:rPr lang="en-US" sz="4000" cap="none" dirty="0">
                      <a:latin typeface="Avenir Next" panose="020B0503020202020204" pitchFamily="34" charset="0"/>
                    </a:rPr>
                    <a:t>Offerings</a:t>
                  </a:r>
                  <a:endParaRPr sz="4000" cap="none" dirty="0">
                    <a:latin typeface="Avenir Next" panose="020B0503020202020204" pitchFamily="34" charset="0"/>
                  </a:endParaRPr>
                </a:p>
              </p:txBody>
            </p:sp>
            <p:sp>
              <p:nvSpPr>
                <p:cNvPr id="14" name="Mollis Purus">
                  <a:extLst>
                    <a:ext uri="{FF2B5EF4-FFF2-40B4-BE49-F238E27FC236}">
                      <a16:creationId xmlns:a16="http://schemas.microsoft.com/office/drawing/2014/main" id="{7147865E-9442-5D4E-8E78-505B804F99DB}"/>
                    </a:ext>
                  </a:extLst>
                </p:cNvPr>
                <p:cNvSpPr txBox="1"/>
                <p:nvPr/>
              </p:nvSpPr>
              <p:spPr>
                <a:xfrm>
                  <a:off x="6531619" y="0"/>
                  <a:ext cx="3301505" cy="635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00000"/>
                    </a:lnSpc>
                    <a:spcBef>
                      <a:spcPts val="0"/>
                    </a:spcBef>
                    <a:defRPr sz="3500" cap="all">
                      <a:solidFill>
                        <a:srgbClr val="FFFFFF"/>
                      </a:solidFill>
                    </a:defRPr>
                  </a:lvl1pPr>
                </a:lstStyle>
                <a:p>
                  <a:pPr algn="ctr"/>
                  <a:r>
                    <a:rPr lang="en-US" sz="4000" cap="none" dirty="0">
                      <a:latin typeface="Avenir Next" panose="020B0503020202020204" pitchFamily="34" charset="0"/>
                    </a:rPr>
                    <a:t>Components</a:t>
                  </a:r>
                  <a:endParaRPr sz="4000" cap="none" dirty="0">
                    <a:latin typeface="Avenir Next" panose="020B0503020202020204" pitchFamily="34" charset="0"/>
                  </a:endParaRPr>
                </a:p>
              </p:txBody>
            </p:sp>
          </p:grpSp>
        </p:grpSp>
        <p:sp>
          <p:nvSpPr>
            <p:cNvPr id="7" name="Line">
              <a:extLst>
                <a:ext uri="{FF2B5EF4-FFF2-40B4-BE49-F238E27FC236}">
                  <a16:creationId xmlns:a16="http://schemas.microsoft.com/office/drawing/2014/main" id="{FB4A8A77-CA64-AA4F-A012-C4DEC88D26B0}"/>
                </a:ext>
              </a:extLst>
            </p:cNvPr>
            <p:cNvSpPr/>
            <p:nvPr/>
          </p:nvSpPr>
          <p:spPr>
            <a:xfrm flipV="1">
              <a:off x="5234012" y="2563862"/>
              <a:ext cx="1" cy="6302689"/>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endParaRPr sz="8157">
                <a:latin typeface="Avenir Next" panose="020B0503020202020204" pitchFamily="34" charset="0"/>
              </a:endParaRPr>
            </a:p>
          </p:txBody>
        </p:sp>
      </p:grpSp>
      <p:grpSp>
        <p:nvGrpSpPr>
          <p:cNvPr id="64" name="Group">
            <a:extLst>
              <a:ext uri="{FF2B5EF4-FFF2-40B4-BE49-F238E27FC236}">
                <a16:creationId xmlns:a16="http://schemas.microsoft.com/office/drawing/2014/main" id="{E1C71848-1A7E-6646-90CD-A031CB96EE4B}"/>
              </a:ext>
            </a:extLst>
          </p:cNvPr>
          <p:cNvGrpSpPr/>
          <p:nvPr/>
        </p:nvGrpSpPr>
        <p:grpSpPr>
          <a:xfrm>
            <a:off x="230852" y="4006062"/>
            <a:ext cx="12581394" cy="5743037"/>
            <a:chOff x="-597710" y="65"/>
            <a:chExt cx="12581392" cy="5743034"/>
          </a:xfrm>
        </p:grpSpPr>
        <p:grpSp>
          <p:nvGrpSpPr>
            <p:cNvPr id="66" name="Group">
              <a:extLst>
                <a:ext uri="{FF2B5EF4-FFF2-40B4-BE49-F238E27FC236}">
                  <a16:creationId xmlns:a16="http://schemas.microsoft.com/office/drawing/2014/main" id="{B941AC89-CD31-7546-9A97-0C0F44EB1154}"/>
                </a:ext>
              </a:extLst>
            </p:cNvPr>
            <p:cNvGrpSpPr/>
            <p:nvPr/>
          </p:nvGrpSpPr>
          <p:grpSpPr>
            <a:xfrm>
              <a:off x="3340030" y="65"/>
              <a:ext cx="3788413" cy="3515140"/>
              <a:chOff x="-69" y="65"/>
              <a:chExt cx="3788411" cy="3515138"/>
            </a:xfrm>
          </p:grpSpPr>
          <p:grpSp>
            <p:nvGrpSpPr>
              <p:cNvPr id="82" name="Group">
                <a:extLst>
                  <a:ext uri="{FF2B5EF4-FFF2-40B4-BE49-F238E27FC236}">
                    <a16:creationId xmlns:a16="http://schemas.microsoft.com/office/drawing/2014/main" id="{36E6F0A5-4459-B842-B7C9-BF5B73EE348E}"/>
                  </a:ext>
                </a:extLst>
              </p:cNvPr>
              <p:cNvGrpSpPr/>
              <p:nvPr/>
            </p:nvGrpSpPr>
            <p:grpSpPr>
              <a:xfrm>
                <a:off x="-69" y="65"/>
                <a:ext cx="3788411" cy="3326600"/>
                <a:chOff x="-68" y="65"/>
                <a:chExt cx="3788409" cy="3326598"/>
              </a:xfrm>
            </p:grpSpPr>
            <p:sp>
              <p:nvSpPr>
                <p:cNvPr id="87" name="Shape">
                  <a:extLst>
                    <a:ext uri="{FF2B5EF4-FFF2-40B4-BE49-F238E27FC236}">
                      <a16:creationId xmlns:a16="http://schemas.microsoft.com/office/drawing/2014/main" id="{5E4F7232-94BA-1D4E-B38F-A4B4B733FF28}"/>
                    </a:ext>
                  </a:extLst>
                </p:cNvPr>
                <p:cNvSpPr/>
                <p:nvPr/>
              </p:nvSpPr>
              <p:spPr>
                <a:xfrm>
                  <a:off x="-68" y="65"/>
                  <a:ext cx="1861928" cy="3121594"/>
                </a:xfrm>
                <a:custGeom>
                  <a:avLst/>
                  <a:gdLst/>
                  <a:ahLst/>
                  <a:cxnLst>
                    <a:cxn ang="0">
                      <a:pos x="wd2" y="hd2"/>
                    </a:cxn>
                    <a:cxn ang="5400000">
                      <a:pos x="wd2" y="hd2"/>
                    </a:cxn>
                    <a:cxn ang="10800000">
                      <a:pos x="wd2" y="hd2"/>
                    </a:cxn>
                    <a:cxn ang="16200000">
                      <a:pos x="wd2" y="hd2"/>
                    </a:cxn>
                  </a:cxnLst>
                  <a:rect l="0" t="0" r="r" b="b"/>
                  <a:pathLst>
                    <a:path w="21075" h="21240" extrusionOk="0">
                      <a:moveTo>
                        <a:pt x="20522" y="8"/>
                      </a:moveTo>
                      <a:cubicBezTo>
                        <a:pt x="20187" y="-46"/>
                        <a:pt x="19726" y="183"/>
                        <a:pt x="19218" y="710"/>
                      </a:cubicBezTo>
                      <a:lnTo>
                        <a:pt x="11822" y="8383"/>
                      </a:lnTo>
                      <a:cubicBezTo>
                        <a:pt x="11284" y="8941"/>
                        <a:pt x="10564" y="9687"/>
                        <a:pt x="9855" y="10423"/>
                      </a:cubicBezTo>
                      <a:cubicBezTo>
                        <a:pt x="9146" y="11158"/>
                        <a:pt x="8427" y="11905"/>
                        <a:pt x="7888" y="12463"/>
                      </a:cubicBezTo>
                      <a:lnTo>
                        <a:pt x="493" y="20131"/>
                      </a:lnTo>
                      <a:cubicBezTo>
                        <a:pt x="-524" y="21186"/>
                        <a:pt x="85" y="21554"/>
                        <a:pt x="1845" y="20948"/>
                      </a:cubicBezTo>
                      <a:lnTo>
                        <a:pt x="6543" y="19331"/>
                      </a:lnTo>
                      <a:cubicBezTo>
                        <a:pt x="8303" y="18726"/>
                        <a:pt x="11182" y="17736"/>
                        <a:pt x="12942" y="17131"/>
                      </a:cubicBezTo>
                      <a:lnTo>
                        <a:pt x="17640" y="15513"/>
                      </a:lnTo>
                      <a:cubicBezTo>
                        <a:pt x="17921" y="15417"/>
                        <a:pt x="18196" y="15313"/>
                        <a:pt x="18460" y="15201"/>
                      </a:cubicBezTo>
                      <a:cubicBezTo>
                        <a:pt x="18675" y="15110"/>
                        <a:pt x="18884" y="15014"/>
                        <a:pt x="19081" y="14910"/>
                      </a:cubicBezTo>
                      <a:cubicBezTo>
                        <a:pt x="19386" y="14747"/>
                        <a:pt x="19670" y="14552"/>
                        <a:pt x="19921" y="14360"/>
                      </a:cubicBezTo>
                      <a:cubicBezTo>
                        <a:pt x="20828" y="13668"/>
                        <a:pt x="21076" y="12811"/>
                        <a:pt x="21075" y="11950"/>
                      </a:cubicBezTo>
                      <a:cubicBezTo>
                        <a:pt x="21075" y="11950"/>
                        <a:pt x="21075" y="8699"/>
                        <a:pt x="21075" y="8699"/>
                      </a:cubicBezTo>
                      <a:cubicBezTo>
                        <a:pt x="21074" y="7480"/>
                        <a:pt x="21070" y="5484"/>
                        <a:pt x="21069" y="4265"/>
                      </a:cubicBezTo>
                      <a:lnTo>
                        <a:pt x="21069" y="1010"/>
                      </a:lnTo>
                      <a:cubicBezTo>
                        <a:pt x="21068" y="400"/>
                        <a:pt x="20858" y="62"/>
                        <a:pt x="20522" y="8"/>
                      </a:cubicBezTo>
                      <a:close/>
                    </a:path>
                  </a:pathLst>
                </a:custGeom>
                <a:solidFill>
                  <a:srgbClr val="B9B9B9"/>
                </a:solidFill>
                <a:ln w="12700" cap="flat">
                  <a:noFill/>
                  <a:miter lim="400000"/>
                </a:ln>
                <a:effectLst/>
              </p:spPr>
              <p:txBody>
                <a:bodyPr wrap="square" lIns="0" tIns="0" rIns="0" bIns="0" numCol="1" anchor="ctr">
                  <a:noAutofit/>
                </a:bodyPr>
                <a:lstStyle/>
                <a:p>
                  <a:endParaRPr>
                    <a:solidFill>
                      <a:srgbClr val="194679"/>
                    </a:solidFill>
                    <a:latin typeface="Avenir Next" panose="020B0503020202020204" pitchFamily="34" charset="0"/>
                  </a:endParaRPr>
                </a:p>
              </p:txBody>
            </p:sp>
            <p:sp>
              <p:nvSpPr>
                <p:cNvPr id="88" name="Shape">
                  <a:extLst>
                    <a:ext uri="{FF2B5EF4-FFF2-40B4-BE49-F238E27FC236}">
                      <a16:creationId xmlns:a16="http://schemas.microsoft.com/office/drawing/2014/main" id="{BF9D47B0-E420-5D4D-A0B3-F98A415F4992}"/>
                    </a:ext>
                  </a:extLst>
                </p:cNvPr>
                <p:cNvSpPr/>
                <p:nvPr/>
              </p:nvSpPr>
              <p:spPr>
                <a:xfrm>
                  <a:off x="1924528" y="1357"/>
                  <a:ext cx="1863813" cy="3120302"/>
                </a:xfrm>
                <a:custGeom>
                  <a:avLst/>
                  <a:gdLst/>
                  <a:ahLst/>
                  <a:cxnLst>
                    <a:cxn ang="0">
                      <a:pos x="wd2" y="hd2"/>
                    </a:cxn>
                    <a:cxn ang="5400000">
                      <a:pos x="wd2" y="hd2"/>
                    </a:cxn>
                    <a:cxn ang="10800000">
                      <a:pos x="wd2" y="hd2"/>
                    </a:cxn>
                    <a:cxn ang="16200000">
                      <a:pos x="wd2" y="hd2"/>
                    </a:cxn>
                  </a:cxnLst>
                  <a:rect l="0" t="0" r="r" b="b"/>
                  <a:pathLst>
                    <a:path w="21075" h="21240" extrusionOk="0">
                      <a:moveTo>
                        <a:pt x="546" y="7"/>
                      </a:moveTo>
                      <a:cubicBezTo>
                        <a:pt x="211" y="62"/>
                        <a:pt x="0" y="400"/>
                        <a:pt x="0" y="1009"/>
                      </a:cubicBezTo>
                      <a:lnTo>
                        <a:pt x="0" y="4266"/>
                      </a:lnTo>
                      <a:cubicBezTo>
                        <a:pt x="1" y="5485"/>
                        <a:pt x="7" y="7482"/>
                        <a:pt x="7" y="8702"/>
                      </a:cubicBezTo>
                      <a:cubicBezTo>
                        <a:pt x="7" y="8702"/>
                        <a:pt x="7" y="11954"/>
                        <a:pt x="7" y="11954"/>
                      </a:cubicBezTo>
                      <a:cubicBezTo>
                        <a:pt x="8" y="12816"/>
                        <a:pt x="260" y="13674"/>
                        <a:pt x="1167" y="14365"/>
                      </a:cubicBezTo>
                      <a:cubicBezTo>
                        <a:pt x="1419" y="14557"/>
                        <a:pt x="1701" y="14753"/>
                        <a:pt x="2006" y="14915"/>
                      </a:cubicBezTo>
                      <a:cubicBezTo>
                        <a:pt x="2203" y="15020"/>
                        <a:pt x="2412" y="15116"/>
                        <a:pt x="2627" y="15207"/>
                      </a:cubicBezTo>
                      <a:cubicBezTo>
                        <a:pt x="2891" y="15318"/>
                        <a:pt x="3165" y="15423"/>
                        <a:pt x="3446" y="15519"/>
                      </a:cubicBezTo>
                      <a:lnTo>
                        <a:pt x="8139" y="17133"/>
                      </a:lnTo>
                      <a:cubicBezTo>
                        <a:pt x="9898" y="17738"/>
                        <a:pt x="12779" y="18729"/>
                        <a:pt x="14539" y="19334"/>
                      </a:cubicBezTo>
                      <a:lnTo>
                        <a:pt x="19232" y="20948"/>
                      </a:lnTo>
                      <a:cubicBezTo>
                        <a:pt x="20991" y="21553"/>
                        <a:pt x="21600" y="21185"/>
                        <a:pt x="20583" y="20131"/>
                      </a:cubicBezTo>
                      <a:lnTo>
                        <a:pt x="13181" y="12459"/>
                      </a:lnTo>
                      <a:cubicBezTo>
                        <a:pt x="12642" y="11901"/>
                        <a:pt x="11925" y="11154"/>
                        <a:pt x="11216" y="10418"/>
                      </a:cubicBezTo>
                      <a:cubicBezTo>
                        <a:pt x="10507" y="9683"/>
                        <a:pt x="9783" y="8940"/>
                        <a:pt x="9244" y="8381"/>
                      </a:cubicBezTo>
                      <a:lnTo>
                        <a:pt x="1849" y="710"/>
                      </a:lnTo>
                      <a:cubicBezTo>
                        <a:pt x="1341" y="182"/>
                        <a:pt x="881" y="-47"/>
                        <a:pt x="546" y="7"/>
                      </a:cubicBezTo>
                      <a:close/>
                    </a:path>
                  </a:pathLst>
                </a:custGeom>
                <a:solidFill>
                  <a:srgbClr val="999999"/>
                </a:solidFill>
                <a:ln w="12700" cap="flat">
                  <a:noFill/>
                  <a:miter lim="400000"/>
                </a:ln>
                <a:effectLst/>
              </p:spPr>
              <p:txBody>
                <a:bodyPr wrap="square" lIns="0" tIns="0" rIns="0" bIns="0" numCol="1" anchor="ctr">
                  <a:noAutofit/>
                </a:bodyPr>
                <a:lstStyle/>
                <a:p>
                  <a:endParaRPr>
                    <a:solidFill>
                      <a:srgbClr val="194679"/>
                    </a:solidFill>
                    <a:latin typeface="Avenir Next" panose="020B0503020202020204" pitchFamily="34" charset="0"/>
                  </a:endParaRPr>
                </a:p>
              </p:txBody>
            </p:sp>
            <p:sp>
              <p:nvSpPr>
                <p:cNvPr id="89" name="Shape">
                  <a:extLst>
                    <a:ext uri="{FF2B5EF4-FFF2-40B4-BE49-F238E27FC236}">
                      <a16:creationId xmlns:a16="http://schemas.microsoft.com/office/drawing/2014/main" id="{55A48AD1-D3E1-B34A-A6B5-FB6C60E6063A}"/>
                    </a:ext>
                  </a:extLst>
                </p:cNvPr>
                <p:cNvSpPr/>
                <p:nvPr/>
              </p:nvSpPr>
              <p:spPr>
                <a:xfrm>
                  <a:off x="107066" y="2262837"/>
                  <a:ext cx="3595868" cy="1063826"/>
                </a:xfrm>
                <a:custGeom>
                  <a:avLst/>
                  <a:gdLst/>
                  <a:ahLst/>
                  <a:cxnLst>
                    <a:cxn ang="0">
                      <a:pos x="wd2" y="hd2"/>
                    </a:cxn>
                    <a:cxn ang="5400000">
                      <a:pos x="wd2" y="hd2"/>
                    </a:cxn>
                    <a:cxn ang="10800000">
                      <a:pos x="wd2" y="hd2"/>
                    </a:cxn>
                    <a:cxn ang="16200000">
                      <a:pos x="wd2" y="hd2"/>
                    </a:cxn>
                  </a:cxnLst>
                  <a:rect l="0" t="0" r="r" b="b"/>
                  <a:pathLst>
                    <a:path w="21009" h="21576" extrusionOk="0">
                      <a:moveTo>
                        <a:pt x="10738" y="27"/>
                      </a:moveTo>
                      <a:cubicBezTo>
                        <a:pt x="10557" y="-24"/>
                        <a:pt x="10371" y="-4"/>
                        <a:pt x="10184" y="89"/>
                      </a:cubicBezTo>
                      <a:cubicBezTo>
                        <a:pt x="9976" y="192"/>
                        <a:pt x="9760" y="335"/>
                        <a:pt x="9560" y="566"/>
                      </a:cubicBezTo>
                      <a:cubicBezTo>
                        <a:pt x="9432" y="715"/>
                        <a:pt x="9303" y="894"/>
                        <a:pt x="9180" y="1092"/>
                      </a:cubicBezTo>
                      <a:cubicBezTo>
                        <a:pt x="9028" y="1335"/>
                        <a:pt x="8883" y="1608"/>
                        <a:pt x="8739" y="1900"/>
                      </a:cubicBezTo>
                      <a:lnTo>
                        <a:pt x="6321" y="6770"/>
                      </a:lnTo>
                      <a:cubicBezTo>
                        <a:pt x="5416" y="8593"/>
                        <a:pt x="3934" y="11566"/>
                        <a:pt x="3028" y="13390"/>
                      </a:cubicBezTo>
                      <a:lnTo>
                        <a:pt x="610" y="18260"/>
                      </a:lnTo>
                      <a:cubicBezTo>
                        <a:pt x="-295" y="20083"/>
                        <a:pt x="-179" y="21576"/>
                        <a:pt x="868" y="21576"/>
                      </a:cubicBezTo>
                      <a:lnTo>
                        <a:pt x="20142" y="21576"/>
                      </a:lnTo>
                      <a:cubicBezTo>
                        <a:pt x="21189" y="21576"/>
                        <a:pt x="21305" y="20083"/>
                        <a:pt x="20400" y="18260"/>
                      </a:cubicBezTo>
                      <a:lnTo>
                        <a:pt x="17982" y="13390"/>
                      </a:lnTo>
                      <a:cubicBezTo>
                        <a:pt x="17076" y="11566"/>
                        <a:pt x="15594" y="8593"/>
                        <a:pt x="14689" y="6770"/>
                      </a:cubicBezTo>
                      <a:cubicBezTo>
                        <a:pt x="14689" y="6770"/>
                        <a:pt x="12271" y="1900"/>
                        <a:pt x="12271" y="1900"/>
                      </a:cubicBezTo>
                      <a:cubicBezTo>
                        <a:pt x="11791" y="934"/>
                        <a:pt x="11280" y="182"/>
                        <a:pt x="10738" y="27"/>
                      </a:cubicBezTo>
                      <a:close/>
                    </a:path>
                  </a:pathLst>
                </a:custGeom>
                <a:solidFill>
                  <a:schemeClr val="bg1">
                    <a:lumMod val="85000"/>
                  </a:schemeClr>
                </a:solidFill>
                <a:ln w="12700" cap="flat">
                  <a:noFill/>
                  <a:miter lim="400000"/>
                </a:ln>
                <a:effectLst/>
              </p:spPr>
              <p:txBody>
                <a:bodyPr wrap="square" lIns="0" tIns="0" rIns="0" bIns="0" numCol="1" anchor="ctr">
                  <a:noAutofit/>
                </a:bodyPr>
                <a:lstStyle/>
                <a:p>
                  <a:endParaRPr>
                    <a:solidFill>
                      <a:srgbClr val="194679"/>
                    </a:solidFill>
                    <a:latin typeface="Avenir Next" panose="020B0503020202020204" pitchFamily="34" charset="0"/>
                  </a:endParaRPr>
                </a:p>
              </p:txBody>
            </p:sp>
          </p:grpSp>
          <p:grpSp>
            <p:nvGrpSpPr>
              <p:cNvPr id="83" name="Group">
                <a:extLst>
                  <a:ext uri="{FF2B5EF4-FFF2-40B4-BE49-F238E27FC236}">
                    <a16:creationId xmlns:a16="http://schemas.microsoft.com/office/drawing/2014/main" id="{F34D181F-E006-3744-A04D-479A174392E0}"/>
                  </a:ext>
                </a:extLst>
              </p:cNvPr>
              <p:cNvGrpSpPr/>
              <p:nvPr/>
            </p:nvGrpSpPr>
            <p:grpSpPr>
              <a:xfrm>
                <a:off x="710703" y="1340270"/>
                <a:ext cx="2409083" cy="2174933"/>
                <a:chOff x="0" y="0"/>
                <a:chExt cx="2409081" cy="2174932"/>
              </a:xfrm>
            </p:grpSpPr>
            <p:sp>
              <p:nvSpPr>
                <p:cNvPr id="84" name="Circle">
                  <a:extLst>
                    <a:ext uri="{FF2B5EF4-FFF2-40B4-BE49-F238E27FC236}">
                      <a16:creationId xmlns:a16="http://schemas.microsoft.com/office/drawing/2014/main" id="{63A940D2-9B74-134F-8AC6-8AC15060C649}"/>
                    </a:ext>
                  </a:extLst>
                </p:cNvPr>
                <p:cNvSpPr/>
                <p:nvPr/>
              </p:nvSpPr>
              <p:spPr>
                <a:xfrm>
                  <a:off x="2032000" y="0"/>
                  <a:ext cx="377081" cy="377081"/>
                </a:xfrm>
                <a:prstGeom prst="ellipse">
                  <a:avLst/>
                </a:prstGeom>
                <a:solidFill>
                  <a:srgbClr val="999999"/>
                </a:solidFill>
                <a:ln w="63500" cap="flat">
                  <a:solidFill>
                    <a:srgbClr val="FFFFFF"/>
                  </a:solidFill>
                  <a:prstDash val="solid"/>
                  <a:miter lim="400000"/>
                </a:ln>
                <a:effectLst/>
              </p:spPr>
              <p:txBody>
                <a:bodyPr wrap="square" lIns="0" tIns="0" rIns="0" bIns="0" numCol="1" anchor="t">
                  <a:noAutofit/>
                </a:bodyPr>
                <a:lstStyle/>
                <a:p>
                  <a:endParaRPr>
                    <a:solidFill>
                      <a:srgbClr val="194679"/>
                    </a:solidFill>
                    <a:latin typeface="Avenir Next" panose="020B0503020202020204" pitchFamily="34" charset="0"/>
                  </a:endParaRPr>
                </a:p>
              </p:txBody>
            </p:sp>
            <p:sp>
              <p:nvSpPr>
                <p:cNvPr id="85" name="Circle">
                  <a:extLst>
                    <a:ext uri="{FF2B5EF4-FFF2-40B4-BE49-F238E27FC236}">
                      <a16:creationId xmlns:a16="http://schemas.microsoft.com/office/drawing/2014/main" id="{8A06389F-66BA-FB44-A0FC-E182894E8749}"/>
                    </a:ext>
                  </a:extLst>
                </p:cNvPr>
                <p:cNvSpPr/>
                <p:nvPr/>
              </p:nvSpPr>
              <p:spPr>
                <a:xfrm>
                  <a:off x="1005755" y="1797850"/>
                  <a:ext cx="377082" cy="377082"/>
                </a:xfrm>
                <a:prstGeom prst="ellipse">
                  <a:avLst/>
                </a:prstGeom>
                <a:solidFill>
                  <a:srgbClr val="3197E0"/>
                </a:solidFill>
                <a:ln w="63500" cap="flat">
                  <a:solidFill>
                    <a:srgbClr val="FFFFFF"/>
                  </a:solidFill>
                  <a:prstDash val="solid"/>
                  <a:miter lim="400000"/>
                </a:ln>
                <a:effectLst/>
              </p:spPr>
              <p:txBody>
                <a:bodyPr wrap="square" lIns="0" tIns="0" rIns="0" bIns="0" numCol="1" anchor="t">
                  <a:noAutofit/>
                </a:bodyPr>
                <a:lstStyle/>
                <a:p>
                  <a:endParaRPr>
                    <a:solidFill>
                      <a:srgbClr val="194679"/>
                    </a:solidFill>
                    <a:latin typeface="Avenir Next" panose="020B0503020202020204" pitchFamily="34" charset="0"/>
                  </a:endParaRPr>
                </a:p>
              </p:txBody>
            </p:sp>
            <p:sp>
              <p:nvSpPr>
                <p:cNvPr id="86" name="Circle">
                  <a:extLst>
                    <a:ext uri="{FF2B5EF4-FFF2-40B4-BE49-F238E27FC236}">
                      <a16:creationId xmlns:a16="http://schemas.microsoft.com/office/drawing/2014/main" id="{EC056D57-D859-F04A-BE63-394ADE6F99B9}"/>
                    </a:ext>
                  </a:extLst>
                </p:cNvPr>
                <p:cNvSpPr/>
                <p:nvPr/>
              </p:nvSpPr>
              <p:spPr>
                <a:xfrm>
                  <a:off x="0" y="2"/>
                  <a:ext cx="377081" cy="377081"/>
                </a:xfrm>
                <a:prstGeom prst="ellipse">
                  <a:avLst/>
                </a:prstGeom>
                <a:solidFill>
                  <a:srgbClr val="B9B9B9"/>
                </a:solidFill>
                <a:ln w="63500" cap="flat">
                  <a:solidFill>
                    <a:srgbClr val="FFFFFF"/>
                  </a:solidFill>
                  <a:prstDash val="solid"/>
                  <a:miter lim="400000"/>
                </a:ln>
                <a:effectLst/>
              </p:spPr>
              <p:txBody>
                <a:bodyPr wrap="square" lIns="0" tIns="0" rIns="0" bIns="0" numCol="1" anchor="t">
                  <a:noAutofit/>
                </a:bodyPr>
                <a:lstStyle/>
                <a:p>
                  <a:endParaRPr>
                    <a:solidFill>
                      <a:srgbClr val="194679"/>
                    </a:solidFill>
                    <a:latin typeface="Avenir Next" panose="020B0503020202020204" pitchFamily="34" charset="0"/>
                  </a:endParaRPr>
                </a:p>
              </p:txBody>
            </p:sp>
          </p:grpSp>
        </p:grpSp>
        <p:grpSp>
          <p:nvGrpSpPr>
            <p:cNvPr id="67" name="Group">
              <a:extLst>
                <a:ext uri="{FF2B5EF4-FFF2-40B4-BE49-F238E27FC236}">
                  <a16:creationId xmlns:a16="http://schemas.microsoft.com/office/drawing/2014/main" id="{BC469479-F964-9C48-8AF9-0FC00321395D}"/>
                </a:ext>
              </a:extLst>
            </p:cNvPr>
            <p:cNvGrpSpPr/>
            <p:nvPr/>
          </p:nvGrpSpPr>
          <p:grpSpPr>
            <a:xfrm>
              <a:off x="-597710" y="411549"/>
              <a:ext cx="12581392" cy="5331550"/>
              <a:chOff x="-597710" y="-403241"/>
              <a:chExt cx="12581391" cy="5331548"/>
            </a:xfrm>
          </p:grpSpPr>
          <p:grpSp>
            <p:nvGrpSpPr>
              <p:cNvPr id="68" name="Group">
                <a:extLst>
                  <a:ext uri="{FF2B5EF4-FFF2-40B4-BE49-F238E27FC236}">
                    <a16:creationId xmlns:a16="http://schemas.microsoft.com/office/drawing/2014/main" id="{3C6BFEEB-5A6E-914B-B1DD-F2C0B8BA75C3}"/>
                  </a:ext>
                </a:extLst>
              </p:cNvPr>
              <p:cNvGrpSpPr/>
              <p:nvPr/>
            </p:nvGrpSpPr>
            <p:grpSpPr>
              <a:xfrm>
                <a:off x="2685378" y="149437"/>
                <a:ext cx="4960506" cy="3504575"/>
                <a:chOff x="0" y="0"/>
                <a:chExt cx="4960505" cy="3504574"/>
              </a:xfrm>
            </p:grpSpPr>
            <p:sp>
              <p:nvSpPr>
                <p:cNvPr id="79" name="Line">
                  <a:extLst>
                    <a:ext uri="{FF2B5EF4-FFF2-40B4-BE49-F238E27FC236}">
                      <a16:creationId xmlns:a16="http://schemas.microsoft.com/office/drawing/2014/main" id="{A1598BAB-9673-D643-8A73-58B0117E5E81}"/>
                    </a:ext>
                  </a:extLst>
                </p:cNvPr>
                <p:cNvSpPr/>
                <p:nvPr/>
              </p:nvSpPr>
              <p:spPr>
                <a:xfrm>
                  <a:off x="2559720" y="2563674"/>
                  <a:ext cx="1" cy="940900"/>
                </a:xfrm>
                <a:prstGeom prst="line">
                  <a:avLst/>
                </a:prstGeom>
                <a:noFill/>
                <a:ln w="63500" cap="flat">
                  <a:solidFill>
                    <a:srgbClr val="E5E5E5"/>
                  </a:solidFill>
                  <a:prstDash val="solid"/>
                  <a:miter lim="400000"/>
                </a:ln>
                <a:effectLst/>
              </p:spPr>
              <p:txBody>
                <a:bodyPr wrap="square" lIns="50800" tIns="50800" rIns="50800" bIns="50800" numCol="1" anchor="ctr">
                  <a:noAutofit/>
                </a:bodyPr>
                <a:lstStyle/>
                <a:p>
                  <a:endParaRPr>
                    <a:solidFill>
                      <a:srgbClr val="194679"/>
                    </a:solidFill>
                    <a:latin typeface="Avenir Next" panose="020B0503020202020204" pitchFamily="34" charset="0"/>
                  </a:endParaRPr>
                </a:p>
              </p:txBody>
            </p:sp>
            <p:sp>
              <p:nvSpPr>
                <p:cNvPr id="80" name="Line">
                  <a:extLst>
                    <a:ext uri="{FF2B5EF4-FFF2-40B4-BE49-F238E27FC236}">
                      <a16:creationId xmlns:a16="http://schemas.microsoft.com/office/drawing/2014/main" id="{3FBC0926-172C-0C41-94AF-90ED1E7B758D}"/>
                    </a:ext>
                  </a:extLst>
                </p:cNvPr>
                <p:cNvSpPr/>
                <p:nvPr/>
              </p:nvSpPr>
              <p:spPr>
                <a:xfrm>
                  <a:off x="0" y="0"/>
                  <a:ext cx="1331906" cy="57914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9381" y="2160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solidFill>
                      <a:srgbClr val="194679"/>
                    </a:solidFill>
                    <a:latin typeface="Avenir Next" panose="020B0503020202020204" pitchFamily="34" charset="0"/>
                  </a:endParaRPr>
                </a:p>
              </p:txBody>
            </p:sp>
            <p:sp>
              <p:nvSpPr>
                <p:cNvPr id="81" name="Line">
                  <a:extLst>
                    <a:ext uri="{FF2B5EF4-FFF2-40B4-BE49-F238E27FC236}">
                      <a16:creationId xmlns:a16="http://schemas.microsoft.com/office/drawing/2014/main" id="{8CC3AAF7-E176-BF4A-9ECD-FA964B258FE5}"/>
                    </a:ext>
                  </a:extLst>
                </p:cNvPr>
                <p:cNvSpPr/>
                <p:nvPr/>
              </p:nvSpPr>
              <p:spPr>
                <a:xfrm>
                  <a:off x="3628598" y="50924"/>
                  <a:ext cx="1331907" cy="5791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219" y="21600"/>
                      </a:lnTo>
                      <a:lnTo>
                        <a:pt x="2160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solidFill>
                      <a:srgbClr val="194679"/>
                    </a:solidFill>
                    <a:latin typeface="Avenir Next" panose="020B0503020202020204" pitchFamily="34" charset="0"/>
                  </a:endParaRPr>
                </a:p>
              </p:txBody>
            </p:sp>
          </p:grpSp>
          <p:grpSp>
            <p:nvGrpSpPr>
              <p:cNvPr id="69" name="Group">
                <a:extLst>
                  <a:ext uri="{FF2B5EF4-FFF2-40B4-BE49-F238E27FC236}">
                    <a16:creationId xmlns:a16="http://schemas.microsoft.com/office/drawing/2014/main" id="{720A845C-2C5C-AB4B-ACD4-663C977E681B}"/>
                  </a:ext>
                </a:extLst>
              </p:cNvPr>
              <p:cNvGrpSpPr/>
              <p:nvPr/>
            </p:nvGrpSpPr>
            <p:grpSpPr>
              <a:xfrm>
                <a:off x="-597710" y="-403241"/>
                <a:ext cx="12581391" cy="5331548"/>
                <a:chOff x="-597710" y="-403240"/>
                <a:chExt cx="12581390" cy="5331546"/>
              </a:xfrm>
            </p:grpSpPr>
            <p:grpSp>
              <p:nvGrpSpPr>
                <p:cNvPr id="70" name="Group">
                  <a:extLst>
                    <a:ext uri="{FF2B5EF4-FFF2-40B4-BE49-F238E27FC236}">
                      <a16:creationId xmlns:a16="http://schemas.microsoft.com/office/drawing/2014/main" id="{CB28A4CC-5966-BD40-B591-23673E73CC16}"/>
                    </a:ext>
                  </a:extLst>
                </p:cNvPr>
                <p:cNvGrpSpPr/>
                <p:nvPr/>
              </p:nvGrpSpPr>
              <p:grpSpPr>
                <a:xfrm>
                  <a:off x="7543466" y="-403240"/>
                  <a:ext cx="4440214" cy="3522880"/>
                  <a:chOff x="-368634" y="-403240"/>
                  <a:chExt cx="4440213" cy="3522877"/>
                </a:xfrm>
              </p:grpSpPr>
              <p:sp>
                <p:nvSpPr>
                  <p:cNvPr id="77" name="Justo Venenatis">
                    <a:extLst>
                      <a:ext uri="{FF2B5EF4-FFF2-40B4-BE49-F238E27FC236}">
                        <a16:creationId xmlns:a16="http://schemas.microsoft.com/office/drawing/2014/main" id="{D25BAB5E-BB0E-2F4F-B685-A94E26144646}"/>
                      </a:ext>
                    </a:extLst>
                  </p:cNvPr>
                  <p:cNvSpPr txBox="1"/>
                  <p:nvPr/>
                </p:nvSpPr>
                <p:spPr>
                  <a:xfrm>
                    <a:off x="-368634" y="-403240"/>
                    <a:ext cx="2540001" cy="3114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Degrees</a:t>
                    </a:r>
                    <a:endParaRPr sz="3600" dirty="0">
                      <a:solidFill>
                        <a:srgbClr val="194679"/>
                      </a:solidFill>
                      <a:latin typeface="Avenir Next" panose="020B0503020202020204" pitchFamily="34" charset="0"/>
                    </a:endParaRPr>
                  </a:p>
                </p:txBody>
              </p:sp>
              <p:sp>
                <p:nvSpPr>
                  <p:cNvPr id="78" name="Nulla vitae elit, a pharetra. Donec ullamcorper nulla non metus auctor fringilla.">
                    <a:extLst>
                      <a:ext uri="{FF2B5EF4-FFF2-40B4-BE49-F238E27FC236}">
                        <a16:creationId xmlns:a16="http://schemas.microsoft.com/office/drawing/2014/main" id="{6B40BF63-BD51-C540-9E1A-A2A4C4401EE5}"/>
                      </a:ext>
                    </a:extLst>
                  </p:cNvPr>
                  <p:cNvSpPr txBox="1"/>
                  <p:nvPr/>
                </p:nvSpPr>
                <p:spPr>
                  <a:xfrm>
                    <a:off x="-36292" y="109727"/>
                    <a:ext cx="4107871" cy="300991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latin typeface="Avenir Next" panose="020B0503020202020204" pitchFamily="34" charset="0"/>
                      </a:rPr>
                      <a:t>B.A. (Hons.)</a:t>
                    </a:r>
                  </a:p>
                  <a:p>
                    <a:pPr>
                      <a:lnSpc>
                        <a:spcPct val="100000"/>
                      </a:lnSpc>
                      <a:spcBef>
                        <a:spcPts val="0"/>
                      </a:spcBef>
                    </a:pPr>
                    <a:r>
                      <a:rPr lang="en-US" sz="2800" dirty="0">
                        <a:latin typeface="Avenir Next" panose="020B0503020202020204" pitchFamily="34" charset="0"/>
                      </a:rPr>
                      <a:t>B.Sc. (Hons.)</a:t>
                    </a:r>
                  </a:p>
                  <a:p>
                    <a:pPr>
                      <a:lnSpc>
                        <a:spcPct val="100000"/>
                      </a:lnSpc>
                      <a:spcBef>
                        <a:spcPts val="0"/>
                      </a:spcBef>
                    </a:pPr>
                    <a:r>
                      <a:rPr lang="en-US" sz="2800" dirty="0">
                        <a:latin typeface="Avenir Next" panose="020B0503020202020204" pitchFamily="34" charset="0"/>
                      </a:rPr>
                      <a:t>BBA (Hons)</a:t>
                    </a:r>
                  </a:p>
                  <a:p>
                    <a:pPr>
                      <a:lnSpc>
                        <a:spcPct val="100000"/>
                      </a:lnSpc>
                      <a:spcBef>
                        <a:spcPts val="0"/>
                      </a:spcBef>
                    </a:pPr>
                    <a:r>
                      <a:rPr lang="en-US" sz="2800" dirty="0">
                        <a:latin typeface="Avenir Next" panose="020B0503020202020204" pitchFamily="34" charset="0"/>
                      </a:rPr>
                      <a:t>BBA(Communications </a:t>
                    </a:r>
                  </a:p>
                  <a:p>
                    <a:pPr>
                      <a:lnSpc>
                        <a:spcPct val="100000"/>
                      </a:lnSpc>
                      <a:spcBef>
                        <a:spcPts val="0"/>
                      </a:spcBef>
                    </a:pPr>
                    <a:r>
                      <a:rPr lang="en-US" sz="2800" dirty="0">
                        <a:latin typeface="Avenir Next" panose="020B0503020202020204" pitchFamily="34" charset="0"/>
                      </a:rPr>
                      <a:t> Management) (Hons)</a:t>
                    </a:r>
                  </a:p>
                  <a:p>
                    <a:pPr>
                      <a:lnSpc>
                        <a:spcPct val="100000"/>
                      </a:lnSpc>
                      <a:spcBef>
                        <a:spcPts val="0"/>
                      </a:spcBef>
                    </a:pPr>
                    <a:r>
                      <a:rPr lang="en-US" sz="2800" dirty="0">
                        <a:solidFill>
                          <a:srgbClr val="FFB000"/>
                        </a:solidFill>
                        <a:latin typeface="Avenir Next" panose="020B0503020202020204" pitchFamily="34" charset="0"/>
                      </a:rPr>
                      <a:t>B.Des  (Experience Design)* </a:t>
                    </a:r>
                    <a:endParaRPr sz="2800" dirty="0">
                      <a:solidFill>
                        <a:srgbClr val="FFB000"/>
                      </a:solidFill>
                      <a:latin typeface="Avenir Next" panose="020B0503020202020204" pitchFamily="34" charset="0"/>
                    </a:endParaRPr>
                  </a:p>
                </p:txBody>
              </p:sp>
            </p:grpSp>
            <p:grpSp>
              <p:nvGrpSpPr>
                <p:cNvPr id="71" name="Group">
                  <a:extLst>
                    <a:ext uri="{FF2B5EF4-FFF2-40B4-BE49-F238E27FC236}">
                      <a16:creationId xmlns:a16="http://schemas.microsoft.com/office/drawing/2014/main" id="{091C52DA-B816-6A4F-8842-1162920819C2}"/>
                    </a:ext>
                  </a:extLst>
                </p:cNvPr>
                <p:cNvGrpSpPr/>
                <p:nvPr/>
              </p:nvGrpSpPr>
              <p:grpSpPr>
                <a:xfrm>
                  <a:off x="-392288" y="-269890"/>
                  <a:ext cx="6744629" cy="2215816"/>
                  <a:chOff x="-392288" y="-269889"/>
                  <a:chExt cx="6744629" cy="2215812"/>
                </a:xfrm>
              </p:grpSpPr>
              <p:sp>
                <p:nvSpPr>
                  <p:cNvPr id="75" name="Pharetra Malesuada">
                    <a:extLst>
                      <a:ext uri="{FF2B5EF4-FFF2-40B4-BE49-F238E27FC236}">
                        <a16:creationId xmlns:a16="http://schemas.microsoft.com/office/drawing/2014/main" id="{EBE42C45-3F14-154B-87F3-710F459FBF50}"/>
                      </a:ext>
                    </a:extLst>
                  </p:cNvPr>
                  <p:cNvSpPr txBox="1"/>
                  <p:nvPr/>
                </p:nvSpPr>
                <p:spPr>
                  <a:xfrm>
                    <a:off x="849351" y="-269889"/>
                    <a:ext cx="2540001" cy="3114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algn="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pPr algn="l"/>
                    <a:r>
                      <a:rPr lang="en-US" sz="3600" b="1" dirty="0">
                        <a:solidFill>
                          <a:srgbClr val="194679"/>
                        </a:solidFill>
                        <a:latin typeface="Avenir Next" panose="020B0503020202020204" pitchFamily="34" charset="0"/>
                      </a:rPr>
                      <a:t>Schools</a:t>
                    </a:r>
                    <a:endParaRPr sz="3600" b="1" dirty="0">
                      <a:solidFill>
                        <a:srgbClr val="194679"/>
                      </a:solidFill>
                      <a:latin typeface="Avenir Next" panose="020B0503020202020204" pitchFamily="34" charset="0"/>
                    </a:endParaRPr>
                  </a:p>
                </p:txBody>
              </p:sp>
              <p:sp>
                <p:nvSpPr>
                  <p:cNvPr id="76" name="Etiam magna donec non auctor consectetur purus sit lorem amet fermentum.">
                    <a:extLst>
                      <a:ext uri="{FF2B5EF4-FFF2-40B4-BE49-F238E27FC236}">
                        <a16:creationId xmlns:a16="http://schemas.microsoft.com/office/drawing/2014/main" id="{B98B3729-0267-7C4A-997E-A29890890E17}"/>
                      </a:ext>
                    </a:extLst>
                  </p:cNvPr>
                  <p:cNvSpPr txBox="1"/>
                  <p:nvPr/>
                </p:nvSpPr>
                <p:spPr>
                  <a:xfrm>
                    <a:off x="-392288" y="689584"/>
                    <a:ext cx="6744629" cy="12563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l">
                      <a:lnSpc>
                        <a:spcPct val="100000"/>
                      </a:lnSpc>
                      <a:spcBef>
                        <a:spcPts val="0"/>
                      </a:spcBef>
                    </a:pPr>
                    <a:r>
                      <a:rPr lang="en-US" sz="2800" dirty="0">
                        <a:latin typeface="Avenir Next" panose="020B0503020202020204" pitchFamily="34" charset="0"/>
                      </a:rPr>
                      <a:t>School of Liberal Education</a:t>
                    </a:r>
                  </a:p>
                  <a:p>
                    <a:pPr algn="l">
                      <a:lnSpc>
                        <a:spcPct val="100000"/>
                      </a:lnSpc>
                      <a:spcBef>
                        <a:spcPts val="0"/>
                      </a:spcBef>
                    </a:pPr>
                    <a:r>
                      <a:rPr lang="en-US" sz="2800" dirty="0">
                        <a:solidFill>
                          <a:srgbClr val="FFB000"/>
                        </a:solidFill>
                        <a:latin typeface="Avenir Next" panose="020B0503020202020204" pitchFamily="34" charset="0"/>
                      </a:rPr>
                      <a:t>School of Computing &amp; </a:t>
                    </a:r>
                  </a:p>
                  <a:p>
                    <a:pPr algn="l">
                      <a:lnSpc>
                        <a:spcPct val="100000"/>
                      </a:lnSpc>
                      <a:spcBef>
                        <a:spcPts val="0"/>
                      </a:spcBef>
                    </a:pPr>
                    <a:r>
                      <a:rPr lang="en-US" sz="2800" dirty="0">
                        <a:solidFill>
                          <a:srgbClr val="FFB000"/>
                        </a:solidFill>
                        <a:latin typeface="Avenir Next" panose="020B0503020202020204" pitchFamily="34" charset="0"/>
                      </a:rPr>
                      <a:t>Data Sciences </a:t>
                    </a:r>
                  </a:p>
                  <a:p>
                    <a:pPr algn="l">
                      <a:lnSpc>
                        <a:spcPct val="100000"/>
                      </a:lnSpc>
                      <a:spcBef>
                        <a:spcPts val="0"/>
                      </a:spcBef>
                    </a:pPr>
                    <a:r>
                      <a:rPr lang="en-US" sz="2800" dirty="0">
                        <a:latin typeface="Avenir Next" panose="020B0503020202020204" pitchFamily="34" charset="0"/>
                      </a:rPr>
                      <a:t>School of Business</a:t>
                    </a:r>
                  </a:p>
                  <a:p>
                    <a:pPr algn="l">
                      <a:lnSpc>
                        <a:spcPct val="100000"/>
                      </a:lnSpc>
                      <a:spcBef>
                        <a:spcPts val="0"/>
                      </a:spcBef>
                    </a:pPr>
                    <a:r>
                      <a:rPr lang="en-US" sz="2800" dirty="0">
                        <a:latin typeface="Avenir Next" panose="020B0503020202020204" pitchFamily="34" charset="0"/>
                      </a:rPr>
                      <a:t>School of Communication </a:t>
                    </a:r>
                  </a:p>
                  <a:p>
                    <a:pPr algn="l">
                      <a:lnSpc>
                        <a:spcPct val="100000"/>
                      </a:lnSpc>
                      <a:spcBef>
                        <a:spcPts val="0"/>
                      </a:spcBef>
                    </a:pPr>
                    <a:r>
                      <a:rPr lang="en-US" sz="2800" dirty="0">
                        <a:latin typeface="Avenir Next" panose="020B0503020202020204" pitchFamily="34" charset="0"/>
                      </a:rPr>
                      <a:t>School of Design, Fine &amp; </a:t>
                    </a:r>
                  </a:p>
                  <a:p>
                    <a:pPr algn="l">
                      <a:lnSpc>
                        <a:spcPct val="100000"/>
                      </a:lnSpc>
                      <a:spcBef>
                        <a:spcPts val="0"/>
                      </a:spcBef>
                    </a:pPr>
                    <a:r>
                      <a:rPr lang="en-US" sz="2800" dirty="0">
                        <a:latin typeface="Avenir Next" panose="020B0503020202020204" pitchFamily="34" charset="0"/>
                      </a:rPr>
                      <a:t>Performing Arts</a:t>
                    </a:r>
                    <a:endParaRPr sz="2800" dirty="0">
                      <a:latin typeface="Avenir Next" panose="020B0503020202020204" pitchFamily="34" charset="0"/>
                    </a:endParaRPr>
                  </a:p>
                </p:txBody>
              </p:sp>
            </p:grpSp>
            <p:grpSp>
              <p:nvGrpSpPr>
                <p:cNvPr id="72" name="Group">
                  <a:extLst>
                    <a:ext uri="{FF2B5EF4-FFF2-40B4-BE49-F238E27FC236}">
                      <a16:creationId xmlns:a16="http://schemas.microsoft.com/office/drawing/2014/main" id="{61A4F5D9-C3A0-4441-87B0-D3BCB6EDCCEB}"/>
                    </a:ext>
                  </a:extLst>
                </p:cNvPr>
                <p:cNvGrpSpPr/>
                <p:nvPr/>
              </p:nvGrpSpPr>
              <p:grpSpPr>
                <a:xfrm>
                  <a:off x="-597710" y="3917757"/>
                  <a:ext cx="12062703" cy="1010549"/>
                  <a:chOff x="-4572810" y="188266"/>
                  <a:chExt cx="12062700" cy="1010548"/>
                </a:xfrm>
              </p:grpSpPr>
              <p:sp>
                <p:nvSpPr>
                  <p:cNvPr id="73" name="Vehicula Elit">
                    <a:extLst>
                      <a:ext uri="{FF2B5EF4-FFF2-40B4-BE49-F238E27FC236}">
                        <a16:creationId xmlns:a16="http://schemas.microsoft.com/office/drawing/2014/main" id="{6A74723F-9077-A74A-8E07-3E96E69AB8DE}"/>
                      </a:ext>
                    </a:extLst>
                  </p:cNvPr>
                  <p:cNvSpPr txBox="1"/>
                  <p:nvPr/>
                </p:nvSpPr>
                <p:spPr>
                  <a:xfrm>
                    <a:off x="-953242" y="188266"/>
                    <a:ext cx="4521606" cy="4867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Majors &amp; Minors</a:t>
                    </a:r>
                    <a:endParaRPr sz="3600" b="1" dirty="0">
                      <a:solidFill>
                        <a:srgbClr val="194679"/>
                      </a:solidFill>
                      <a:latin typeface="Avenir Next" panose="020B0503020202020204" pitchFamily="34" charset="0"/>
                    </a:endParaRPr>
                  </a:p>
                </p:txBody>
              </p:sp>
              <p:sp>
                <p:nvSpPr>
                  <p:cNvPr id="74" name="Donec nulla metus fringilla. Cras mattis consectetur purus sit amet fermentum.">
                    <a:extLst>
                      <a:ext uri="{FF2B5EF4-FFF2-40B4-BE49-F238E27FC236}">
                        <a16:creationId xmlns:a16="http://schemas.microsoft.com/office/drawing/2014/main" id="{33C4D5B2-4959-8A4C-8E2D-D15B96D667C2}"/>
                      </a:ext>
                    </a:extLst>
                  </p:cNvPr>
                  <p:cNvSpPr txBox="1"/>
                  <p:nvPr/>
                </p:nvSpPr>
                <p:spPr>
                  <a:xfrm>
                    <a:off x="-4572810" y="938787"/>
                    <a:ext cx="12062700" cy="26002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endParaRPr lang="en-US" sz="3400" dirty="0">
                      <a:solidFill>
                        <a:schemeClr val="tx1"/>
                      </a:solidFill>
                      <a:latin typeface="Avenir Next" panose="020B0503020202020204" pitchFamily="34" charset="0"/>
                    </a:endParaRPr>
                  </a:p>
                  <a:p>
                    <a:pPr>
                      <a:lnSpc>
                        <a:spcPct val="100000"/>
                      </a:lnSpc>
                      <a:spcBef>
                        <a:spcPts val="0"/>
                      </a:spcBef>
                    </a:pPr>
                    <a:r>
                      <a:rPr lang="en-US" sz="2800" dirty="0">
                        <a:latin typeface="Avenir Next" panose="020B0503020202020204" pitchFamily="34" charset="0"/>
                      </a:rPr>
                      <a:t>310+ Major &amp; Minor combinations  </a:t>
                    </a:r>
                  </a:p>
                  <a:p>
                    <a:pPr>
                      <a:lnSpc>
                        <a:spcPct val="100000"/>
                      </a:lnSpc>
                    </a:pPr>
                    <a:r>
                      <a:rPr lang="en-US" sz="2800" dirty="0">
                        <a:solidFill>
                          <a:srgbClr val="FFB000"/>
                        </a:solidFill>
                        <a:latin typeface="Avenir Next" panose="020B0503020202020204" pitchFamily="34" charset="0"/>
                      </a:rPr>
                      <a:t>Interdisciplinary majors in Comp Sc. (Honours),</a:t>
                    </a:r>
                  </a:p>
                  <a:p>
                    <a:pPr>
                      <a:lnSpc>
                        <a:spcPct val="100000"/>
                      </a:lnSpc>
                    </a:pPr>
                    <a:r>
                      <a:rPr lang="en-US" sz="2800" dirty="0">
                        <a:solidFill>
                          <a:srgbClr val="FFB000"/>
                        </a:solidFill>
                        <a:latin typeface="Avenir Next" panose="020B0503020202020204" pitchFamily="34" charset="0"/>
                      </a:rPr>
                      <a:t>Comp Sc. &amp; Design, Data Sc. &amp; Eco, Design Management  </a:t>
                    </a:r>
                  </a:p>
                  <a:p>
                    <a:pPr>
                      <a:lnSpc>
                        <a:spcPct val="100000"/>
                      </a:lnSpc>
                    </a:pPr>
                    <a:r>
                      <a:rPr lang="en-US" sz="2800" dirty="0">
                        <a:solidFill>
                          <a:srgbClr val="FFB000"/>
                        </a:solidFill>
                        <a:latin typeface="Avenir Next" panose="020B0503020202020204" pitchFamily="34" charset="0"/>
                      </a:rPr>
                      <a:t>*B.Des is a 4 years degree program</a:t>
                    </a:r>
                  </a:p>
                </p:txBody>
              </p:sp>
            </p:grpSp>
          </p:grpSp>
        </p:grpSp>
      </p:grpSp>
      <p:grpSp>
        <p:nvGrpSpPr>
          <p:cNvPr id="128" name="Group 32">
            <a:extLst>
              <a:ext uri="{FF2B5EF4-FFF2-40B4-BE49-F238E27FC236}">
                <a16:creationId xmlns:a16="http://schemas.microsoft.com/office/drawing/2014/main" id="{0628FB52-8F0E-944D-965E-A6854F3842E9}"/>
              </a:ext>
            </a:extLst>
          </p:cNvPr>
          <p:cNvGrpSpPr/>
          <p:nvPr/>
        </p:nvGrpSpPr>
        <p:grpSpPr>
          <a:xfrm>
            <a:off x="13548012" y="8329720"/>
            <a:ext cx="9494318" cy="688846"/>
            <a:chOff x="0" y="1"/>
            <a:chExt cx="6981210" cy="393699"/>
          </a:xfrm>
        </p:grpSpPr>
        <p:sp>
          <p:nvSpPr>
            <p:cNvPr id="152" name="Shape 29">
              <a:extLst>
                <a:ext uri="{FF2B5EF4-FFF2-40B4-BE49-F238E27FC236}">
                  <a16:creationId xmlns:a16="http://schemas.microsoft.com/office/drawing/2014/main" id="{D5FF5A07-E70C-C647-A953-CE8A6C1F3F20}"/>
                </a:ext>
              </a:extLst>
            </p:cNvPr>
            <p:cNvSpPr/>
            <p:nvPr/>
          </p:nvSpPr>
          <p:spPr>
            <a:xfrm>
              <a:off x="491628" y="1"/>
              <a:ext cx="6489582" cy="3164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Experiential Learning Courses</a:t>
              </a:r>
              <a:endParaRPr sz="3600" b="1" dirty="0">
                <a:solidFill>
                  <a:srgbClr val="194679"/>
                </a:solidFill>
                <a:latin typeface="Avenir Next" panose="020B0503020202020204" pitchFamily="34" charset="0"/>
              </a:endParaRPr>
            </a:p>
          </p:txBody>
        </p:sp>
        <p:sp>
          <p:nvSpPr>
            <p:cNvPr id="150" name="Shape 31">
              <a:extLst>
                <a:ext uri="{FF2B5EF4-FFF2-40B4-BE49-F238E27FC236}">
                  <a16:creationId xmlns:a16="http://schemas.microsoft.com/office/drawing/2014/main" id="{B51F3784-68E8-0A45-9377-C05C9D8A0C14}"/>
                </a:ext>
              </a:extLst>
            </p:cNvPr>
            <p:cNvSpPr/>
            <p:nvPr/>
          </p:nvSpPr>
          <p:spPr>
            <a:xfrm>
              <a:off x="0" y="76199"/>
              <a:ext cx="317500" cy="317501"/>
            </a:xfrm>
            <a:prstGeom prst="ellipse">
              <a:avLst/>
            </a:prstGeom>
            <a:solidFill>
              <a:srgbClr val="72B1D7"/>
            </a:solidFill>
            <a:ln w="12700" cap="flat">
              <a:noFill/>
              <a:miter lim="400000"/>
            </a:ln>
            <a:effectLst/>
          </p:spPr>
          <p:txBody>
            <a:bodyPr wrap="square" lIns="0" tIns="0" rIns="0" bIns="0" numCol="1" anchor="t">
              <a:noAutofit/>
            </a:bodyPr>
            <a:lstStyle/>
            <a:p>
              <a:endParaRPr sz="4000" dirty="0">
                <a:solidFill>
                  <a:srgbClr val="194679"/>
                </a:solidFill>
                <a:latin typeface="Avenir Next" panose="020B0503020202020204" pitchFamily="34" charset="0"/>
              </a:endParaRPr>
            </a:p>
          </p:txBody>
        </p:sp>
      </p:grpSp>
      <p:grpSp>
        <p:nvGrpSpPr>
          <p:cNvPr id="129" name="Group 37">
            <a:extLst>
              <a:ext uri="{FF2B5EF4-FFF2-40B4-BE49-F238E27FC236}">
                <a16:creationId xmlns:a16="http://schemas.microsoft.com/office/drawing/2014/main" id="{1C52E6F0-5555-A34F-BB6B-646110628F75}"/>
              </a:ext>
            </a:extLst>
          </p:cNvPr>
          <p:cNvGrpSpPr/>
          <p:nvPr/>
        </p:nvGrpSpPr>
        <p:grpSpPr>
          <a:xfrm>
            <a:off x="13578690" y="3963061"/>
            <a:ext cx="6873468" cy="531784"/>
            <a:chOff x="0" y="0"/>
            <a:chExt cx="4936629" cy="393700"/>
          </a:xfrm>
        </p:grpSpPr>
        <p:sp>
          <p:nvSpPr>
            <p:cNvPr id="148" name="Shape 34">
              <a:extLst>
                <a:ext uri="{FF2B5EF4-FFF2-40B4-BE49-F238E27FC236}">
                  <a16:creationId xmlns:a16="http://schemas.microsoft.com/office/drawing/2014/main" id="{9B341FDB-F95F-9746-AA05-CD5D1C56A654}"/>
                </a:ext>
              </a:extLst>
            </p:cNvPr>
            <p:cNvSpPr/>
            <p:nvPr/>
          </p:nvSpPr>
          <p:spPr>
            <a:xfrm>
              <a:off x="491628" y="0"/>
              <a:ext cx="4445001" cy="3861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Foundation</a:t>
              </a:r>
              <a:r>
                <a:rPr lang="en-US" sz="4000" b="1" dirty="0">
                  <a:solidFill>
                    <a:srgbClr val="194679"/>
                  </a:solidFill>
                  <a:latin typeface="Avenir Next" panose="020B0503020202020204" pitchFamily="34" charset="0"/>
                </a:rPr>
                <a:t> Courses</a:t>
              </a:r>
              <a:endParaRPr sz="4000" b="1" dirty="0">
                <a:solidFill>
                  <a:srgbClr val="194679"/>
                </a:solidFill>
                <a:latin typeface="Avenir Next" panose="020B0503020202020204" pitchFamily="34" charset="0"/>
              </a:endParaRPr>
            </a:p>
          </p:txBody>
        </p:sp>
        <p:sp>
          <p:nvSpPr>
            <p:cNvPr id="146" name="Shape 36">
              <a:extLst>
                <a:ext uri="{FF2B5EF4-FFF2-40B4-BE49-F238E27FC236}">
                  <a16:creationId xmlns:a16="http://schemas.microsoft.com/office/drawing/2014/main" id="{E292724A-953A-4641-82D0-9B79EC964F12}"/>
                </a:ext>
              </a:extLst>
            </p:cNvPr>
            <p:cNvSpPr/>
            <p:nvPr/>
          </p:nvSpPr>
          <p:spPr>
            <a:xfrm>
              <a:off x="0" y="76200"/>
              <a:ext cx="317500" cy="317500"/>
            </a:xfrm>
            <a:prstGeom prst="ellipse">
              <a:avLst/>
            </a:prstGeom>
            <a:solidFill>
              <a:srgbClr val="3484C9"/>
            </a:solidFill>
            <a:ln w="12700" cap="flat">
              <a:noFill/>
              <a:miter lim="400000"/>
            </a:ln>
            <a:effectLst/>
          </p:spPr>
          <p:txBody>
            <a:bodyPr wrap="square" lIns="0" tIns="0" rIns="0" bIns="0" numCol="1" anchor="t">
              <a:noAutofit/>
            </a:bodyPr>
            <a:lstStyle/>
            <a:p>
              <a:endParaRPr sz="4000" dirty="0">
                <a:solidFill>
                  <a:srgbClr val="194679"/>
                </a:solidFill>
                <a:latin typeface="Avenir Next" panose="020B0503020202020204" pitchFamily="34" charset="0"/>
              </a:endParaRPr>
            </a:p>
          </p:txBody>
        </p:sp>
      </p:grpSp>
      <p:grpSp>
        <p:nvGrpSpPr>
          <p:cNvPr id="130" name="Group 42">
            <a:extLst>
              <a:ext uri="{FF2B5EF4-FFF2-40B4-BE49-F238E27FC236}">
                <a16:creationId xmlns:a16="http://schemas.microsoft.com/office/drawing/2014/main" id="{80315A11-BD67-8E4A-A3B9-3B1C1787A938}"/>
              </a:ext>
            </a:extLst>
          </p:cNvPr>
          <p:cNvGrpSpPr/>
          <p:nvPr/>
        </p:nvGrpSpPr>
        <p:grpSpPr>
          <a:xfrm>
            <a:off x="13578690" y="6103417"/>
            <a:ext cx="6138938" cy="456819"/>
            <a:chOff x="0" y="-63118"/>
            <a:chExt cx="6138936" cy="456818"/>
          </a:xfrm>
        </p:grpSpPr>
        <p:sp>
          <p:nvSpPr>
            <p:cNvPr id="144" name="Shape 39">
              <a:extLst>
                <a:ext uri="{FF2B5EF4-FFF2-40B4-BE49-F238E27FC236}">
                  <a16:creationId xmlns:a16="http://schemas.microsoft.com/office/drawing/2014/main" id="{3C801A53-3797-4E46-B871-F3C48F4D7437}"/>
                </a:ext>
              </a:extLst>
            </p:cNvPr>
            <p:cNvSpPr/>
            <p:nvPr/>
          </p:nvSpPr>
          <p:spPr>
            <a:xfrm>
              <a:off x="491628" y="-63118"/>
              <a:ext cx="5647308" cy="3945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Specialization</a:t>
              </a:r>
              <a:r>
                <a:rPr lang="en-US" sz="4000" b="1" dirty="0">
                  <a:solidFill>
                    <a:srgbClr val="194679"/>
                  </a:solidFill>
                  <a:latin typeface="Avenir Next" panose="020B0503020202020204" pitchFamily="34" charset="0"/>
                </a:rPr>
                <a:t> Courses</a:t>
              </a:r>
              <a:endParaRPr sz="4000" b="1" dirty="0">
                <a:solidFill>
                  <a:srgbClr val="194679"/>
                </a:solidFill>
                <a:latin typeface="Avenir Next" panose="020B0503020202020204" pitchFamily="34" charset="0"/>
              </a:endParaRPr>
            </a:p>
          </p:txBody>
        </p:sp>
        <p:sp>
          <p:nvSpPr>
            <p:cNvPr id="142" name="Shape 41">
              <a:extLst>
                <a:ext uri="{FF2B5EF4-FFF2-40B4-BE49-F238E27FC236}">
                  <a16:creationId xmlns:a16="http://schemas.microsoft.com/office/drawing/2014/main" id="{CE13CE49-427C-0E41-ABCD-0D7D0981BA04}"/>
                </a:ext>
              </a:extLst>
            </p:cNvPr>
            <p:cNvSpPr/>
            <p:nvPr/>
          </p:nvSpPr>
          <p:spPr>
            <a:xfrm>
              <a:off x="0" y="76200"/>
              <a:ext cx="317500" cy="317500"/>
            </a:xfrm>
            <a:prstGeom prst="ellipse">
              <a:avLst/>
            </a:prstGeom>
            <a:solidFill>
              <a:srgbClr val="3484C9"/>
            </a:solidFill>
            <a:ln w="12700" cap="flat">
              <a:noFill/>
              <a:miter lim="400000"/>
            </a:ln>
            <a:effectLst/>
          </p:spPr>
          <p:txBody>
            <a:bodyPr wrap="square" lIns="0" tIns="0" rIns="0" bIns="0" numCol="1" anchor="t">
              <a:noAutofit/>
            </a:bodyPr>
            <a:lstStyle/>
            <a:p>
              <a:endParaRPr sz="4000">
                <a:solidFill>
                  <a:srgbClr val="194679"/>
                </a:solidFill>
                <a:latin typeface="Avenir Next" panose="020B0503020202020204" pitchFamily="34" charset="0"/>
              </a:endParaRPr>
            </a:p>
          </p:txBody>
        </p:sp>
      </p:grpSp>
      <p:grpSp>
        <p:nvGrpSpPr>
          <p:cNvPr id="131" name="Group 47">
            <a:extLst>
              <a:ext uri="{FF2B5EF4-FFF2-40B4-BE49-F238E27FC236}">
                <a16:creationId xmlns:a16="http://schemas.microsoft.com/office/drawing/2014/main" id="{917EB184-47D2-254D-AF4C-18923C6F0622}"/>
              </a:ext>
            </a:extLst>
          </p:cNvPr>
          <p:cNvGrpSpPr/>
          <p:nvPr/>
        </p:nvGrpSpPr>
        <p:grpSpPr>
          <a:xfrm>
            <a:off x="13578690" y="10330647"/>
            <a:ext cx="6138938" cy="393700"/>
            <a:chOff x="0" y="1"/>
            <a:chExt cx="6138936" cy="393699"/>
          </a:xfrm>
        </p:grpSpPr>
        <p:sp>
          <p:nvSpPr>
            <p:cNvPr id="140" name="Shape 44">
              <a:extLst>
                <a:ext uri="{FF2B5EF4-FFF2-40B4-BE49-F238E27FC236}">
                  <a16:creationId xmlns:a16="http://schemas.microsoft.com/office/drawing/2014/main" id="{26F32761-74DA-8241-AAF6-F95ABB190552}"/>
                </a:ext>
              </a:extLst>
            </p:cNvPr>
            <p:cNvSpPr/>
            <p:nvPr/>
          </p:nvSpPr>
          <p:spPr>
            <a:xfrm>
              <a:off x="491628" y="1"/>
              <a:ext cx="5647308" cy="2990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Interdisciplinary Project</a:t>
              </a:r>
              <a:endParaRPr sz="3600" b="1" dirty="0">
                <a:solidFill>
                  <a:srgbClr val="194679"/>
                </a:solidFill>
                <a:latin typeface="Avenir Next" panose="020B0503020202020204" pitchFamily="34" charset="0"/>
              </a:endParaRPr>
            </a:p>
          </p:txBody>
        </p:sp>
        <p:sp>
          <p:nvSpPr>
            <p:cNvPr id="138" name="Shape 46">
              <a:extLst>
                <a:ext uri="{FF2B5EF4-FFF2-40B4-BE49-F238E27FC236}">
                  <a16:creationId xmlns:a16="http://schemas.microsoft.com/office/drawing/2014/main" id="{07997EF5-911B-054A-ABB3-886D88051A86}"/>
                </a:ext>
              </a:extLst>
            </p:cNvPr>
            <p:cNvSpPr/>
            <p:nvPr/>
          </p:nvSpPr>
          <p:spPr>
            <a:xfrm>
              <a:off x="0" y="76200"/>
              <a:ext cx="317500" cy="317500"/>
            </a:xfrm>
            <a:prstGeom prst="ellipse">
              <a:avLst/>
            </a:prstGeom>
            <a:solidFill>
              <a:srgbClr val="B9B9B9"/>
            </a:solidFill>
            <a:ln w="12700" cap="flat">
              <a:noFill/>
              <a:miter lim="400000"/>
            </a:ln>
            <a:effectLst/>
          </p:spPr>
          <p:txBody>
            <a:bodyPr wrap="square" lIns="0" tIns="0" rIns="0" bIns="0" numCol="1" anchor="t">
              <a:noAutofit/>
            </a:bodyPr>
            <a:lstStyle/>
            <a:p>
              <a:endParaRPr sz="4000">
                <a:solidFill>
                  <a:srgbClr val="194679"/>
                </a:solidFill>
                <a:latin typeface="Avenir Next" panose="020B0503020202020204" pitchFamily="34" charset="0"/>
              </a:endParaRPr>
            </a:p>
          </p:txBody>
        </p:sp>
      </p:grpSp>
      <p:grpSp>
        <p:nvGrpSpPr>
          <p:cNvPr id="132" name="Group 52">
            <a:extLst>
              <a:ext uri="{FF2B5EF4-FFF2-40B4-BE49-F238E27FC236}">
                <a16:creationId xmlns:a16="http://schemas.microsoft.com/office/drawing/2014/main" id="{403E681E-FB66-164F-B841-B3EC24DDA20D}"/>
              </a:ext>
            </a:extLst>
          </p:cNvPr>
          <p:cNvGrpSpPr/>
          <p:nvPr/>
        </p:nvGrpSpPr>
        <p:grpSpPr>
          <a:xfrm>
            <a:off x="13706762" y="12062430"/>
            <a:ext cx="6138938" cy="401216"/>
            <a:chOff x="0" y="-7515"/>
            <a:chExt cx="6138936" cy="401215"/>
          </a:xfrm>
        </p:grpSpPr>
        <p:sp>
          <p:nvSpPr>
            <p:cNvPr id="136" name="Shape 49">
              <a:extLst>
                <a:ext uri="{FF2B5EF4-FFF2-40B4-BE49-F238E27FC236}">
                  <a16:creationId xmlns:a16="http://schemas.microsoft.com/office/drawing/2014/main" id="{1838DDE0-1318-AE47-B218-4F6561A1FE20}"/>
                </a:ext>
              </a:extLst>
            </p:cNvPr>
            <p:cNvSpPr/>
            <p:nvPr/>
          </p:nvSpPr>
          <p:spPr>
            <a:xfrm>
              <a:off x="491628" y="-7515"/>
              <a:ext cx="5647308" cy="2363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3600" b="1" dirty="0">
                  <a:solidFill>
                    <a:srgbClr val="194679"/>
                  </a:solidFill>
                  <a:latin typeface="Avenir Next" panose="020B0503020202020204" pitchFamily="34" charset="0"/>
                </a:rPr>
                <a:t>Open Elective Courses</a:t>
              </a:r>
              <a:endParaRPr sz="3600" b="1" dirty="0">
                <a:solidFill>
                  <a:srgbClr val="194679"/>
                </a:solidFill>
                <a:latin typeface="Avenir Next" panose="020B0503020202020204" pitchFamily="34" charset="0"/>
              </a:endParaRPr>
            </a:p>
          </p:txBody>
        </p:sp>
        <p:sp>
          <p:nvSpPr>
            <p:cNvPr id="134" name="Shape 51">
              <a:extLst>
                <a:ext uri="{FF2B5EF4-FFF2-40B4-BE49-F238E27FC236}">
                  <a16:creationId xmlns:a16="http://schemas.microsoft.com/office/drawing/2014/main" id="{45CD045F-6514-7746-935E-0A113988EB8A}"/>
                </a:ext>
              </a:extLst>
            </p:cNvPr>
            <p:cNvSpPr/>
            <p:nvPr/>
          </p:nvSpPr>
          <p:spPr>
            <a:xfrm>
              <a:off x="0" y="76200"/>
              <a:ext cx="317500" cy="317500"/>
            </a:xfrm>
            <a:prstGeom prst="ellipse">
              <a:avLst/>
            </a:prstGeom>
            <a:solidFill>
              <a:srgbClr val="999999"/>
            </a:solidFill>
            <a:ln w="12700" cap="flat">
              <a:noFill/>
              <a:miter lim="400000"/>
            </a:ln>
            <a:effectLst/>
          </p:spPr>
          <p:txBody>
            <a:bodyPr wrap="square" lIns="0" tIns="0" rIns="0" bIns="0" numCol="1" anchor="t">
              <a:noAutofit/>
            </a:bodyPr>
            <a:lstStyle/>
            <a:p>
              <a:endParaRPr sz="3600">
                <a:solidFill>
                  <a:srgbClr val="194679"/>
                </a:solidFill>
                <a:latin typeface="Avenir Next" panose="020B0503020202020204" pitchFamily="34" charset="0"/>
              </a:endParaRPr>
            </a:p>
          </p:txBody>
        </p:sp>
      </p:grpSp>
      <p:sp>
        <p:nvSpPr>
          <p:cNvPr id="162" name="Shape 33">
            <a:extLst>
              <a:ext uri="{FF2B5EF4-FFF2-40B4-BE49-F238E27FC236}">
                <a16:creationId xmlns:a16="http://schemas.microsoft.com/office/drawing/2014/main" id="{6AEA0CD3-3811-5245-BDD4-5DBE76A335C5}"/>
              </a:ext>
            </a:extLst>
          </p:cNvPr>
          <p:cNvSpPr/>
          <p:nvPr/>
        </p:nvSpPr>
        <p:spPr>
          <a:xfrm>
            <a:off x="13891882" y="4527735"/>
            <a:ext cx="7441454" cy="5317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latin typeface="Avenir Next" panose="020B0503020202020204" pitchFamily="34" charset="0"/>
              </a:rPr>
              <a:t>Exploration | Breadth of knowledge</a:t>
            </a:r>
          </a:p>
          <a:p>
            <a:pPr>
              <a:lnSpc>
                <a:spcPct val="100000"/>
              </a:lnSpc>
              <a:spcBef>
                <a:spcPts val="0"/>
              </a:spcBef>
            </a:pPr>
            <a:r>
              <a:rPr lang="en-US" sz="2800" dirty="0">
                <a:latin typeface="Avenir Next" panose="020B0503020202020204" pitchFamily="34" charset="0"/>
              </a:rPr>
              <a:t>Honing fundamental skills</a:t>
            </a:r>
            <a:endParaRPr sz="2800" dirty="0">
              <a:latin typeface="Avenir Next" panose="020B0503020202020204" pitchFamily="34" charset="0"/>
            </a:endParaRPr>
          </a:p>
        </p:txBody>
      </p:sp>
      <p:sp>
        <p:nvSpPr>
          <p:cNvPr id="163" name="Shape 33">
            <a:extLst>
              <a:ext uri="{FF2B5EF4-FFF2-40B4-BE49-F238E27FC236}">
                <a16:creationId xmlns:a16="http://schemas.microsoft.com/office/drawing/2014/main" id="{83F91579-635A-0A4A-8CF3-DBD6DDFFA140}"/>
              </a:ext>
            </a:extLst>
          </p:cNvPr>
          <p:cNvSpPr/>
          <p:nvPr/>
        </p:nvSpPr>
        <p:spPr>
          <a:xfrm>
            <a:off x="13962578" y="6841263"/>
            <a:ext cx="6489585" cy="6888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latin typeface="Avenir Next" panose="020B0503020202020204" pitchFamily="34" charset="0"/>
              </a:rPr>
              <a:t>Major + Minor | </a:t>
            </a:r>
            <a:r>
              <a:rPr lang="en-US" sz="2800" dirty="0">
                <a:solidFill>
                  <a:srgbClr val="FFB000"/>
                </a:solidFill>
                <a:latin typeface="Avenir Next" panose="020B0503020202020204" pitchFamily="34" charset="0"/>
              </a:rPr>
              <a:t>310+</a:t>
            </a:r>
            <a:r>
              <a:rPr lang="en-US" sz="2800" dirty="0">
                <a:solidFill>
                  <a:schemeClr val="tx1"/>
                </a:solidFill>
                <a:latin typeface="Avenir Next" panose="020B0503020202020204" pitchFamily="34" charset="0"/>
              </a:rPr>
              <a:t> </a:t>
            </a:r>
            <a:r>
              <a:rPr lang="en-US" sz="2800" dirty="0">
                <a:latin typeface="Avenir Next" panose="020B0503020202020204" pitchFamily="34" charset="0"/>
              </a:rPr>
              <a:t>combinations</a:t>
            </a:r>
          </a:p>
          <a:p>
            <a:pPr>
              <a:lnSpc>
                <a:spcPct val="100000"/>
              </a:lnSpc>
              <a:spcBef>
                <a:spcPts val="0"/>
              </a:spcBef>
            </a:pPr>
            <a:r>
              <a:rPr lang="en-US" sz="2800" dirty="0">
                <a:latin typeface="Avenir Next" panose="020B0503020202020204" pitchFamily="34" charset="0"/>
              </a:rPr>
              <a:t>Depth of knowledge</a:t>
            </a:r>
            <a:endParaRPr sz="2800" dirty="0">
              <a:latin typeface="Avenir Next" panose="020B0503020202020204" pitchFamily="34" charset="0"/>
            </a:endParaRPr>
          </a:p>
        </p:txBody>
      </p:sp>
      <p:sp>
        <p:nvSpPr>
          <p:cNvPr id="164" name="Shape 33">
            <a:extLst>
              <a:ext uri="{FF2B5EF4-FFF2-40B4-BE49-F238E27FC236}">
                <a16:creationId xmlns:a16="http://schemas.microsoft.com/office/drawing/2014/main" id="{14FED665-026B-D74C-8656-6112E569C35C}"/>
              </a:ext>
            </a:extLst>
          </p:cNvPr>
          <p:cNvSpPr/>
          <p:nvPr/>
        </p:nvSpPr>
        <p:spPr>
          <a:xfrm>
            <a:off x="14070317" y="8890878"/>
            <a:ext cx="8270233" cy="34251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latin typeface="Avenir Next" panose="020B0503020202020204" pitchFamily="34" charset="0"/>
              </a:rPr>
              <a:t>Immersion | Exposure to the real world </a:t>
            </a:r>
          </a:p>
          <a:p>
            <a:pPr>
              <a:lnSpc>
                <a:spcPct val="100000"/>
              </a:lnSpc>
              <a:spcBef>
                <a:spcPts val="0"/>
              </a:spcBef>
            </a:pPr>
            <a:r>
              <a:rPr lang="en-US" sz="2800" dirty="0">
                <a:latin typeface="Avenir Next" panose="020B0503020202020204" pitchFamily="34" charset="0"/>
              </a:rPr>
              <a:t>Social | Cultural &amp; Historical | Professional</a:t>
            </a:r>
            <a:endParaRPr sz="2800" dirty="0">
              <a:latin typeface="Avenir Next" panose="020B0503020202020204" pitchFamily="34" charset="0"/>
            </a:endParaRPr>
          </a:p>
        </p:txBody>
      </p:sp>
      <p:sp>
        <p:nvSpPr>
          <p:cNvPr id="165" name="Shape 33">
            <a:extLst>
              <a:ext uri="{FF2B5EF4-FFF2-40B4-BE49-F238E27FC236}">
                <a16:creationId xmlns:a16="http://schemas.microsoft.com/office/drawing/2014/main" id="{69ED96EB-9305-CA49-855B-5C509C7AB0CB}"/>
              </a:ext>
            </a:extLst>
          </p:cNvPr>
          <p:cNvSpPr/>
          <p:nvPr/>
        </p:nvSpPr>
        <p:spPr>
          <a:xfrm>
            <a:off x="14039640" y="10849126"/>
            <a:ext cx="7293696" cy="87781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latin typeface="Avenir Next" panose="020B0503020202020204" pitchFamily="34" charset="0"/>
              </a:rPr>
              <a:t>Connect the dots | Interdisciplinary Major Project,  Graduation Project</a:t>
            </a:r>
          </a:p>
          <a:p>
            <a:pPr>
              <a:lnSpc>
                <a:spcPct val="100000"/>
              </a:lnSpc>
              <a:spcBef>
                <a:spcPts val="0"/>
              </a:spcBef>
            </a:pPr>
            <a:r>
              <a:rPr lang="en-US" sz="2800" dirty="0">
                <a:solidFill>
                  <a:schemeClr val="tx1"/>
                </a:solidFill>
                <a:latin typeface="Avenir Next" panose="020B0503020202020204" pitchFamily="34" charset="0"/>
              </a:rPr>
              <a:t> </a:t>
            </a:r>
          </a:p>
          <a:p>
            <a:pPr>
              <a:lnSpc>
                <a:spcPct val="100000"/>
              </a:lnSpc>
              <a:spcBef>
                <a:spcPts val="0"/>
              </a:spcBef>
            </a:pPr>
            <a:endParaRPr sz="3200" dirty="0">
              <a:solidFill>
                <a:schemeClr val="tx1"/>
              </a:solidFill>
              <a:latin typeface="Avenir Next" panose="020B0503020202020204" pitchFamily="34" charset="0"/>
            </a:endParaRPr>
          </a:p>
        </p:txBody>
      </p:sp>
      <p:sp>
        <p:nvSpPr>
          <p:cNvPr id="166" name="Shape 33">
            <a:extLst>
              <a:ext uri="{FF2B5EF4-FFF2-40B4-BE49-F238E27FC236}">
                <a16:creationId xmlns:a16="http://schemas.microsoft.com/office/drawing/2014/main" id="{32B8D4D9-F962-E149-A144-BB21A540E0B4}"/>
              </a:ext>
            </a:extLst>
          </p:cNvPr>
          <p:cNvSpPr/>
          <p:nvPr/>
        </p:nvSpPr>
        <p:spPr>
          <a:xfrm>
            <a:off x="14128259" y="12685622"/>
            <a:ext cx="4445003" cy="5089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spcBef>
                <a:spcPts val="0"/>
              </a:spcBef>
            </a:pPr>
            <a:r>
              <a:rPr lang="en-US" sz="2800" dirty="0">
                <a:latin typeface="Avenir Next" panose="020B0503020202020204" pitchFamily="34" charset="0"/>
              </a:rPr>
              <a:t>Sample and discover</a:t>
            </a:r>
            <a:endParaRPr sz="2800" dirty="0">
              <a:latin typeface="Avenir Next" panose="020B0503020202020204" pitchFamily="34" charset="0"/>
            </a:endParaRPr>
          </a:p>
        </p:txBody>
      </p:sp>
    </p:spTree>
    <p:extLst>
      <p:ext uri="{BB962C8B-B14F-4D97-AF65-F5344CB8AC3E}">
        <p14:creationId xmlns:p14="http://schemas.microsoft.com/office/powerpoint/2010/main" val="402435399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Shape">
            <a:extLst>
              <a:ext uri="{FF2B5EF4-FFF2-40B4-BE49-F238E27FC236}">
                <a16:creationId xmlns:a16="http://schemas.microsoft.com/office/drawing/2014/main" id="{7AE0A63C-5336-461B-8FC8-5D7DF695A141}"/>
              </a:ext>
            </a:extLst>
          </p:cNvPr>
          <p:cNvSpPr/>
          <p:nvPr/>
        </p:nvSpPr>
        <p:spPr>
          <a:xfrm rot="18918778">
            <a:off x="12561237" y="6256499"/>
            <a:ext cx="2449348" cy="219244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417" y="8367"/>
                  <a:pt x="18411" y="15950"/>
                  <a:pt x="13608" y="21600"/>
                </a:cubicBezTo>
                <a:lnTo>
                  <a:pt x="0" y="6366"/>
                </a:lnTo>
                <a:cubicBezTo>
                  <a:pt x="1337" y="4631"/>
                  <a:pt x="2197" y="2425"/>
                  <a:pt x="2355" y="0"/>
                </a:cubicBezTo>
                <a:cubicBezTo>
                  <a:pt x="2355" y="0"/>
                  <a:pt x="21600" y="0"/>
                  <a:pt x="21600" y="0"/>
                </a:cubicBezTo>
                <a:close/>
              </a:path>
            </a:pathLst>
          </a:custGeom>
          <a:solidFill>
            <a:srgbClr val="E5E5E5"/>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699" name="Title"/>
          <p:cNvSpPr txBox="1">
            <a:spLocks noGrp="1"/>
          </p:cNvSpPr>
          <p:nvPr>
            <p:ph type="title"/>
          </p:nvPr>
        </p:nvSpPr>
        <p:spPr>
          <a:xfrm>
            <a:off x="4278125" y="182375"/>
            <a:ext cx="15521402" cy="1123468"/>
          </a:xfrm>
          <a:prstGeom prst="rect">
            <a:avLst/>
          </a:prstGeom>
        </p:spPr>
        <p:txBody>
          <a:bodyPr/>
          <a:lstStyle/>
          <a:p>
            <a:r>
              <a:rPr lang="en-US" sz="6600" dirty="0"/>
              <a:t>Explore and Prepare For Life</a:t>
            </a:r>
            <a:endParaRPr sz="6600" dirty="0"/>
          </a:p>
        </p:txBody>
      </p:sp>
      <p:sp>
        <p:nvSpPr>
          <p:cNvPr id="3" name="Introduction goes here">
            <a:extLst>
              <a:ext uri="{FF2B5EF4-FFF2-40B4-BE49-F238E27FC236}">
                <a16:creationId xmlns:a16="http://schemas.microsoft.com/office/drawing/2014/main" id="{738DD506-5494-C648-869A-A6AEE602C2E0}"/>
              </a:ext>
            </a:extLst>
          </p:cNvPr>
          <p:cNvSpPr txBox="1">
            <a:spLocks noGrp="1"/>
          </p:cNvSpPr>
          <p:nvPr>
            <p:ph type="body" sz="quarter" idx="13"/>
          </p:nvPr>
        </p:nvSpPr>
        <p:spPr>
          <a:xfrm>
            <a:off x="4628804" y="1471963"/>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sz="4000" dirty="0"/>
              <a:t>Fundamental skill development</a:t>
            </a:r>
          </a:p>
        </p:txBody>
      </p:sp>
      <p:grpSp>
        <p:nvGrpSpPr>
          <p:cNvPr id="109" name="Group">
            <a:extLst>
              <a:ext uri="{FF2B5EF4-FFF2-40B4-BE49-F238E27FC236}">
                <a16:creationId xmlns:a16="http://schemas.microsoft.com/office/drawing/2014/main" id="{F8519D43-E637-BE4E-B573-7498B85C1996}"/>
              </a:ext>
            </a:extLst>
          </p:cNvPr>
          <p:cNvGrpSpPr/>
          <p:nvPr/>
        </p:nvGrpSpPr>
        <p:grpSpPr>
          <a:xfrm>
            <a:off x="7520613" y="4044645"/>
            <a:ext cx="7898871" cy="7906540"/>
            <a:chOff x="-2" y="-1"/>
            <a:chExt cx="5080005" cy="5084935"/>
          </a:xfrm>
        </p:grpSpPr>
        <p:sp>
          <p:nvSpPr>
            <p:cNvPr id="143" name="Main  Subjects">
              <a:extLst>
                <a:ext uri="{FF2B5EF4-FFF2-40B4-BE49-F238E27FC236}">
                  <a16:creationId xmlns:a16="http://schemas.microsoft.com/office/drawing/2014/main" id="{348CCC67-60AB-1447-A530-F3F9E38D8BA4}"/>
                </a:ext>
              </a:extLst>
            </p:cNvPr>
            <p:cNvSpPr/>
            <p:nvPr/>
          </p:nvSpPr>
          <p:spPr>
            <a:xfrm>
              <a:off x="1930400" y="1983665"/>
              <a:ext cx="1270000" cy="1016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1500" cap="all">
                  <a:solidFill>
                    <a:srgbClr val="262626"/>
                  </a:solidFill>
                  <a:latin typeface="Helvetica Neue"/>
                  <a:ea typeface="Helvetica Neue"/>
                  <a:cs typeface="Helvetica Neue"/>
                  <a:sym typeface="Helvetica Neue"/>
                </a:defRPr>
              </a:lvl1pPr>
            </a:lstStyle>
            <a:p>
              <a:r>
                <a:rPr lang="en-US" sz="2000" cap="none" dirty="0">
                  <a:solidFill>
                    <a:srgbClr val="194679"/>
                  </a:solidFill>
                  <a:latin typeface="Avenir Next" panose="020B0503020202020204" pitchFamily="34" charset="0"/>
                </a:rPr>
                <a:t>Foundation Core</a:t>
              </a:r>
            </a:p>
            <a:p>
              <a:r>
                <a:rPr lang="en-US" sz="2000" cap="none" dirty="0">
                  <a:solidFill>
                    <a:srgbClr val="194679"/>
                  </a:solidFill>
                  <a:latin typeface="Avenir Next" panose="020B0503020202020204" pitchFamily="34" charset="0"/>
                </a:rPr>
                <a:t>Courses</a:t>
              </a:r>
              <a:endParaRPr sz="2000" cap="none" dirty="0">
                <a:solidFill>
                  <a:srgbClr val="194679"/>
                </a:solidFill>
                <a:latin typeface="Avenir Next" panose="020B0503020202020204" pitchFamily="34" charset="0"/>
              </a:endParaRPr>
            </a:p>
          </p:txBody>
        </p:sp>
        <p:grpSp>
          <p:nvGrpSpPr>
            <p:cNvPr id="144" name="Group">
              <a:extLst>
                <a:ext uri="{FF2B5EF4-FFF2-40B4-BE49-F238E27FC236}">
                  <a16:creationId xmlns:a16="http://schemas.microsoft.com/office/drawing/2014/main" id="{DA8C7E97-6F00-5645-80F3-E8F2A043293F}"/>
                </a:ext>
              </a:extLst>
            </p:cNvPr>
            <p:cNvGrpSpPr/>
            <p:nvPr/>
          </p:nvGrpSpPr>
          <p:grpSpPr>
            <a:xfrm>
              <a:off x="-2" y="-1"/>
              <a:ext cx="5080005" cy="5084935"/>
              <a:chOff x="-1" y="-1"/>
              <a:chExt cx="5080003" cy="5084934"/>
            </a:xfrm>
          </p:grpSpPr>
          <p:grpSp>
            <p:nvGrpSpPr>
              <p:cNvPr id="145" name="Group">
                <a:extLst>
                  <a:ext uri="{FF2B5EF4-FFF2-40B4-BE49-F238E27FC236}">
                    <a16:creationId xmlns:a16="http://schemas.microsoft.com/office/drawing/2014/main" id="{1A23FD19-18ED-CD4B-8106-4A6C154B4C7E}"/>
                  </a:ext>
                </a:extLst>
              </p:cNvPr>
              <p:cNvGrpSpPr/>
              <p:nvPr/>
            </p:nvGrpSpPr>
            <p:grpSpPr>
              <a:xfrm>
                <a:off x="2612913" y="-1"/>
                <a:ext cx="1681902" cy="1983480"/>
                <a:chOff x="-1" y="0"/>
                <a:chExt cx="1681900" cy="1983478"/>
              </a:xfrm>
            </p:grpSpPr>
            <p:sp>
              <p:nvSpPr>
                <p:cNvPr id="202" name="Shape">
                  <a:extLst>
                    <a:ext uri="{FF2B5EF4-FFF2-40B4-BE49-F238E27FC236}">
                      <a16:creationId xmlns:a16="http://schemas.microsoft.com/office/drawing/2014/main" id="{E5A221BE-A6BF-2D4D-81D1-E201D1D0E563}"/>
                    </a:ext>
                  </a:extLst>
                </p:cNvPr>
                <p:cNvSpPr/>
                <p:nvPr/>
              </p:nvSpPr>
              <p:spPr>
                <a:xfrm>
                  <a:off x="0" y="404942"/>
                  <a:ext cx="1407198" cy="1578536"/>
                </a:xfrm>
                <a:custGeom>
                  <a:avLst/>
                  <a:gdLst/>
                  <a:ahLst/>
                  <a:cxnLst>
                    <a:cxn ang="0">
                      <a:pos x="wd2" y="hd2"/>
                    </a:cxn>
                    <a:cxn ang="5400000">
                      <a:pos x="wd2" y="hd2"/>
                    </a:cxn>
                    <a:cxn ang="10800000">
                      <a:pos x="wd2" y="hd2"/>
                    </a:cxn>
                    <a:cxn ang="16200000">
                      <a:pos x="wd2" y="hd2"/>
                    </a:cxn>
                  </a:cxnLst>
                  <a:rect l="0" t="0" r="r" b="b"/>
                  <a:pathLst>
                    <a:path w="21600" h="21600" extrusionOk="0">
                      <a:moveTo>
                        <a:pt x="21600" y="7992"/>
                      </a:moveTo>
                      <a:lnTo>
                        <a:pt x="6367" y="21600"/>
                      </a:lnTo>
                      <a:cubicBezTo>
                        <a:pt x="4632" y="20263"/>
                        <a:pt x="2427" y="19403"/>
                        <a:pt x="0" y="19245"/>
                      </a:cubicBezTo>
                      <a:lnTo>
                        <a:pt x="0" y="0"/>
                      </a:lnTo>
                      <a:cubicBezTo>
                        <a:pt x="8366" y="183"/>
                        <a:pt x="15948" y="3189"/>
                        <a:pt x="21600" y="7992"/>
                      </a:cubicBezTo>
                      <a:close/>
                    </a:path>
                  </a:pathLst>
                </a:custGeom>
                <a:solidFill>
                  <a:srgbClr val="E5E5E5"/>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dirty="0">
                    <a:latin typeface="Avenir Next" panose="020B0503020202020204" pitchFamily="34" charset="0"/>
                  </a:endParaRPr>
                </a:p>
              </p:txBody>
            </p:sp>
            <p:grpSp>
              <p:nvGrpSpPr>
                <p:cNvPr id="203" name="Group">
                  <a:extLst>
                    <a:ext uri="{FF2B5EF4-FFF2-40B4-BE49-F238E27FC236}">
                      <a16:creationId xmlns:a16="http://schemas.microsoft.com/office/drawing/2014/main" id="{6F97B868-2213-2C41-88CA-C263F8AC1136}"/>
                    </a:ext>
                  </a:extLst>
                </p:cNvPr>
                <p:cNvGrpSpPr/>
                <p:nvPr/>
              </p:nvGrpSpPr>
              <p:grpSpPr>
                <a:xfrm>
                  <a:off x="-1" y="0"/>
                  <a:ext cx="1681900" cy="985785"/>
                  <a:chOff x="0" y="0"/>
                  <a:chExt cx="1681898" cy="985784"/>
                </a:xfrm>
              </p:grpSpPr>
              <p:sp>
                <p:nvSpPr>
                  <p:cNvPr id="205" name="Shape">
                    <a:extLst>
                      <a:ext uri="{FF2B5EF4-FFF2-40B4-BE49-F238E27FC236}">
                        <a16:creationId xmlns:a16="http://schemas.microsoft.com/office/drawing/2014/main" id="{E9B798E5-3C0E-E34F-919A-77FE8A24F911}"/>
                      </a:ext>
                    </a:extLst>
                  </p:cNvPr>
                  <p:cNvSpPr/>
                  <p:nvPr/>
                </p:nvSpPr>
                <p:spPr>
                  <a:xfrm>
                    <a:off x="-1" y="12324"/>
                    <a:ext cx="1681900" cy="973461"/>
                  </a:xfrm>
                  <a:custGeom>
                    <a:avLst/>
                    <a:gdLst/>
                    <a:ahLst/>
                    <a:cxnLst>
                      <a:cxn ang="0">
                        <a:pos x="wd2" y="hd2"/>
                      </a:cxn>
                      <a:cxn ang="5400000">
                        <a:pos x="wd2" y="hd2"/>
                      </a:cxn>
                      <a:cxn ang="10800000">
                        <a:pos x="wd2" y="hd2"/>
                      </a:cxn>
                      <a:cxn ang="16200000">
                        <a:pos x="wd2" y="hd2"/>
                      </a:cxn>
                    </a:cxnLst>
                    <a:rect l="0" t="0" r="r" b="b"/>
                    <a:pathLst>
                      <a:path w="21600" h="21600" extrusionOk="0">
                        <a:moveTo>
                          <a:pt x="21600" y="15491"/>
                        </a:moveTo>
                        <a:cubicBezTo>
                          <a:pt x="15968" y="6140"/>
                          <a:pt x="8377" y="301"/>
                          <a:pt x="0" y="0"/>
                        </a:cubicBezTo>
                        <a:lnTo>
                          <a:pt x="0" y="8639"/>
                        </a:lnTo>
                        <a:cubicBezTo>
                          <a:pt x="7000" y="8937"/>
                          <a:pt x="13344" y="13811"/>
                          <a:pt x="18071" y="21600"/>
                        </a:cubicBezTo>
                        <a:cubicBezTo>
                          <a:pt x="18071" y="21600"/>
                          <a:pt x="21600" y="15491"/>
                          <a:pt x="21600" y="15491"/>
                        </a:cubicBezTo>
                        <a:close/>
                      </a:path>
                    </a:pathLst>
                  </a:custGeom>
                  <a:solidFill>
                    <a:srgbClr val="3197E0"/>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206" name="Circle">
                    <a:extLst>
                      <a:ext uri="{FF2B5EF4-FFF2-40B4-BE49-F238E27FC236}">
                        <a16:creationId xmlns:a16="http://schemas.microsoft.com/office/drawing/2014/main" id="{DCF58A80-DE50-6D48-8D1F-73501B7AA68B}"/>
                      </a:ext>
                    </a:extLst>
                  </p:cNvPr>
                  <p:cNvSpPr/>
                  <p:nvPr/>
                </p:nvSpPr>
                <p:spPr>
                  <a:xfrm>
                    <a:off x="416837" y="0"/>
                    <a:ext cx="848224" cy="849994"/>
                  </a:xfrm>
                  <a:prstGeom prst="ellipse">
                    <a:avLst/>
                  </a:prstGeom>
                  <a:solidFill>
                    <a:srgbClr val="3197E0"/>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207" name="1">
                    <a:extLst>
                      <a:ext uri="{FF2B5EF4-FFF2-40B4-BE49-F238E27FC236}">
                        <a16:creationId xmlns:a16="http://schemas.microsoft.com/office/drawing/2014/main" id="{87B1ED18-5BDE-784B-B46D-8AA374FA1BCB}"/>
                      </a:ext>
                    </a:extLst>
                  </p:cNvPr>
                  <p:cNvSpPr/>
                  <p:nvPr/>
                </p:nvSpPr>
                <p:spPr>
                  <a:xfrm>
                    <a:off x="574583" y="158075"/>
                    <a:ext cx="532733" cy="533845"/>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262626"/>
                        </a:solidFill>
                      </a:defRPr>
                    </a:lvl1pPr>
                  </a:lstStyle>
                  <a:p>
                    <a:r>
                      <a:rPr lang="en-US" sz="2000" dirty="0">
                        <a:latin typeface="Avenir Next" panose="020B0503020202020204" pitchFamily="34" charset="0"/>
                      </a:rPr>
                      <a:t>8</a:t>
                    </a:r>
                    <a:endParaRPr sz="2000" dirty="0">
                      <a:latin typeface="Avenir Next" panose="020B0503020202020204" pitchFamily="34" charset="0"/>
                    </a:endParaRPr>
                  </a:p>
                </p:txBody>
              </p:sp>
            </p:grpSp>
          </p:grpSp>
          <p:grpSp>
            <p:nvGrpSpPr>
              <p:cNvPr id="146" name="Group">
                <a:extLst>
                  <a:ext uri="{FF2B5EF4-FFF2-40B4-BE49-F238E27FC236}">
                    <a16:creationId xmlns:a16="http://schemas.microsoft.com/office/drawing/2014/main" id="{13FE00B4-1FE7-7B46-A979-6E91B408AFBE}"/>
                  </a:ext>
                </a:extLst>
              </p:cNvPr>
              <p:cNvGrpSpPr/>
              <p:nvPr/>
            </p:nvGrpSpPr>
            <p:grpSpPr>
              <a:xfrm>
                <a:off x="-1" y="2580256"/>
                <a:ext cx="2017380" cy="1685425"/>
                <a:chOff x="0" y="0"/>
                <a:chExt cx="2017378" cy="1685424"/>
              </a:xfrm>
            </p:grpSpPr>
            <p:sp>
              <p:nvSpPr>
                <p:cNvPr id="195" name="Shape">
                  <a:extLst>
                    <a:ext uri="{FF2B5EF4-FFF2-40B4-BE49-F238E27FC236}">
                      <a16:creationId xmlns:a16="http://schemas.microsoft.com/office/drawing/2014/main" id="{2D16FD8F-BCB1-4841-84C9-AFA106465913}"/>
                    </a:ext>
                  </a:extLst>
                </p:cNvPr>
                <p:cNvSpPr/>
                <p:nvPr/>
              </p:nvSpPr>
              <p:spPr>
                <a:xfrm>
                  <a:off x="442130" y="0"/>
                  <a:ext cx="1575249" cy="1410028"/>
                </a:xfrm>
                <a:custGeom>
                  <a:avLst/>
                  <a:gdLst/>
                  <a:ahLst/>
                  <a:cxnLst>
                    <a:cxn ang="0">
                      <a:pos x="wd2" y="hd2"/>
                    </a:cxn>
                    <a:cxn ang="5400000">
                      <a:pos x="wd2" y="hd2"/>
                    </a:cxn>
                    <a:cxn ang="10800000">
                      <a:pos x="wd2" y="hd2"/>
                    </a:cxn>
                    <a:cxn ang="16200000">
                      <a:pos x="wd2" y="hd2"/>
                    </a:cxn>
                  </a:cxnLst>
                  <a:rect l="0" t="0" r="r" b="b"/>
                  <a:pathLst>
                    <a:path w="21600" h="21600" extrusionOk="0">
                      <a:moveTo>
                        <a:pt x="21600" y="6366"/>
                      </a:moveTo>
                      <a:lnTo>
                        <a:pt x="7993" y="21600"/>
                      </a:lnTo>
                      <a:cubicBezTo>
                        <a:pt x="3190" y="15950"/>
                        <a:pt x="183" y="8367"/>
                        <a:pt x="0" y="0"/>
                      </a:cubicBezTo>
                      <a:lnTo>
                        <a:pt x="19245" y="0"/>
                      </a:lnTo>
                      <a:cubicBezTo>
                        <a:pt x="19403" y="2425"/>
                        <a:pt x="20264" y="4631"/>
                        <a:pt x="21600" y="6366"/>
                      </a:cubicBezTo>
                      <a:close/>
                    </a:path>
                  </a:pathLst>
                </a:custGeom>
                <a:solidFill>
                  <a:srgbClr val="E5E5E5"/>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96" name="Group">
                  <a:extLst>
                    <a:ext uri="{FF2B5EF4-FFF2-40B4-BE49-F238E27FC236}">
                      <a16:creationId xmlns:a16="http://schemas.microsoft.com/office/drawing/2014/main" id="{B8EDBAA4-DCB5-AB43-9116-D6E8B683E51E}"/>
                    </a:ext>
                  </a:extLst>
                </p:cNvPr>
                <p:cNvGrpSpPr/>
                <p:nvPr/>
              </p:nvGrpSpPr>
              <p:grpSpPr>
                <a:xfrm>
                  <a:off x="0" y="-1"/>
                  <a:ext cx="1021677" cy="1685426"/>
                  <a:chOff x="0" y="0"/>
                  <a:chExt cx="1021676" cy="1685424"/>
                </a:xfrm>
              </p:grpSpPr>
              <p:sp>
                <p:nvSpPr>
                  <p:cNvPr id="198" name="Shape">
                    <a:extLst>
                      <a:ext uri="{FF2B5EF4-FFF2-40B4-BE49-F238E27FC236}">
                        <a16:creationId xmlns:a16="http://schemas.microsoft.com/office/drawing/2014/main" id="{6BB806FF-52D8-5E48-805C-80F4A2CC0F20}"/>
                      </a:ext>
                    </a:extLst>
                  </p:cNvPr>
                  <p:cNvSpPr/>
                  <p:nvPr/>
                </p:nvSpPr>
                <p:spPr>
                  <a:xfrm>
                    <a:off x="50330" y="0"/>
                    <a:ext cx="971347" cy="16854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01" y="8377"/>
                          <a:pt x="6140" y="15968"/>
                          <a:pt x="15490" y="21600"/>
                        </a:cubicBezTo>
                        <a:lnTo>
                          <a:pt x="21600" y="18071"/>
                        </a:lnTo>
                        <a:cubicBezTo>
                          <a:pt x="13811" y="13344"/>
                          <a:pt x="8936" y="7000"/>
                          <a:pt x="8638" y="0"/>
                        </a:cubicBezTo>
                        <a:cubicBezTo>
                          <a:pt x="8638" y="0"/>
                          <a:pt x="0" y="0"/>
                          <a:pt x="0" y="0"/>
                        </a:cubicBezTo>
                        <a:close/>
                      </a:path>
                    </a:pathLst>
                  </a:custGeom>
                  <a:solidFill>
                    <a:srgbClr val="B9B9B9"/>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99" name="Group">
                    <a:extLst>
                      <a:ext uri="{FF2B5EF4-FFF2-40B4-BE49-F238E27FC236}">
                        <a16:creationId xmlns:a16="http://schemas.microsoft.com/office/drawing/2014/main" id="{28BDC63E-60D8-DE46-9A89-39666AE9E044}"/>
                      </a:ext>
                    </a:extLst>
                  </p:cNvPr>
                  <p:cNvGrpSpPr/>
                  <p:nvPr/>
                </p:nvGrpSpPr>
                <p:grpSpPr>
                  <a:xfrm>
                    <a:off x="0" y="417714"/>
                    <a:ext cx="848224" cy="849995"/>
                    <a:chOff x="0" y="0"/>
                    <a:chExt cx="848223" cy="849993"/>
                  </a:xfrm>
                </p:grpSpPr>
                <p:sp>
                  <p:nvSpPr>
                    <p:cNvPr id="200" name="Circle">
                      <a:extLst>
                        <a:ext uri="{FF2B5EF4-FFF2-40B4-BE49-F238E27FC236}">
                          <a16:creationId xmlns:a16="http://schemas.microsoft.com/office/drawing/2014/main" id="{C70D3A91-3E8D-4E43-B4A7-A3E389BF19C8}"/>
                        </a:ext>
                      </a:extLst>
                    </p:cNvPr>
                    <p:cNvSpPr/>
                    <p:nvPr/>
                  </p:nvSpPr>
                  <p:spPr>
                    <a:xfrm>
                      <a:off x="0" y="0"/>
                      <a:ext cx="848224" cy="849994"/>
                    </a:xfrm>
                    <a:prstGeom prst="ellipse">
                      <a:avLst/>
                    </a:prstGeom>
                    <a:solidFill>
                      <a:srgbClr val="B9B9B9"/>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201" name="6">
                      <a:extLst>
                        <a:ext uri="{FF2B5EF4-FFF2-40B4-BE49-F238E27FC236}">
                          <a16:creationId xmlns:a16="http://schemas.microsoft.com/office/drawing/2014/main" id="{7CD6A0A5-BC59-1F4B-B7DC-CBAE04A98A87}"/>
                        </a:ext>
                      </a:extLst>
                    </p:cNvPr>
                    <p:cNvSpPr/>
                    <p:nvPr/>
                  </p:nvSpPr>
                  <p:spPr>
                    <a:xfrm>
                      <a:off x="157745" y="158074"/>
                      <a:ext cx="532733" cy="533845"/>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262626"/>
                          </a:solidFill>
                        </a:defRPr>
                      </a:lvl1pPr>
                    </a:lstStyle>
                    <a:p>
                      <a:r>
                        <a:rPr lang="en-US" sz="2000" dirty="0">
                          <a:latin typeface="Avenir Next" panose="020B0503020202020204" pitchFamily="34" charset="0"/>
                        </a:rPr>
                        <a:t>3</a:t>
                      </a:r>
                      <a:endParaRPr sz="2000" dirty="0">
                        <a:latin typeface="Avenir Next" panose="020B0503020202020204" pitchFamily="34" charset="0"/>
                      </a:endParaRPr>
                    </a:p>
                  </p:txBody>
                </p:sp>
              </p:grpSp>
            </p:grpSp>
            <p:sp>
              <p:nvSpPr>
                <p:cNvPr id="197" name="Shape">
                  <a:extLst>
                    <a:ext uri="{FF2B5EF4-FFF2-40B4-BE49-F238E27FC236}">
                      <a16:creationId xmlns:a16="http://schemas.microsoft.com/office/drawing/2014/main" id="{6FA4079A-07BF-914D-B130-69697B8E35EB}"/>
                    </a:ext>
                  </a:extLst>
                </p:cNvPr>
                <p:cNvSpPr/>
                <p:nvPr/>
              </p:nvSpPr>
              <p:spPr>
                <a:xfrm>
                  <a:off x="1041087" y="220510"/>
                  <a:ext cx="377336" cy="535218"/>
                </a:xfrm>
                <a:custGeom>
                  <a:avLst/>
                  <a:gdLst/>
                  <a:ahLst/>
                  <a:cxnLst>
                    <a:cxn ang="0">
                      <a:pos x="wd2" y="hd2"/>
                    </a:cxn>
                    <a:cxn ang="5400000">
                      <a:pos x="wd2" y="hd2"/>
                    </a:cxn>
                    <a:cxn ang="10800000">
                      <a:pos x="wd2" y="hd2"/>
                    </a:cxn>
                    <a:cxn ang="16200000">
                      <a:pos x="wd2" y="hd2"/>
                    </a:cxn>
                  </a:cxnLst>
                  <a:rect l="0" t="0" r="r" b="b"/>
                  <a:pathLst>
                    <a:path w="21600" h="21600" extrusionOk="0">
                      <a:moveTo>
                        <a:pt x="1522" y="0"/>
                      </a:moveTo>
                      <a:cubicBezTo>
                        <a:pt x="681" y="0"/>
                        <a:pt x="0" y="481"/>
                        <a:pt x="0" y="1075"/>
                      </a:cubicBezTo>
                      <a:lnTo>
                        <a:pt x="0" y="20525"/>
                      </a:lnTo>
                      <a:cubicBezTo>
                        <a:pt x="0" y="21119"/>
                        <a:pt x="681" y="21600"/>
                        <a:pt x="1522" y="21600"/>
                      </a:cubicBezTo>
                      <a:lnTo>
                        <a:pt x="20081" y="21600"/>
                      </a:lnTo>
                      <a:cubicBezTo>
                        <a:pt x="20922" y="21600"/>
                        <a:pt x="21600" y="21119"/>
                        <a:pt x="21600" y="20525"/>
                      </a:cubicBezTo>
                      <a:lnTo>
                        <a:pt x="21600" y="1075"/>
                      </a:lnTo>
                      <a:cubicBezTo>
                        <a:pt x="21592" y="481"/>
                        <a:pt x="20912" y="0"/>
                        <a:pt x="20071" y="0"/>
                      </a:cubicBezTo>
                      <a:lnTo>
                        <a:pt x="1522" y="0"/>
                      </a:lnTo>
                      <a:close/>
                      <a:moveTo>
                        <a:pt x="2866" y="1696"/>
                      </a:moveTo>
                      <a:lnTo>
                        <a:pt x="18734" y="1696"/>
                      </a:lnTo>
                      <a:cubicBezTo>
                        <a:pt x="19017" y="1696"/>
                        <a:pt x="19254" y="1857"/>
                        <a:pt x="19254" y="2062"/>
                      </a:cubicBezTo>
                      <a:lnTo>
                        <a:pt x="19254" y="4985"/>
                      </a:lnTo>
                      <a:cubicBezTo>
                        <a:pt x="19254" y="5185"/>
                        <a:pt x="19024" y="5351"/>
                        <a:pt x="18734" y="5351"/>
                      </a:cubicBezTo>
                      <a:lnTo>
                        <a:pt x="2866" y="5351"/>
                      </a:lnTo>
                      <a:cubicBezTo>
                        <a:pt x="2583" y="5351"/>
                        <a:pt x="2348" y="5190"/>
                        <a:pt x="2348" y="4985"/>
                      </a:cubicBezTo>
                      <a:lnTo>
                        <a:pt x="2348" y="2062"/>
                      </a:lnTo>
                      <a:cubicBezTo>
                        <a:pt x="2348" y="1862"/>
                        <a:pt x="2576" y="1696"/>
                        <a:pt x="2866" y="1696"/>
                      </a:cubicBezTo>
                      <a:close/>
                      <a:moveTo>
                        <a:pt x="17580" y="6615"/>
                      </a:moveTo>
                      <a:cubicBezTo>
                        <a:pt x="17771" y="6615"/>
                        <a:pt x="17924" y="6723"/>
                        <a:pt x="17924" y="6858"/>
                      </a:cubicBezTo>
                      <a:cubicBezTo>
                        <a:pt x="17924" y="6993"/>
                        <a:pt x="17771" y="7101"/>
                        <a:pt x="17580" y="7101"/>
                      </a:cubicBezTo>
                      <a:cubicBezTo>
                        <a:pt x="17389" y="7106"/>
                        <a:pt x="17236" y="6993"/>
                        <a:pt x="17236" y="6858"/>
                      </a:cubicBezTo>
                      <a:cubicBezTo>
                        <a:pt x="17236" y="6723"/>
                        <a:pt x="17389" y="6615"/>
                        <a:pt x="17580" y="6615"/>
                      </a:cubicBezTo>
                      <a:close/>
                      <a:moveTo>
                        <a:pt x="2890" y="6674"/>
                      </a:moveTo>
                      <a:lnTo>
                        <a:pt x="5121" y="6674"/>
                      </a:lnTo>
                      <a:cubicBezTo>
                        <a:pt x="5419" y="6674"/>
                        <a:pt x="5663" y="6847"/>
                        <a:pt x="5663" y="7057"/>
                      </a:cubicBezTo>
                      <a:lnTo>
                        <a:pt x="5663" y="8073"/>
                      </a:lnTo>
                      <a:cubicBezTo>
                        <a:pt x="5663" y="8284"/>
                        <a:pt x="5419" y="8456"/>
                        <a:pt x="5121" y="8456"/>
                      </a:cubicBezTo>
                      <a:lnTo>
                        <a:pt x="2890" y="8456"/>
                      </a:lnTo>
                      <a:cubicBezTo>
                        <a:pt x="2592" y="8456"/>
                        <a:pt x="2348" y="8284"/>
                        <a:pt x="2348" y="8073"/>
                      </a:cubicBezTo>
                      <a:lnTo>
                        <a:pt x="2348" y="7057"/>
                      </a:lnTo>
                      <a:cubicBezTo>
                        <a:pt x="2348" y="6847"/>
                        <a:pt x="2592" y="6674"/>
                        <a:pt x="2890" y="6674"/>
                      </a:cubicBezTo>
                      <a:close/>
                      <a:moveTo>
                        <a:pt x="7400" y="6674"/>
                      </a:moveTo>
                      <a:lnTo>
                        <a:pt x="9669" y="6674"/>
                      </a:lnTo>
                      <a:cubicBezTo>
                        <a:pt x="9967" y="6674"/>
                        <a:pt x="10211" y="6847"/>
                        <a:pt x="10211" y="7057"/>
                      </a:cubicBezTo>
                      <a:lnTo>
                        <a:pt x="10211" y="8073"/>
                      </a:lnTo>
                      <a:cubicBezTo>
                        <a:pt x="10211" y="8284"/>
                        <a:pt x="9967" y="8456"/>
                        <a:pt x="9669" y="8456"/>
                      </a:cubicBezTo>
                      <a:lnTo>
                        <a:pt x="7400" y="8456"/>
                      </a:lnTo>
                      <a:cubicBezTo>
                        <a:pt x="7102" y="8456"/>
                        <a:pt x="6858" y="8284"/>
                        <a:pt x="6858" y="8073"/>
                      </a:cubicBezTo>
                      <a:lnTo>
                        <a:pt x="6858" y="7057"/>
                      </a:lnTo>
                      <a:cubicBezTo>
                        <a:pt x="6858" y="6847"/>
                        <a:pt x="7102" y="6674"/>
                        <a:pt x="7400" y="6674"/>
                      </a:cubicBezTo>
                      <a:close/>
                      <a:moveTo>
                        <a:pt x="11924" y="6674"/>
                      </a:moveTo>
                      <a:lnTo>
                        <a:pt x="14195" y="6674"/>
                      </a:lnTo>
                      <a:cubicBezTo>
                        <a:pt x="14493" y="6674"/>
                        <a:pt x="14738" y="6847"/>
                        <a:pt x="14738" y="7057"/>
                      </a:cubicBezTo>
                      <a:lnTo>
                        <a:pt x="14738" y="8073"/>
                      </a:lnTo>
                      <a:cubicBezTo>
                        <a:pt x="14738" y="8284"/>
                        <a:pt x="14493" y="8456"/>
                        <a:pt x="14195" y="8456"/>
                      </a:cubicBezTo>
                      <a:lnTo>
                        <a:pt x="11924" y="8456"/>
                      </a:lnTo>
                      <a:cubicBezTo>
                        <a:pt x="11626" y="8456"/>
                        <a:pt x="11382" y="8284"/>
                        <a:pt x="11382" y="8073"/>
                      </a:cubicBezTo>
                      <a:lnTo>
                        <a:pt x="11382" y="7057"/>
                      </a:lnTo>
                      <a:cubicBezTo>
                        <a:pt x="11382" y="6847"/>
                        <a:pt x="11626" y="6674"/>
                        <a:pt x="11924" y="6674"/>
                      </a:cubicBezTo>
                      <a:close/>
                      <a:moveTo>
                        <a:pt x="16433" y="7290"/>
                      </a:moveTo>
                      <a:lnTo>
                        <a:pt x="18743" y="7290"/>
                      </a:lnTo>
                      <a:lnTo>
                        <a:pt x="18743" y="7685"/>
                      </a:lnTo>
                      <a:lnTo>
                        <a:pt x="16433" y="7685"/>
                      </a:lnTo>
                      <a:lnTo>
                        <a:pt x="16433" y="7290"/>
                      </a:lnTo>
                      <a:close/>
                      <a:moveTo>
                        <a:pt x="17580" y="7867"/>
                      </a:moveTo>
                      <a:cubicBezTo>
                        <a:pt x="17771" y="7867"/>
                        <a:pt x="17924" y="7975"/>
                        <a:pt x="17924" y="8110"/>
                      </a:cubicBezTo>
                      <a:cubicBezTo>
                        <a:pt x="17924" y="8245"/>
                        <a:pt x="17771" y="8353"/>
                        <a:pt x="17580" y="8353"/>
                      </a:cubicBezTo>
                      <a:cubicBezTo>
                        <a:pt x="17389" y="8353"/>
                        <a:pt x="17236" y="8245"/>
                        <a:pt x="17236" y="8110"/>
                      </a:cubicBezTo>
                      <a:cubicBezTo>
                        <a:pt x="17236" y="7975"/>
                        <a:pt x="17389" y="7867"/>
                        <a:pt x="17580" y="7867"/>
                      </a:cubicBezTo>
                      <a:close/>
                      <a:moveTo>
                        <a:pt x="2890" y="9580"/>
                      </a:moveTo>
                      <a:lnTo>
                        <a:pt x="5121" y="9580"/>
                      </a:lnTo>
                      <a:cubicBezTo>
                        <a:pt x="5419" y="9580"/>
                        <a:pt x="5663" y="9752"/>
                        <a:pt x="5663" y="9963"/>
                      </a:cubicBezTo>
                      <a:lnTo>
                        <a:pt x="5663" y="10979"/>
                      </a:lnTo>
                      <a:cubicBezTo>
                        <a:pt x="5663" y="11189"/>
                        <a:pt x="5419" y="11362"/>
                        <a:pt x="5121" y="11362"/>
                      </a:cubicBezTo>
                      <a:lnTo>
                        <a:pt x="2890" y="11362"/>
                      </a:lnTo>
                      <a:cubicBezTo>
                        <a:pt x="2592" y="11362"/>
                        <a:pt x="2348" y="11189"/>
                        <a:pt x="2348" y="10979"/>
                      </a:cubicBezTo>
                      <a:lnTo>
                        <a:pt x="2348" y="9963"/>
                      </a:lnTo>
                      <a:cubicBezTo>
                        <a:pt x="2348" y="9752"/>
                        <a:pt x="2592" y="9580"/>
                        <a:pt x="2890" y="9580"/>
                      </a:cubicBezTo>
                      <a:close/>
                      <a:moveTo>
                        <a:pt x="7400" y="9580"/>
                      </a:moveTo>
                      <a:lnTo>
                        <a:pt x="9669" y="9580"/>
                      </a:lnTo>
                      <a:cubicBezTo>
                        <a:pt x="9967" y="9580"/>
                        <a:pt x="10211" y="9752"/>
                        <a:pt x="10211" y="9963"/>
                      </a:cubicBezTo>
                      <a:lnTo>
                        <a:pt x="10211" y="10979"/>
                      </a:lnTo>
                      <a:cubicBezTo>
                        <a:pt x="10211" y="11189"/>
                        <a:pt x="9967" y="11362"/>
                        <a:pt x="9669" y="11362"/>
                      </a:cubicBezTo>
                      <a:lnTo>
                        <a:pt x="7400" y="11362"/>
                      </a:lnTo>
                      <a:cubicBezTo>
                        <a:pt x="7102" y="11362"/>
                        <a:pt x="6858" y="11189"/>
                        <a:pt x="6858" y="10979"/>
                      </a:cubicBezTo>
                      <a:lnTo>
                        <a:pt x="6858" y="9963"/>
                      </a:lnTo>
                      <a:cubicBezTo>
                        <a:pt x="6858" y="9752"/>
                        <a:pt x="7102" y="9580"/>
                        <a:pt x="7400" y="9580"/>
                      </a:cubicBezTo>
                      <a:close/>
                      <a:moveTo>
                        <a:pt x="11924" y="9580"/>
                      </a:moveTo>
                      <a:lnTo>
                        <a:pt x="14195" y="9580"/>
                      </a:lnTo>
                      <a:cubicBezTo>
                        <a:pt x="14493" y="9580"/>
                        <a:pt x="14738" y="9752"/>
                        <a:pt x="14738" y="9963"/>
                      </a:cubicBezTo>
                      <a:lnTo>
                        <a:pt x="14738" y="10979"/>
                      </a:lnTo>
                      <a:cubicBezTo>
                        <a:pt x="14738" y="11189"/>
                        <a:pt x="14493" y="11362"/>
                        <a:pt x="14195" y="11362"/>
                      </a:cubicBezTo>
                      <a:lnTo>
                        <a:pt x="11924" y="11362"/>
                      </a:lnTo>
                      <a:cubicBezTo>
                        <a:pt x="11626" y="11362"/>
                        <a:pt x="11382" y="11189"/>
                        <a:pt x="11382" y="10979"/>
                      </a:cubicBezTo>
                      <a:lnTo>
                        <a:pt x="11382" y="9963"/>
                      </a:lnTo>
                      <a:cubicBezTo>
                        <a:pt x="11382" y="9752"/>
                        <a:pt x="11626" y="9580"/>
                        <a:pt x="11924" y="9580"/>
                      </a:cubicBezTo>
                      <a:close/>
                      <a:moveTo>
                        <a:pt x="16969" y="9752"/>
                      </a:moveTo>
                      <a:lnTo>
                        <a:pt x="17587" y="10189"/>
                      </a:lnTo>
                      <a:lnTo>
                        <a:pt x="18208" y="9752"/>
                      </a:lnTo>
                      <a:lnTo>
                        <a:pt x="18598" y="10027"/>
                      </a:lnTo>
                      <a:lnTo>
                        <a:pt x="17979" y="10466"/>
                      </a:lnTo>
                      <a:lnTo>
                        <a:pt x="18598" y="10903"/>
                      </a:lnTo>
                      <a:lnTo>
                        <a:pt x="18199" y="11183"/>
                      </a:lnTo>
                      <a:lnTo>
                        <a:pt x="17580" y="10746"/>
                      </a:lnTo>
                      <a:lnTo>
                        <a:pt x="16961" y="11183"/>
                      </a:lnTo>
                      <a:lnTo>
                        <a:pt x="16572" y="10908"/>
                      </a:lnTo>
                      <a:lnTo>
                        <a:pt x="17191" y="10471"/>
                      </a:lnTo>
                      <a:lnTo>
                        <a:pt x="16572" y="10034"/>
                      </a:lnTo>
                      <a:lnTo>
                        <a:pt x="16969" y="9752"/>
                      </a:lnTo>
                      <a:close/>
                      <a:moveTo>
                        <a:pt x="2890" y="12437"/>
                      </a:moveTo>
                      <a:lnTo>
                        <a:pt x="5121" y="12437"/>
                      </a:lnTo>
                      <a:cubicBezTo>
                        <a:pt x="5419" y="12437"/>
                        <a:pt x="5663" y="12609"/>
                        <a:pt x="5663" y="12820"/>
                      </a:cubicBezTo>
                      <a:lnTo>
                        <a:pt x="5663" y="13834"/>
                      </a:lnTo>
                      <a:cubicBezTo>
                        <a:pt x="5663" y="14045"/>
                        <a:pt x="5419" y="14219"/>
                        <a:pt x="5121" y="14219"/>
                      </a:cubicBezTo>
                      <a:lnTo>
                        <a:pt x="2890" y="14219"/>
                      </a:lnTo>
                      <a:cubicBezTo>
                        <a:pt x="2592" y="14219"/>
                        <a:pt x="2348" y="14045"/>
                        <a:pt x="2348" y="13834"/>
                      </a:cubicBezTo>
                      <a:lnTo>
                        <a:pt x="2348" y="12820"/>
                      </a:lnTo>
                      <a:cubicBezTo>
                        <a:pt x="2348" y="12609"/>
                        <a:pt x="2592" y="12437"/>
                        <a:pt x="2890" y="12437"/>
                      </a:cubicBezTo>
                      <a:close/>
                      <a:moveTo>
                        <a:pt x="7400" y="12437"/>
                      </a:moveTo>
                      <a:lnTo>
                        <a:pt x="9669" y="12437"/>
                      </a:lnTo>
                      <a:cubicBezTo>
                        <a:pt x="9967" y="12437"/>
                        <a:pt x="10211" y="12609"/>
                        <a:pt x="10211" y="12820"/>
                      </a:cubicBezTo>
                      <a:lnTo>
                        <a:pt x="10211" y="13834"/>
                      </a:lnTo>
                      <a:cubicBezTo>
                        <a:pt x="10211" y="14045"/>
                        <a:pt x="9967" y="14219"/>
                        <a:pt x="9669" y="14219"/>
                      </a:cubicBezTo>
                      <a:lnTo>
                        <a:pt x="7400" y="14219"/>
                      </a:lnTo>
                      <a:cubicBezTo>
                        <a:pt x="7102" y="14219"/>
                        <a:pt x="6858" y="14045"/>
                        <a:pt x="6858" y="13834"/>
                      </a:cubicBezTo>
                      <a:lnTo>
                        <a:pt x="6858" y="12820"/>
                      </a:lnTo>
                      <a:cubicBezTo>
                        <a:pt x="6858" y="12609"/>
                        <a:pt x="7102" y="12437"/>
                        <a:pt x="7400" y="12437"/>
                      </a:cubicBezTo>
                      <a:close/>
                      <a:moveTo>
                        <a:pt x="11924" y="12437"/>
                      </a:moveTo>
                      <a:lnTo>
                        <a:pt x="14195" y="12437"/>
                      </a:lnTo>
                      <a:cubicBezTo>
                        <a:pt x="14493" y="12437"/>
                        <a:pt x="14738" y="12609"/>
                        <a:pt x="14738" y="12820"/>
                      </a:cubicBezTo>
                      <a:lnTo>
                        <a:pt x="14738" y="13834"/>
                      </a:lnTo>
                      <a:cubicBezTo>
                        <a:pt x="14738" y="14045"/>
                        <a:pt x="14493" y="14219"/>
                        <a:pt x="14195" y="14219"/>
                      </a:cubicBezTo>
                      <a:lnTo>
                        <a:pt x="11924" y="14219"/>
                      </a:lnTo>
                      <a:cubicBezTo>
                        <a:pt x="11626" y="14219"/>
                        <a:pt x="11382" y="14045"/>
                        <a:pt x="11382" y="13834"/>
                      </a:cubicBezTo>
                      <a:lnTo>
                        <a:pt x="11382" y="12820"/>
                      </a:lnTo>
                      <a:cubicBezTo>
                        <a:pt x="11382" y="12609"/>
                        <a:pt x="11626" y="12437"/>
                        <a:pt x="11924" y="12437"/>
                      </a:cubicBezTo>
                      <a:close/>
                      <a:moveTo>
                        <a:pt x="16426" y="13127"/>
                      </a:moveTo>
                      <a:lnTo>
                        <a:pt x="18734" y="13127"/>
                      </a:lnTo>
                      <a:lnTo>
                        <a:pt x="18734" y="13522"/>
                      </a:lnTo>
                      <a:lnTo>
                        <a:pt x="16426" y="13522"/>
                      </a:lnTo>
                      <a:lnTo>
                        <a:pt x="16426" y="13127"/>
                      </a:lnTo>
                      <a:close/>
                      <a:moveTo>
                        <a:pt x="2890" y="15292"/>
                      </a:moveTo>
                      <a:lnTo>
                        <a:pt x="5121" y="15292"/>
                      </a:lnTo>
                      <a:cubicBezTo>
                        <a:pt x="5419" y="15292"/>
                        <a:pt x="5663" y="15466"/>
                        <a:pt x="5663" y="15677"/>
                      </a:cubicBezTo>
                      <a:lnTo>
                        <a:pt x="5663" y="16691"/>
                      </a:lnTo>
                      <a:cubicBezTo>
                        <a:pt x="5663" y="16902"/>
                        <a:pt x="5419" y="17074"/>
                        <a:pt x="5121" y="17074"/>
                      </a:cubicBezTo>
                      <a:lnTo>
                        <a:pt x="2890" y="17074"/>
                      </a:lnTo>
                      <a:cubicBezTo>
                        <a:pt x="2592" y="17074"/>
                        <a:pt x="2348" y="16902"/>
                        <a:pt x="2348" y="16691"/>
                      </a:cubicBezTo>
                      <a:lnTo>
                        <a:pt x="2348" y="15677"/>
                      </a:lnTo>
                      <a:cubicBezTo>
                        <a:pt x="2348" y="15466"/>
                        <a:pt x="2592" y="15292"/>
                        <a:pt x="2890" y="15292"/>
                      </a:cubicBezTo>
                      <a:close/>
                      <a:moveTo>
                        <a:pt x="7400" y="15292"/>
                      </a:moveTo>
                      <a:lnTo>
                        <a:pt x="9669" y="15292"/>
                      </a:lnTo>
                      <a:cubicBezTo>
                        <a:pt x="9967" y="15292"/>
                        <a:pt x="10211" y="15466"/>
                        <a:pt x="10211" y="15677"/>
                      </a:cubicBezTo>
                      <a:lnTo>
                        <a:pt x="10211" y="16691"/>
                      </a:lnTo>
                      <a:cubicBezTo>
                        <a:pt x="10211" y="16902"/>
                        <a:pt x="9967" y="17074"/>
                        <a:pt x="9669" y="17074"/>
                      </a:cubicBezTo>
                      <a:lnTo>
                        <a:pt x="7400" y="17074"/>
                      </a:lnTo>
                      <a:cubicBezTo>
                        <a:pt x="7102" y="17074"/>
                        <a:pt x="6858" y="16902"/>
                        <a:pt x="6858" y="16691"/>
                      </a:cubicBezTo>
                      <a:lnTo>
                        <a:pt x="6858" y="15677"/>
                      </a:lnTo>
                      <a:cubicBezTo>
                        <a:pt x="6858" y="15466"/>
                        <a:pt x="7102" y="15292"/>
                        <a:pt x="7400" y="15292"/>
                      </a:cubicBezTo>
                      <a:close/>
                      <a:moveTo>
                        <a:pt x="11924" y="15292"/>
                      </a:moveTo>
                      <a:lnTo>
                        <a:pt x="14195" y="15292"/>
                      </a:lnTo>
                      <a:cubicBezTo>
                        <a:pt x="14493" y="15292"/>
                        <a:pt x="14738" y="15466"/>
                        <a:pt x="14738" y="15677"/>
                      </a:cubicBezTo>
                      <a:lnTo>
                        <a:pt x="14738" y="16691"/>
                      </a:lnTo>
                      <a:cubicBezTo>
                        <a:pt x="14738" y="16902"/>
                        <a:pt x="14493" y="17074"/>
                        <a:pt x="14195" y="17074"/>
                      </a:cubicBezTo>
                      <a:lnTo>
                        <a:pt x="11924" y="17074"/>
                      </a:lnTo>
                      <a:cubicBezTo>
                        <a:pt x="11626" y="17074"/>
                        <a:pt x="11382" y="16902"/>
                        <a:pt x="11382" y="16691"/>
                      </a:cubicBezTo>
                      <a:lnTo>
                        <a:pt x="11382" y="15677"/>
                      </a:lnTo>
                      <a:cubicBezTo>
                        <a:pt x="11382" y="15466"/>
                        <a:pt x="11626" y="15292"/>
                        <a:pt x="11924" y="15292"/>
                      </a:cubicBezTo>
                      <a:close/>
                      <a:moveTo>
                        <a:pt x="17305" y="15368"/>
                      </a:moveTo>
                      <a:lnTo>
                        <a:pt x="17864" y="15368"/>
                      </a:lnTo>
                      <a:lnTo>
                        <a:pt x="17864" y="15984"/>
                      </a:lnTo>
                      <a:lnTo>
                        <a:pt x="18734" y="15984"/>
                      </a:lnTo>
                      <a:lnTo>
                        <a:pt x="18734" y="16379"/>
                      </a:lnTo>
                      <a:lnTo>
                        <a:pt x="17864" y="16379"/>
                      </a:lnTo>
                      <a:lnTo>
                        <a:pt x="17864" y="17000"/>
                      </a:lnTo>
                      <a:lnTo>
                        <a:pt x="17305" y="17000"/>
                      </a:lnTo>
                      <a:lnTo>
                        <a:pt x="17305" y="16379"/>
                      </a:lnTo>
                      <a:lnTo>
                        <a:pt x="16433" y="16379"/>
                      </a:lnTo>
                      <a:lnTo>
                        <a:pt x="16433" y="15984"/>
                      </a:lnTo>
                      <a:lnTo>
                        <a:pt x="17305" y="15984"/>
                      </a:lnTo>
                      <a:lnTo>
                        <a:pt x="17305" y="15368"/>
                      </a:lnTo>
                      <a:close/>
                      <a:moveTo>
                        <a:pt x="2897" y="18144"/>
                      </a:moveTo>
                      <a:lnTo>
                        <a:pt x="9669" y="18144"/>
                      </a:lnTo>
                      <a:cubicBezTo>
                        <a:pt x="9967" y="18144"/>
                        <a:pt x="10211" y="18316"/>
                        <a:pt x="10211" y="18527"/>
                      </a:cubicBezTo>
                      <a:lnTo>
                        <a:pt x="10211" y="19543"/>
                      </a:lnTo>
                      <a:cubicBezTo>
                        <a:pt x="10211" y="19754"/>
                        <a:pt x="9967" y="19926"/>
                        <a:pt x="9669" y="19926"/>
                      </a:cubicBezTo>
                      <a:lnTo>
                        <a:pt x="2897" y="19926"/>
                      </a:lnTo>
                      <a:cubicBezTo>
                        <a:pt x="2599" y="19926"/>
                        <a:pt x="2355" y="19754"/>
                        <a:pt x="2355" y="19543"/>
                      </a:cubicBezTo>
                      <a:lnTo>
                        <a:pt x="2355" y="18527"/>
                      </a:lnTo>
                      <a:cubicBezTo>
                        <a:pt x="2355" y="18316"/>
                        <a:pt x="2599" y="18144"/>
                        <a:pt x="2897" y="18144"/>
                      </a:cubicBezTo>
                      <a:close/>
                      <a:moveTo>
                        <a:pt x="11924" y="18144"/>
                      </a:moveTo>
                      <a:lnTo>
                        <a:pt x="14195" y="18144"/>
                      </a:lnTo>
                      <a:cubicBezTo>
                        <a:pt x="14493" y="18144"/>
                        <a:pt x="14738" y="18316"/>
                        <a:pt x="14738" y="18527"/>
                      </a:cubicBezTo>
                      <a:lnTo>
                        <a:pt x="14738" y="19543"/>
                      </a:lnTo>
                      <a:cubicBezTo>
                        <a:pt x="14738" y="19754"/>
                        <a:pt x="14493" y="19926"/>
                        <a:pt x="14195" y="19926"/>
                      </a:cubicBezTo>
                      <a:lnTo>
                        <a:pt x="11924" y="19926"/>
                      </a:lnTo>
                      <a:cubicBezTo>
                        <a:pt x="11626" y="19926"/>
                        <a:pt x="11382" y="19754"/>
                        <a:pt x="11382" y="19543"/>
                      </a:cubicBezTo>
                      <a:lnTo>
                        <a:pt x="11382" y="18527"/>
                      </a:lnTo>
                      <a:cubicBezTo>
                        <a:pt x="11382" y="18316"/>
                        <a:pt x="11626" y="18144"/>
                        <a:pt x="11924" y="18144"/>
                      </a:cubicBezTo>
                      <a:close/>
                      <a:moveTo>
                        <a:pt x="16426" y="18517"/>
                      </a:moveTo>
                      <a:lnTo>
                        <a:pt x="18734" y="18517"/>
                      </a:lnTo>
                      <a:lnTo>
                        <a:pt x="18734" y="18910"/>
                      </a:lnTo>
                      <a:lnTo>
                        <a:pt x="16426" y="18910"/>
                      </a:lnTo>
                      <a:lnTo>
                        <a:pt x="16426" y="18517"/>
                      </a:lnTo>
                      <a:close/>
                      <a:moveTo>
                        <a:pt x="16426" y="19165"/>
                      </a:moveTo>
                      <a:lnTo>
                        <a:pt x="18734" y="19165"/>
                      </a:lnTo>
                      <a:lnTo>
                        <a:pt x="18734" y="19558"/>
                      </a:lnTo>
                      <a:lnTo>
                        <a:pt x="16426" y="19558"/>
                      </a:lnTo>
                      <a:lnTo>
                        <a:pt x="16426" y="19165"/>
                      </a:lnTo>
                      <a:close/>
                    </a:path>
                  </a:pathLst>
                </a:custGeom>
                <a:solidFill>
                  <a:srgbClr val="B9B9B9"/>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grpSp>
            <p:nvGrpSpPr>
              <p:cNvPr id="147" name="Group">
                <a:extLst>
                  <a:ext uri="{FF2B5EF4-FFF2-40B4-BE49-F238E27FC236}">
                    <a16:creationId xmlns:a16="http://schemas.microsoft.com/office/drawing/2014/main" id="{7D5149F8-EDCA-DA4D-8783-7CDA759CB9AC}"/>
                  </a:ext>
                </a:extLst>
              </p:cNvPr>
              <p:cNvGrpSpPr/>
              <p:nvPr/>
            </p:nvGrpSpPr>
            <p:grpSpPr>
              <a:xfrm>
                <a:off x="3100017" y="2580255"/>
                <a:ext cx="1979985" cy="1685402"/>
                <a:chOff x="0" y="-1"/>
                <a:chExt cx="1979983" cy="1685401"/>
              </a:xfrm>
            </p:grpSpPr>
            <p:sp>
              <p:nvSpPr>
                <p:cNvPr id="188" name="Shape">
                  <a:extLst>
                    <a:ext uri="{FF2B5EF4-FFF2-40B4-BE49-F238E27FC236}">
                      <a16:creationId xmlns:a16="http://schemas.microsoft.com/office/drawing/2014/main" id="{5DAC5EEE-DCD5-8E48-9BA9-BAF0DD84352C}"/>
                    </a:ext>
                  </a:extLst>
                </p:cNvPr>
                <p:cNvSpPr/>
                <p:nvPr/>
              </p:nvSpPr>
              <p:spPr>
                <a:xfrm>
                  <a:off x="0" y="0"/>
                  <a:ext cx="1575248" cy="14100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417" y="8367"/>
                        <a:pt x="18411" y="15950"/>
                        <a:pt x="13608" y="21600"/>
                      </a:cubicBezTo>
                      <a:lnTo>
                        <a:pt x="0" y="6366"/>
                      </a:lnTo>
                      <a:cubicBezTo>
                        <a:pt x="1337" y="4631"/>
                        <a:pt x="2197" y="2425"/>
                        <a:pt x="2355" y="0"/>
                      </a:cubicBezTo>
                      <a:cubicBezTo>
                        <a:pt x="2355" y="0"/>
                        <a:pt x="21600" y="0"/>
                        <a:pt x="21600" y="0"/>
                      </a:cubicBezTo>
                      <a:close/>
                    </a:path>
                  </a:pathLst>
                </a:custGeom>
                <a:solidFill>
                  <a:srgbClr val="E5E5E5"/>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89" name="Group">
                  <a:extLst>
                    <a:ext uri="{FF2B5EF4-FFF2-40B4-BE49-F238E27FC236}">
                      <a16:creationId xmlns:a16="http://schemas.microsoft.com/office/drawing/2014/main" id="{EBD81569-EE78-6840-BAED-9C523A493653}"/>
                    </a:ext>
                  </a:extLst>
                </p:cNvPr>
                <p:cNvGrpSpPr/>
                <p:nvPr/>
              </p:nvGrpSpPr>
              <p:grpSpPr>
                <a:xfrm>
                  <a:off x="995384" y="-1"/>
                  <a:ext cx="984599" cy="1685401"/>
                  <a:chOff x="0" y="0"/>
                  <a:chExt cx="984598" cy="1685399"/>
                </a:xfrm>
              </p:grpSpPr>
              <p:sp>
                <p:nvSpPr>
                  <p:cNvPr id="191" name="Shape">
                    <a:extLst>
                      <a:ext uri="{FF2B5EF4-FFF2-40B4-BE49-F238E27FC236}">
                        <a16:creationId xmlns:a16="http://schemas.microsoft.com/office/drawing/2014/main" id="{5D036384-3A9F-A545-A982-7F7D745667AE}"/>
                      </a:ext>
                    </a:extLst>
                  </p:cNvPr>
                  <p:cNvSpPr/>
                  <p:nvPr/>
                </p:nvSpPr>
                <p:spPr>
                  <a:xfrm>
                    <a:off x="0" y="-1"/>
                    <a:ext cx="971368" cy="1685401"/>
                  </a:xfrm>
                  <a:custGeom>
                    <a:avLst/>
                    <a:gdLst/>
                    <a:ahLst/>
                    <a:cxnLst>
                      <a:cxn ang="0">
                        <a:pos x="wd2" y="hd2"/>
                      </a:cxn>
                      <a:cxn ang="5400000">
                        <a:pos x="wd2" y="hd2"/>
                      </a:cxn>
                      <a:cxn ang="10800000">
                        <a:pos x="wd2" y="hd2"/>
                      </a:cxn>
                      <a:cxn ang="16200000">
                        <a:pos x="wd2" y="hd2"/>
                      </a:cxn>
                    </a:cxnLst>
                    <a:rect l="0" t="0" r="r" b="b"/>
                    <a:pathLst>
                      <a:path w="21600" h="21600" extrusionOk="0">
                        <a:moveTo>
                          <a:pt x="0" y="18071"/>
                        </a:moveTo>
                        <a:lnTo>
                          <a:pt x="6110" y="21600"/>
                        </a:lnTo>
                        <a:cubicBezTo>
                          <a:pt x="15460" y="15968"/>
                          <a:pt x="21299" y="8377"/>
                          <a:pt x="21600" y="0"/>
                        </a:cubicBezTo>
                        <a:lnTo>
                          <a:pt x="12961" y="0"/>
                        </a:lnTo>
                        <a:cubicBezTo>
                          <a:pt x="12664" y="7000"/>
                          <a:pt x="7789" y="13344"/>
                          <a:pt x="0" y="18071"/>
                        </a:cubicBezTo>
                        <a:close/>
                      </a:path>
                    </a:pathLst>
                  </a:custGeom>
                  <a:solidFill>
                    <a:srgbClr val="7EC3EE"/>
                  </a:solidFill>
                  <a:ln w="12700" cap="flat">
                    <a:noFill/>
                    <a:miter lim="400000"/>
                  </a:ln>
                  <a:effectLst/>
                </p:spPr>
                <p:txBody>
                  <a:bodyPr wrap="square" lIns="0" tIns="0" rIns="0" bIns="0" numCol="1" anchor="t">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92" name="Group">
                    <a:extLst>
                      <a:ext uri="{FF2B5EF4-FFF2-40B4-BE49-F238E27FC236}">
                        <a16:creationId xmlns:a16="http://schemas.microsoft.com/office/drawing/2014/main" id="{98C87ABC-8D0F-F847-8A8E-226A1325C7A1}"/>
                      </a:ext>
                    </a:extLst>
                  </p:cNvPr>
                  <p:cNvGrpSpPr/>
                  <p:nvPr/>
                </p:nvGrpSpPr>
                <p:grpSpPr>
                  <a:xfrm>
                    <a:off x="136374" y="417714"/>
                    <a:ext cx="848225" cy="849995"/>
                    <a:chOff x="0" y="0"/>
                    <a:chExt cx="848223" cy="849993"/>
                  </a:xfrm>
                </p:grpSpPr>
                <p:sp>
                  <p:nvSpPr>
                    <p:cNvPr id="193" name="Circle">
                      <a:extLst>
                        <a:ext uri="{FF2B5EF4-FFF2-40B4-BE49-F238E27FC236}">
                          <a16:creationId xmlns:a16="http://schemas.microsoft.com/office/drawing/2014/main" id="{EE811FA0-E620-3340-8584-63159A917E8C}"/>
                        </a:ext>
                      </a:extLst>
                    </p:cNvPr>
                    <p:cNvSpPr/>
                    <p:nvPr/>
                  </p:nvSpPr>
                  <p:spPr>
                    <a:xfrm>
                      <a:off x="0" y="0"/>
                      <a:ext cx="848224" cy="849994"/>
                    </a:xfrm>
                    <a:prstGeom prst="ellipse">
                      <a:avLst/>
                    </a:prstGeom>
                    <a:solidFill>
                      <a:srgbClr val="7EC3EE"/>
                    </a:solidFill>
                    <a:ln w="12700" cap="flat">
                      <a:noFill/>
                      <a:miter lim="400000"/>
                    </a:ln>
                    <a:effectLst/>
                  </p:spPr>
                  <p:txBody>
                    <a:bodyPr wrap="square" lIns="0" tIns="0" rIns="0" bIns="0" numCol="1" anchor="t">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194" name="3">
                      <a:extLst>
                        <a:ext uri="{FF2B5EF4-FFF2-40B4-BE49-F238E27FC236}">
                          <a16:creationId xmlns:a16="http://schemas.microsoft.com/office/drawing/2014/main" id="{F643B238-170D-A04A-9DAA-8B0655C11B60}"/>
                        </a:ext>
                      </a:extLst>
                    </p:cNvPr>
                    <p:cNvSpPr/>
                    <p:nvPr/>
                  </p:nvSpPr>
                  <p:spPr>
                    <a:xfrm>
                      <a:off x="157745" y="158074"/>
                      <a:ext cx="532733" cy="533845"/>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262626"/>
                          </a:solidFill>
                        </a:defRPr>
                      </a:lvl1pPr>
                    </a:lstStyle>
                    <a:p>
                      <a:r>
                        <a:rPr lang="en-US" sz="2000" dirty="0">
                          <a:latin typeface="Avenir Next" panose="020B0503020202020204" pitchFamily="34" charset="0"/>
                        </a:rPr>
                        <a:t>6</a:t>
                      </a:r>
                      <a:endParaRPr sz="2000" dirty="0">
                        <a:latin typeface="Avenir Next" panose="020B0503020202020204" pitchFamily="34" charset="0"/>
                      </a:endParaRPr>
                    </a:p>
                  </p:txBody>
                </p:sp>
              </p:grpSp>
            </p:grpSp>
            <p:sp>
              <p:nvSpPr>
                <p:cNvPr id="190" name="Shape">
                  <a:extLst>
                    <a:ext uri="{FF2B5EF4-FFF2-40B4-BE49-F238E27FC236}">
                      <a16:creationId xmlns:a16="http://schemas.microsoft.com/office/drawing/2014/main" id="{ED3B000C-A09C-084C-AC20-92F363A3BB39}"/>
                    </a:ext>
                  </a:extLst>
                </p:cNvPr>
                <p:cNvSpPr/>
                <p:nvPr/>
              </p:nvSpPr>
              <p:spPr>
                <a:xfrm>
                  <a:off x="573165" y="209460"/>
                  <a:ext cx="257993" cy="491707"/>
                </a:xfrm>
                <a:custGeom>
                  <a:avLst/>
                  <a:gdLst/>
                  <a:ahLst/>
                  <a:cxnLst>
                    <a:cxn ang="0">
                      <a:pos x="wd2" y="hd2"/>
                    </a:cxn>
                    <a:cxn ang="5400000">
                      <a:pos x="wd2" y="hd2"/>
                    </a:cxn>
                    <a:cxn ang="10800000">
                      <a:pos x="wd2" y="hd2"/>
                    </a:cxn>
                    <a:cxn ang="16200000">
                      <a:pos x="wd2" y="hd2"/>
                    </a:cxn>
                  </a:cxnLst>
                  <a:rect l="0" t="0" r="r" b="b"/>
                  <a:pathLst>
                    <a:path w="21600" h="21600" extrusionOk="0">
                      <a:moveTo>
                        <a:pt x="10341" y="0"/>
                      </a:moveTo>
                      <a:cubicBezTo>
                        <a:pt x="6808" y="0"/>
                        <a:pt x="3916" y="1519"/>
                        <a:pt x="3916" y="3377"/>
                      </a:cubicBezTo>
                      <a:lnTo>
                        <a:pt x="3916" y="11505"/>
                      </a:lnTo>
                      <a:cubicBezTo>
                        <a:pt x="3916" y="13363"/>
                        <a:pt x="6808" y="14882"/>
                        <a:pt x="10341" y="14882"/>
                      </a:cubicBezTo>
                      <a:lnTo>
                        <a:pt x="11259" y="14882"/>
                      </a:lnTo>
                      <a:cubicBezTo>
                        <a:pt x="14792" y="14882"/>
                        <a:pt x="17684" y="13363"/>
                        <a:pt x="17684" y="11505"/>
                      </a:cubicBezTo>
                      <a:lnTo>
                        <a:pt x="17684" y="3377"/>
                      </a:lnTo>
                      <a:cubicBezTo>
                        <a:pt x="17684" y="1519"/>
                        <a:pt x="14792" y="0"/>
                        <a:pt x="11259" y="0"/>
                      </a:cubicBezTo>
                      <a:lnTo>
                        <a:pt x="10341" y="0"/>
                      </a:lnTo>
                      <a:close/>
                      <a:moveTo>
                        <a:pt x="1127" y="6630"/>
                      </a:moveTo>
                      <a:cubicBezTo>
                        <a:pt x="503" y="6630"/>
                        <a:pt x="0" y="6896"/>
                        <a:pt x="0" y="7224"/>
                      </a:cubicBezTo>
                      <a:lnTo>
                        <a:pt x="0" y="11087"/>
                      </a:lnTo>
                      <a:cubicBezTo>
                        <a:pt x="0" y="14039"/>
                        <a:pt x="4307" y="16472"/>
                        <a:pt x="9792" y="16740"/>
                      </a:cubicBezTo>
                      <a:lnTo>
                        <a:pt x="9792" y="20540"/>
                      </a:lnTo>
                      <a:lnTo>
                        <a:pt x="5353" y="20540"/>
                      </a:lnTo>
                      <a:cubicBezTo>
                        <a:pt x="4797" y="20540"/>
                        <a:pt x="4349" y="20778"/>
                        <a:pt x="4349" y="21070"/>
                      </a:cubicBezTo>
                      <a:cubicBezTo>
                        <a:pt x="4349" y="21363"/>
                        <a:pt x="4797" y="21600"/>
                        <a:pt x="5353" y="21600"/>
                      </a:cubicBezTo>
                      <a:lnTo>
                        <a:pt x="16243" y="21600"/>
                      </a:lnTo>
                      <a:cubicBezTo>
                        <a:pt x="16799" y="21600"/>
                        <a:pt x="17251" y="21363"/>
                        <a:pt x="17251" y="21070"/>
                      </a:cubicBezTo>
                      <a:cubicBezTo>
                        <a:pt x="17251" y="20778"/>
                        <a:pt x="16799" y="20540"/>
                        <a:pt x="16243" y="20540"/>
                      </a:cubicBezTo>
                      <a:lnTo>
                        <a:pt x="11808" y="20540"/>
                      </a:lnTo>
                      <a:lnTo>
                        <a:pt x="11808" y="16740"/>
                      </a:lnTo>
                      <a:cubicBezTo>
                        <a:pt x="17293" y="16472"/>
                        <a:pt x="21600" y="14040"/>
                        <a:pt x="21600" y="11087"/>
                      </a:cubicBezTo>
                      <a:lnTo>
                        <a:pt x="21600" y="7224"/>
                      </a:lnTo>
                      <a:cubicBezTo>
                        <a:pt x="21600" y="6896"/>
                        <a:pt x="21097" y="6630"/>
                        <a:pt x="20473" y="6630"/>
                      </a:cubicBezTo>
                      <a:cubicBezTo>
                        <a:pt x="19850" y="6630"/>
                        <a:pt x="19344" y="6896"/>
                        <a:pt x="19344" y="7224"/>
                      </a:cubicBezTo>
                      <a:lnTo>
                        <a:pt x="19344" y="11087"/>
                      </a:lnTo>
                      <a:cubicBezTo>
                        <a:pt x="19344" y="13564"/>
                        <a:pt x="15511" y="15579"/>
                        <a:pt x="10800" y="15579"/>
                      </a:cubicBezTo>
                      <a:cubicBezTo>
                        <a:pt x="6089" y="15579"/>
                        <a:pt x="2256" y="13564"/>
                        <a:pt x="2256" y="11087"/>
                      </a:cubicBezTo>
                      <a:lnTo>
                        <a:pt x="2256" y="7224"/>
                      </a:lnTo>
                      <a:cubicBezTo>
                        <a:pt x="2256" y="6896"/>
                        <a:pt x="1750" y="6630"/>
                        <a:pt x="1127" y="6630"/>
                      </a:cubicBezTo>
                      <a:close/>
                    </a:path>
                  </a:pathLst>
                </a:custGeom>
                <a:solidFill>
                  <a:srgbClr val="7EC3EE"/>
                </a:solidFill>
                <a:ln w="12700" cap="flat">
                  <a:noFill/>
                  <a:miter lim="400000"/>
                </a:ln>
                <a:effectLst/>
              </p:spPr>
              <p:txBody>
                <a:bodyPr wrap="square" lIns="0" tIns="0" rIns="0" bIns="0" numCol="1" anchor="t">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grpSp>
            <p:nvGrpSpPr>
              <p:cNvPr id="148" name="Group">
                <a:extLst>
                  <a:ext uri="{FF2B5EF4-FFF2-40B4-BE49-F238E27FC236}">
                    <a16:creationId xmlns:a16="http://schemas.microsoft.com/office/drawing/2014/main" id="{5595495B-B494-3042-B5F0-E0CED3719580}"/>
                  </a:ext>
                </a:extLst>
              </p:cNvPr>
              <p:cNvGrpSpPr/>
              <p:nvPr/>
            </p:nvGrpSpPr>
            <p:grpSpPr>
              <a:xfrm>
                <a:off x="2612914" y="1757608"/>
                <a:ext cx="1681903" cy="3327325"/>
                <a:chOff x="0" y="-1310766"/>
                <a:chExt cx="1681901" cy="3327322"/>
              </a:xfrm>
            </p:grpSpPr>
            <p:sp>
              <p:nvSpPr>
                <p:cNvPr id="181" name="Shape">
                  <a:extLst>
                    <a:ext uri="{FF2B5EF4-FFF2-40B4-BE49-F238E27FC236}">
                      <a16:creationId xmlns:a16="http://schemas.microsoft.com/office/drawing/2014/main" id="{A93B0434-5B0D-1148-8E65-F2B26BA66FD8}"/>
                    </a:ext>
                  </a:extLst>
                </p:cNvPr>
                <p:cNvSpPr/>
                <p:nvPr/>
              </p:nvSpPr>
              <p:spPr>
                <a:xfrm>
                  <a:off x="0" y="0"/>
                  <a:ext cx="1407198" cy="1578642"/>
                </a:xfrm>
                <a:custGeom>
                  <a:avLst/>
                  <a:gdLst/>
                  <a:ahLst/>
                  <a:cxnLst>
                    <a:cxn ang="0">
                      <a:pos x="wd2" y="hd2"/>
                    </a:cxn>
                    <a:cxn ang="5400000">
                      <a:pos x="wd2" y="hd2"/>
                    </a:cxn>
                    <a:cxn ang="10800000">
                      <a:pos x="wd2" y="hd2"/>
                    </a:cxn>
                    <a:cxn ang="16200000">
                      <a:pos x="wd2" y="hd2"/>
                    </a:cxn>
                  </a:cxnLst>
                  <a:rect l="0" t="0" r="r" b="b"/>
                  <a:pathLst>
                    <a:path w="21600" h="21600" extrusionOk="0">
                      <a:moveTo>
                        <a:pt x="21600" y="13607"/>
                      </a:moveTo>
                      <a:cubicBezTo>
                        <a:pt x="15948" y="18410"/>
                        <a:pt x="8366" y="21416"/>
                        <a:pt x="0" y="21600"/>
                      </a:cubicBezTo>
                      <a:lnTo>
                        <a:pt x="0" y="2356"/>
                      </a:lnTo>
                      <a:cubicBezTo>
                        <a:pt x="2427" y="2198"/>
                        <a:pt x="4632" y="1337"/>
                        <a:pt x="6367" y="0"/>
                      </a:cubicBezTo>
                      <a:cubicBezTo>
                        <a:pt x="6367" y="0"/>
                        <a:pt x="21600" y="13607"/>
                        <a:pt x="21600" y="13607"/>
                      </a:cubicBezTo>
                      <a:close/>
                    </a:path>
                  </a:pathLst>
                </a:custGeom>
                <a:solidFill>
                  <a:srgbClr val="E5E5E5"/>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82" name="Group">
                  <a:extLst>
                    <a:ext uri="{FF2B5EF4-FFF2-40B4-BE49-F238E27FC236}">
                      <a16:creationId xmlns:a16="http://schemas.microsoft.com/office/drawing/2014/main" id="{5D21AA5A-356B-E044-8C69-BD2D16BDD147}"/>
                    </a:ext>
                  </a:extLst>
                </p:cNvPr>
                <p:cNvGrpSpPr/>
                <p:nvPr/>
              </p:nvGrpSpPr>
              <p:grpSpPr>
                <a:xfrm>
                  <a:off x="0" y="997460"/>
                  <a:ext cx="1681901" cy="1019096"/>
                  <a:chOff x="0" y="0"/>
                  <a:chExt cx="1681900" cy="1019095"/>
                </a:xfrm>
              </p:grpSpPr>
              <p:sp>
                <p:nvSpPr>
                  <p:cNvPr id="184" name="Shape">
                    <a:extLst>
                      <a:ext uri="{FF2B5EF4-FFF2-40B4-BE49-F238E27FC236}">
                        <a16:creationId xmlns:a16="http://schemas.microsoft.com/office/drawing/2014/main" id="{2978D2ED-C3C8-2E48-9AC9-C9732B337486}"/>
                      </a:ext>
                    </a:extLst>
                  </p:cNvPr>
                  <p:cNvSpPr/>
                  <p:nvPr/>
                </p:nvSpPr>
                <p:spPr>
                  <a:xfrm>
                    <a:off x="0" y="0"/>
                    <a:ext cx="1681901" cy="973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8377" y="21299"/>
                          <a:pt x="15968" y="15460"/>
                          <a:pt x="21600" y="6109"/>
                        </a:cubicBezTo>
                        <a:lnTo>
                          <a:pt x="18071" y="0"/>
                        </a:lnTo>
                        <a:cubicBezTo>
                          <a:pt x="13344" y="7789"/>
                          <a:pt x="7000" y="12663"/>
                          <a:pt x="0" y="12961"/>
                        </a:cubicBezTo>
                        <a:cubicBezTo>
                          <a:pt x="0" y="12961"/>
                          <a:pt x="0" y="21600"/>
                          <a:pt x="0" y="21600"/>
                        </a:cubicBezTo>
                        <a:close/>
                      </a:path>
                    </a:pathLst>
                  </a:custGeom>
                  <a:solidFill>
                    <a:srgbClr val="72B1D7"/>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85" name="Group">
                    <a:extLst>
                      <a:ext uri="{FF2B5EF4-FFF2-40B4-BE49-F238E27FC236}">
                        <a16:creationId xmlns:a16="http://schemas.microsoft.com/office/drawing/2014/main" id="{A23FA88D-BD80-C44B-A331-017FD92BC26A}"/>
                      </a:ext>
                    </a:extLst>
                  </p:cNvPr>
                  <p:cNvGrpSpPr/>
                  <p:nvPr/>
                </p:nvGrpSpPr>
                <p:grpSpPr>
                  <a:xfrm>
                    <a:off x="416837" y="169101"/>
                    <a:ext cx="848224" cy="849995"/>
                    <a:chOff x="0" y="0"/>
                    <a:chExt cx="848223" cy="849993"/>
                  </a:xfrm>
                </p:grpSpPr>
                <p:sp>
                  <p:nvSpPr>
                    <p:cNvPr id="186" name="Circle">
                      <a:extLst>
                        <a:ext uri="{FF2B5EF4-FFF2-40B4-BE49-F238E27FC236}">
                          <a16:creationId xmlns:a16="http://schemas.microsoft.com/office/drawing/2014/main" id="{57C58786-6FA8-AB4B-A4CA-67F45F40B8C8}"/>
                        </a:ext>
                      </a:extLst>
                    </p:cNvPr>
                    <p:cNvSpPr/>
                    <p:nvPr/>
                  </p:nvSpPr>
                  <p:spPr>
                    <a:xfrm>
                      <a:off x="0" y="0"/>
                      <a:ext cx="848224" cy="849994"/>
                    </a:xfrm>
                    <a:prstGeom prst="ellipse">
                      <a:avLst/>
                    </a:prstGeom>
                    <a:solidFill>
                      <a:srgbClr val="72B1D7"/>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187" name="4">
                      <a:extLst>
                        <a:ext uri="{FF2B5EF4-FFF2-40B4-BE49-F238E27FC236}">
                          <a16:creationId xmlns:a16="http://schemas.microsoft.com/office/drawing/2014/main" id="{2D4AE16C-F83E-DC42-86FE-5148A5B8EB65}"/>
                        </a:ext>
                      </a:extLst>
                    </p:cNvPr>
                    <p:cNvSpPr/>
                    <p:nvPr/>
                  </p:nvSpPr>
                  <p:spPr>
                    <a:xfrm>
                      <a:off x="157746" y="158074"/>
                      <a:ext cx="532733" cy="533845"/>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262626"/>
                          </a:solidFill>
                        </a:defRPr>
                      </a:lvl1pPr>
                    </a:lstStyle>
                    <a:p>
                      <a:r>
                        <a:rPr lang="en-US" sz="2000" dirty="0">
                          <a:latin typeface="Avenir Next" panose="020B0503020202020204" pitchFamily="34" charset="0"/>
                        </a:rPr>
                        <a:t>5</a:t>
                      </a:r>
                      <a:endParaRPr sz="2000" dirty="0">
                        <a:latin typeface="Avenir Next" panose="020B0503020202020204" pitchFamily="34" charset="0"/>
                      </a:endParaRPr>
                    </a:p>
                  </p:txBody>
                </p:sp>
              </p:grpSp>
            </p:grpSp>
            <p:sp>
              <p:nvSpPr>
                <p:cNvPr id="183" name="Shape">
                  <a:extLst>
                    <a:ext uri="{FF2B5EF4-FFF2-40B4-BE49-F238E27FC236}">
                      <a16:creationId xmlns:a16="http://schemas.microsoft.com/office/drawing/2014/main" id="{EAFDBAC7-56AA-CE4F-B76A-F7A3BC5F6031}"/>
                    </a:ext>
                  </a:extLst>
                </p:cNvPr>
                <p:cNvSpPr/>
                <p:nvPr/>
              </p:nvSpPr>
              <p:spPr>
                <a:xfrm>
                  <a:off x="937276" y="-1310766"/>
                  <a:ext cx="443833" cy="44476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158" y="3613"/>
                      </a:lnTo>
                      <a:lnTo>
                        <a:pt x="1158" y="4293"/>
                      </a:lnTo>
                      <a:lnTo>
                        <a:pt x="20444" y="4293"/>
                      </a:lnTo>
                      <a:lnTo>
                        <a:pt x="20444" y="3613"/>
                      </a:lnTo>
                      <a:lnTo>
                        <a:pt x="10800" y="0"/>
                      </a:lnTo>
                      <a:close/>
                      <a:moveTo>
                        <a:pt x="2354" y="4683"/>
                      </a:moveTo>
                      <a:lnTo>
                        <a:pt x="2354" y="6036"/>
                      </a:lnTo>
                      <a:lnTo>
                        <a:pt x="3269" y="6036"/>
                      </a:lnTo>
                      <a:lnTo>
                        <a:pt x="3269" y="6676"/>
                      </a:lnTo>
                      <a:cubicBezTo>
                        <a:pt x="3553" y="6676"/>
                        <a:pt x="3618" y="7023"/>
                        <a:pt x="3618" y="7023"/>
                      </a:cubicBezTo>
                      <a:lnTo>
                        <a:pt x="3618" y="15657"/>
                      </a:lnTo>
                      <a:lnTo>
                        <a:pt x="3346" y="15657"/>
                      </a:lnTo>
                      <a:lnTo>
                        <a:pt x="3346" y="16762"/>
                      </a:lnTo>
                      <a:lnTo>
                        <a:pt x="2354" y="16762"/>
                      </a:lnTo>
                      <a:lnTo>
                        <a:pt x="2354" y="18115"/>
                      </a:lnTo>
                      <a:lnTo>
                        <a:pt x="19246" y="18115"/>
                      </a:lnTo>
                      <a:lnTo>
                        <a:pt x="19246" y="16762"/>
                      </a:lnTo>
                      <a:lnTo>
                        <a:pt x="18254" y="16762"/>
                      </a:lnTo>
                      <a:lnTo>
                        <a:pt x="18254" y="15657"/>
                      </a:lnTo>
                      <a:lnTo>
                        <a:pt x="17984" y="15657"/>
                      </a:lnTo>
                      <a:lnTo>
                        <a:pt x="17984" y="7023"/>
                      </a:lnTo>
                      <a:cubicBezTo>
                        <a:pt x="17984" y="7023"/>
                        <a:pt x="18049" y="6676"/>
                        <a:pt x="18333" y="6676"/>
                      </a:cubicBezTo>
                      <a:lnTo>
                        <a:pt x="18333" y="6036"/>
                      </a:lnTo>
                      <a:lnTo>
                        <a:pt x="19246" y="6036"/>
                      </a:lnTo>
                      <a:lnTo>
                        <a:pt x="19246" y="4683"/>
                      </a:lnTo>
                      <a:lnTo>
                        <a:pt x="2354" y="4683"/>
                      </a:lnTo>
                      <a:close/>
                      <a:moveTo>
                        <a:pt x="5670" y="6036"/>
                      </a:moveTo>
                      <a:lnTo>
                        <a:pt x="7489" y="6036"/>
                      </a:lnTo>
                      <a:lnTo>
                        <a:pt x="7489" y="6676"/>
                      </a:lnTo>
                      <a:cubicBezTo>
                        <a:pt x="7773" y="6676"/>
                        <a:pt x="7838" y="7023"/>
                        <a:pt x="7838" y="7023"/>
                      </a:cubicBezTo>
                      <a:lnTo>
                        <a:pt x="7838" y="15657"/>
                      </a:lnTo>
                      <a:lnTo>
                        <a:pt x="7568" y="15657"/>
                      </a:lnTo>
                      <a:lnTo>
                        <a:pt x="7568" y="16762"/>
                      </a:lnTo>
                      <a:lnTo>
                        <a:pt x="5591" y="16762"/>
                      </a:lnTo>
                      <a:lnTo>
                        <a:pt x="5591" y="15657"/>
                      </a:lnTo>
                      <a:lnTo>
                        <a:pt x="5321" y="15657"/>
                      </a:lnTo>
                      <a:lnTo>
                        <a:pt x="5321" y="7023"/>
                      </a:lnTo>
                      <a:cubicBezTo>
                        <a:pt x="5321" y="7023"/>
                        <a:pt x="5386" y="6676"/>
                        <a:pt x="5670" y="6676"/>
                      </a:cubicBezTo>
                      <a:lnTo>
                        <a:pt x="5670" y="6036"/>
                      </a:lnTo>
                      <a:close/>
                      <a:moveTo>
                        <a:pt x="9890" y="6036"/>
                      </a:moveTo>
                      <a:lnTo>
                        <a:pt x="11710" y="6036"/>
                      </a:lnTo>
                      <a:lnTo>
                        <a:pt x="11710" y="6676"/>
                      </a:lnTo>
                      <a:cubicBezTo>
                        <a:pt x="11993" y="6676"/>
                        <a:pt x="12059" y="7023"/>
                        <a:pt x="12059" y="7023"/>
                      </a:cubicBezTo>
                      <a:lnTo>
                        <a:pt x="12059" y="15657"/>
                      </a:lnTo>
                      <a:lnTo>
                        <a:pt x="11789" y="15657"/>
                      </a:lnTo>
                      <a:lnTo>
                        <a:pt x="11789" y="16762"/>
                      </a:lnTo>
                      <a:lnTo>
                        <a:pt x="9813" y="16762"/>
                      </a:lnTo>
                      <a:lnTo>
                        <a:pt x="9813" y="15657"/>
                      </a:lnTo>
                      <a:lnTo>
                        <a:pt x="9541" y="15657"/>
                      </a:lnTo>
                      <a:lnTo>
                        <a:pt x="9541" y="7023"/>
                      </a:lnTo>
                      <a:cubicBezTo>
                        <a:pt x="9541" y="7023"/>
                        <a:pt x="9607" y="6676"/>
                        <a:pt x="9890" y="6676"/>
                      </a:cubicBezTo>
                      <a:lnTo>
                        <a:pt x="9890" y="6036"/>
                      </a:lnTo>
                      <a:close/>
                      <a:moveTo>
                        <a:pt x="14113" y="6036"/>
                      </a:moveTo>
                      <a:lnTo>
                        <a:pt x="15932" y="6036"/>
                      </a:lnTo>
                      <a:lnTo>
                        <a:pt x="15932" y="6676"/>
                      </a:lnTo>
                      <a:cubicBezTo>
                        <a:pt x="16216" y="6676"/>
                        <a:pt x="16281" y="7023"/>
                        <a:pt x="16281" y="7023"/>
                      </a:cubicBezTo>
                      <a:lnTo>
                        <a:pt x="16281" y="15657"/>
                      </a:lnTo>
                      <a:lnTo>
                        <a:pt x="16009" y="15657"/>
                      </a:lnTo>
                      <a:lnTo>
                        <a:pt x="16009" y="16762"/>
                      </a:lnTo>
                      <a:lnTo>
                        <a:pt x="14033" y="16762"/>
                      </a:lnTo>
                      <a:lnTo>
                        <a:pt x="14033" y="15657"/>
                      </a:lnTo>
                      <a:lnTo>
                        <a:pt x="13763" y="15657"/>
                      </a:lnTo>
                      <a:lnTo>
                        <a:pt x="13763" y="7023"/>
                      </a:lnTo>
                      <a:cubicBezTo>
                        <a:pt x="13763" y="7023"/>
                        <a:pt x="13829" y="6676"/>
                        <a:pt x="14113" y="6676"/>
                      </a:cubicBezTo>
                      <a:lnTo>
                        <a:pt x="14113" y="6036"/>
                      </a:lnTo>
                      <a:close/>
                      <a:moveTo>
                        <a:pt x="1158" y="18505"/>
                      </a:moveTo>
                      <a:lnTo>
                        <a:pt x="1158" y="19859"/>
                      </a:lnTo>
                      <a:lnTo>
                        <a:pt x="20444" y="19859"/>
                      </a:lnTo>
                      <a:lnTo>
                        <a:pt x="20444" y="18505"/>
                      </a:lnTo>
                      <a:lnTo>
                        <a:pt x="1158" y="18505"/>
                      </a:lnTo>
                      <a:close/>
                      <a:moveTo>
                        <a:pt x="0" y="20247"/>
                      </a:moveTo>
                      <a:lnTo>
                        <a:pt x="0" y="21600"/>
                      </a:lnTo>
                      <a:lnTo>
                        <a:pt x="21600" y="21600"/>
                      </a:lnTo>
                      <a:lnTo>
                        <a:pt x="21600" y="20247"/>
                      </a:lnTo>
                      <a:lnTo>
                        <a:pt x="0" y="20247"/>
                      </a:lnTo>
                      <a:close/>
                    </a:path>
                  </a:pathLst>
                </a:custGeom>
                <a:solidFill>
                  <a:srgbClr val="72B1D7"/>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grpSp>
            <p:nvGrpSpPr>
              <p:cNvPr id="149" name="Group">
                <a:extLst>
                  <a:ext uri="{FF2B5EF4-FFF2-40B4-BE49-F238E27FC236}">
                    <a16:creationId xmlns:a16="http://schemas.microsoft.com/office/drawing/2014/main" id="{D79F5FFC-6DC0-A043-AD08-76B1F63E2B36}"/>
                  </a:ext>
                </a:extLst>
              </p:cNvPr>
              <p:cNvGrpSpPr/>
              <p:nvPr/>
            </p:nvGrpSpPr>
            <p:grpSpPr>
              <a:xfrm>
                <a:off x="823340" y="3068374"/>
                <a:ext cx="1682414" cy="2016559"/>
                <a:chOff x="-1" y="-1"/>
                <a:chExt cx="1682412" cy="2016557"/>
              </a:xfrm>
            </p:grpSpPr>
            <p:sp>
              <p:nvSpPr>
                <p:cNvPr id="174" name="Shape">
                  <a:extLst>
                    <a:ext uri="{FF2B5EF4-FFF2-40B4-BE49-F238E27FC236}">
                      <a16:creationId xmlns:a16="http://schemas.microsoft.com/office/drawing/2014/main" id="{0079DC5B-6191-514B-81E6-A1FBC9DA5FA0}"/>
                    </a:ext>
                  </a:extLst>
                </p:cNvPr>
                <p:cNvSpPr/>
                <p:nvPr/>
              </p:nvSpPr>
              <p:spPr>
                <a:xfrm>
                  <a:off x="275318" y="-1"/>
                  <a:ext cx="1407093" cy="1578537"/>
                </a:xfrm>
                <a:custGeom>
                  <a:avLst/>
                  <a:gdLst/>
                  <a:ahLst/>
                  <a:cxnLst>
                    <a:cxn ang="0">
                      <a:pos x="wd2" y="hd2"/>
                    </a:cxn>
                    <a:cxn ang="5400000">
                      <a:pos x="wd2" y="hd2"/>
                    </a:cxn>
                    <a:cxn ang="10800000">
                      <a:pos x="wd2" y="hd2"/>
                    </a:cxn>
                    <a:cxn ang="16200000">
                      <a:pos x="wd2" y="hd2"/>
                    </a:cxn>
                  </a:cxnLst>
                  <a:rect l="0" t="0" r="r" b="b"/>
                  <a:pathLst>
                    <a:path w="21600" h="21600" extrusionOk="0">
                      <a:moveTo>
                        <a:pt x="21600" y="2355"/>
                      </a:moveTo>
                      <a:lnTo>
                        <a:pt x="21600" y="21600"/>
                      </a:lnTo>
                      <a:cubicBezTo>
                        <a:pt x="13233" y="21416"/>
                        <a:pt x="5650" y="18410"/>
                        <a:pt x="0" y="13607"/>
                      </a:cubicBezTo>
                      <a:lnTo>
                        <a:pt x="15233" y="0"/>
                      </a:lnTo>
                      <a:cubicBezTo>
                        <a:pt x="16969" y="1336"/>
                        <a:pt x="19175" y="2197"/>
                        <a:pt x="21600" y="2355"/>
                      </a:cubicBezTo>
                      <a:close/>
                    </a:path>
                  </a:pathLst>
                </a:custGeom>
                <a:solidFill>
                  <a:srgbClr val="E5E5E5"/>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75" name="Group">
                  <a:extLst>
                    <a:ext uri="{FF2B5EF4-FFF2-40B4-BE49-F238E27FC236}">
                      <a16:creationId xmlns:a16="http://schemas.microsoft.com/office/drawing/2014/main" id="{5A173320-0AF5-3C4F-8669-EFDE40DF8421}"/>
                    </a:ext>
                  </a:extLst>
                </p:cNvPr>
                <p:cNvGrpSpPr/>
                <p:nvPr/>
              </p:nvGrpSpPr>
              <p:grpSpPr>
                <a:xfrm>
                  <a:off x="-1" y="997460"/>
                  <a:ext cx="1681921" cy="1019096"/>
                  <a:chOff x="0" y="0"/>
                  <a:chExt cx="1681919" cy="1019095"/>
                </a:xfrm>
              </p:grpSpPr>
              <p:sp>
                <p:nvSpPr>
                  <p:cNvPr id="177" name="Shape">
                    <a:extLst>
                      <a:ext uri="{FF2B5EF4-FFF2-40B4-BE49-F238E27FC236}">
                        <a16:creationId xmlns:a16="http://schemas.microsoft.com/office/drawing/2014/main" id="{8DA7EBE9-EA68-F849-A4CE-BB90CB82970B}"/>
                      </a:ext>
                    </a:extLst>
                  </p:cNvPr>
                  <p:cNvSpPr/>
                  <p:nvPr/>
                </p:nvSpPr>
                <p:spPr>
                  <a:xfrm>
                    <a:off x="0" y="0"/>
                    <a:ext cx="1681920" cy="973439"/>
                  </a:xfrm>
                  <a:custGeom>
                    <a:avLst/>
                    <a:gdLst/>
                    <a:ahLst/>
                    <a:cxnLst>
                      <a:cxn ang="0">
                        <a:pos x="wd2" y="hd2"/>
                      </a:cxn>
                      <a:cxn ang="5400000">
                        <a:pos x="wd2" y="hd2"/>
                      </a:cxn>
                      <a:cxn ang="10800000">
                        <a:pos x="wd2" y="hd2"/>
                      </a:cxn>
                      <a:cxn ang="16200000">
                        <a:pos x="wd2" y="hd2"/>
                      </a:cxn>
                    </a:cxnLst>
                    <a:rect l="0" t="0" r="r" b="b"/>
                    <a:pathLst>
                      <a:path w="21600" h="21600" extrusionOk="0">
                        <a:moveTo>
                          <a:pt x="0" y="6109"/>
                        </a:moveTo>
                        <a:cubicBezTo>
                          <a:pt x="5632" y="15460"/>
                          <a:pt x="13222" y="21299"/>
                          <a:pt x="21600" y="21600"/>
                        </a:cubicBezTo>
                        <a:lnTo>
                          <a:pt x="21600" y="12960"/>
                        </a:lnTo>
                        <a:cubicBezTo>
                          <a:pt x="14600" y="12663"/>
                          <a:pt x="8256" y="7789"/>
                          <a:pt x="3529" y="0"/>
                        </a:cubicBezTo>
                        <a:cubicBezTo>
                          <a:pt x="3529" y="0"/>
                          <a:pt x="0" y="6109"/>
                          <a:pt x="0" y="6109"/>
                        </a:cubicBezTo>
                        <a:close/>
                      </a:path>
                    </a:pathLst>
                  </a:custGeom>
                  <a:solidFill>
                    <a:srgbClr val="649BBD"/>
                  </a:solidFill>
                  <a:ln w="12700" cap="flat">
                    <a:noFill/>
                    <a:miter lim="400000"/>
                  </a:ln>
                  <a:effectLst/>
                </p:spPr>
                <p:txBody>
                  <a:bodyPr wrap="square" lIns="0" tIns="0" rIns="0" bIns="0" numCol="1" anchor="t">
                    <a:noAutofit/>
                  </a:bodyPr>
                  <a:lstStyle/>
                  <a:p>
                    <a:pPr>
                      <a:defRPr sz="2500" cap="all">
                        <a:solidFill>
                          <a:srgbClr val="FFFFFF"/>
                        </a:solidFill>
                      </a:defRPr>
                    </a:pPr>
                    <a:endParaRPr sz="2000">
                      <a:latin typeface="Avenir Next" panose="020B0503020202020204" pitchFamily="34" charset="0"/>
                    </a:endParaRPr>
                  </a:p>
                </p:txBody>
              </p:sp>
              <p:grpSp>
                <p:nvGrpSpPr>
                  <p:cNvPr id="178" name="Group">
                    <a:extLst>
                      <a:ext uri="{FF2B5EF4-FFF2-40B4-BE49-F238E27FC236}">
                        <a16:creationId xmlns:a16="http://schemas.microsoft.com/office/drawing/2014/main" id="{D4696FC3-A037-384B-9930-076336683BED}"/>
                      </a:ext>
                    </a:extLst>
                  </p:cNvPr>
                  <p:cNvGrpSpPr/>
                  <p:nvPr/>
                </p:nvGrpSpPr>
                <p:grpSpPr>
                  <a:xfrm>
                    <a:off x="416853" y="169101"/>
                    <a:ext cx="848225" cy="849995"/>
                    <a:chOff x="0" y="0"/>
                    <a:chExt cx="848223" cy="849993"/>
                  </a:xfrm>
                </p:grpSpPr>
                <p:sp>
                  <p:nvSpPr>
                    <p:cNvPr id="179" name="Circle">
                      <a:extLst>
                        <a:ext uri="{FF2B5EF4-FFF2-40B4-BE49-F238E27FC236}">
                          <a16:creationId xmlns:a16="http://schemas.microsoft.com/office/drawing/2014/main" id="{E8E57E80-4F14-CC48-B9C7-7E9F0F42862D}"/>
                        </a:ext>
                      </a:extLst>
                    </p:cNvPr>
                    <p:cNvSpPr/>
                    <p:nvPr/>
                  </p:nvSpPr>
                  <p:spPr>
                    <a:xfrm>
                      <a:off x="0" y="0"/>
                      <a:ext cx="848224" cy="849994"/>
                    </a:xfrm>
                    <a:prstGeom prst="ellipse">
                      <a:avLst/>
                    </a:prstGeom>
                    <a:solidFill>
                      <a:srgbClr val="649BBD"/>
                    </a:solidFill>
                    <a:ln w="12700" cap="flat">
                      <a:noFill/>
                      <a:miter lim="400000"/>
                    </a:ln>
                    <a:effectLst/>
                  </p:spPr>
                  <p:txBody>
                    <a:bodyPr wrap="square" lIns="0" tIns="0" rIns="0" bIns="0" numCol="1" anchor="t">
                      <a:noAutofit/>
                    </a:bodyPr>
                    <a:lstStyle/>
                    <a:p>
                      <a:pPr>
                        <a:defRPr sz="2500" cap="all">
                          <a:solidFill>
                            <a:srgbClr val="FFFFFF"/>
                          </a:solidFill>
                        </a:defRPr>
                      </a:pPr>
                      <a:endParaRPr sz="2000">
                        <a:latin typeface="Avenir Next" panose="020B0503020202020204" pitchFamily="34" charset="0"/>
                      </a:endParaRPr>
                    </a:p>
                  </p:txBody>
                </p:sp>
                <p:sp>
                  <p:nvSpPr>
                    <p:cNvPr id="180" name="5">
                      <a:extLst>
                        <a:ext uri="{FF2B5EF4-FFF2-40B4-BE49-F238E27FC236}">
                          <a16:creationId xmlns:a16="http://schemas.microsoft.com/office/drawing/2014/main" id="{5D517A57-C63C-BF48-AC1B-EB23C4AB2D87}"/>
                        </a:ext>
                      </a:extLst>
                    </p:cNvPr>
                    <p:cNvSpPr/>
                    <p:nvPr/>
                  </p:nvSpPr>
                  <p:spPr>
                    <a:xfrm>
                      <a:off x="157745" y="158074"/>
                      <a:ext cx="532734" cy="533845"/>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262626"/>
                          </a:solidFill>
                        </a:defRPr>
                      </a:lvl1pPr>
                    </a:lstStyle>
                    <a:p>
                      <a:r>
                        <a:rPr lang="en-US" sz="2000" dirty="0">
                          <a:latin typeface="Avenir Next" panose="020B0503020202020204" pitchFamily="34" charset="0"/>
                        </a:rPr>
                        <a:t>4</a:t>
                      </a:r>
                      <a:endParaRPr sz="2000" dirty="0">
                        <a:latin typeface="Avenir Next" panose="020B0503020202020204" pitchFamily="34" charset="0"/>
                      </a:endParaRPr>
                    </a:p>
                  </p:txBody>
                </p:sp>
              </p:grpSp>
            </p:grpSp>
          </p:grpSp>
          <p:grpSp>
            <p:nvGrpSpPr>
              <p:cNvPr id="150" name="Group">
                <a:extLst>
                  <a:ext uri="{FF2B5EF4-FFF2-40B4-BE49-F238E27FC236}">
                    <a16:creationId xmlns:a16="http://schemas.microsoft.com/office/drawing/2014/main" id="{3B56EB99-A507-F643-B9C6-C23FFEE031CD}"/>
                  </a:ext>
                </a:extLst>
              </p:cNvPr>
              <p:cNvGrpSpPr/>
              <p:nvPr/>
            </p:nvGrpSpPr>
            <p:grpSpPr>
              <a:xfrm>
                <a:off x="-1" y="786948"/>
                <a:ext cx="3341619" cy="1686030"/>
                <a:chOff x="0" y="0"/>
                <a:chExt cx="3341616" cy="1686028"/>
              </a:xfrm>
            </p:grpSpPr>
            <p:sp>
              <p:nvSpPr>
                <p:cNvPr id="167" name="Shape">
                  <a:extLst>
                    <a:ext uri="{FF2B5EF4-FFF2-40B4-BE49-F238E27FC236}">
                      <a16:creationId xmlns:a16="http://schemas.microsoft.com/office/drawing/2014/main" id="{16E2485F-1D2D-0945-973B-D81B8950C1A9}"/>
                    </a:ext>
                  </a:extLst>
                </p:cNvPr>
                <p:cNvSpPr/>
                <p:nvPr/>
              </p:nvSpPr>
              <p:spPr>
                <a:xfrm>
                  <a:off x="442130" y="275893"/>
                  <a:ext cx="1575249" cy="1410135"/>
                </a:xfrm>
                <a:custGeom>
                  <a:avLst/>
                  <a:gdLst/>
                  <a:ahLst/>
                  <a:cxnLst>
                    <a:cxn ang="0">
                      <a:pos x="wd2" y="hd2"/>
                    </a:cxn>
                    <a:cxn ang="5400000">
                      <a:pos x="wd2" y="hd2"/>
                    </a:cxn>
                    <a:cxn ang="10800000">
                      <a:pos x="wd2" y="hd2"/>
                    </a:cxn>
                    <a:cxn ang="16200000">
                      <a:pos x="wd2" y="hd2"/>
                    </a:cxn>
                  </a:cxnLst>
                  <a:rect l="0" t="0" r="r" b="b"/>
                  <a:pathLst>
                    <a:path w="21600" h="21600" extrusionOk="0">
                      <a:moveTo>
                        <a:pt x="21600" y="15233"/>
                      </a:moveTo>
                      <a:cubicBezTo>
                        <a:pt x="20264" y="16968"/>
                        <a:pt x="19403" y="19173"/>
                        <a:pt x="19245" y="21600"/>
                      </a:cubicBezTo>
                      <a:lnTo>
                        <a:pt x="0" y="21600"/>
                      </a:lnTo>
                      <a:cubicBezTo>
                        <a:pt x="183" y="13232"/>
                        <a:pt x="3190" y="5650"/>
                        <a:pt x="7993" y="0"/>
                      </a:cubicBezTo>
                      <a:cubicBezTo>
                        <a:pt x="7993" y="0"/>
                        <a:pt x="21600" y="15233"/>
                        <a:pt x="21600" y="15233"/>
                      </a:cubicBezTo>
                      <a:close/>
                    </a:path>
                  </a:pathLst>
                </a:custGeom>
                <a:solidFill>
                  <a:srgbClr val="E5E5E5"/>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68" name="Group">
                  <a:extLst>
                    <a:ext uri="{FF2B5EF4-FFF2-40B4-BE49-F238E27FC236}">
                      <a16:creationId xmlns:a16="http://schemas.microsoft.com/office/drawing/2014/main" id="{97E4287D-1F44-E64C-87E2-BE42ACA69A0B}"/>
                    </a:ext>
                  </a:extLst>
                </p:cNvPr>
                <p:cNvGrpSpPr/>
                <p:nvPr/>
              </p:nvGrpSpPr>
              <p:grpSpPr>
                <a:xfrm>
                  <a:off x="0" y="0"/>
                  <a:ext cx="1021677" cy="1685436"/>
                  <a:chOff x="0" y="0"/>
                  <a:chExt cx="1021676" cy="1685435"/>
                </a:xfrm>
              </p:grpSpPr>
              <p:sp>
                <p:nvSpPr>
                  <p:cNvPr id="170" name="Shape">
                    <a:extLst>
                      <a:ext uri="{FF2B5EF4-FFF2-40B4-BE49-F238E27FC236}">
                        <a16:creationId xmlns:a16="http://schemas.microsoft.com/office/drawing/2014/main" id="{E04FA3BD-FD13-F644-9FC7-CDCB0A3DD4B4}"/>
                      </a:ext>
                    </a:extLst>
                  </p:cNvPr>
                  <p:cNvSpPr/>
                  <p:nvPr/>
                </p:nvSpPr>
                <p:spPr>
                  <a:xfrm>
                    <a:off x="50330" y="0"/>
                    <a:ext cx="971347" cy="1685436"/>
                  </a:xfrm>
                  <a:custGeom>
                    <a:avLst/>
                    <a:gdLst/>
                    <a:ahLst/>
                    <a:cxnLst>
                      <a:cxn ang="0">
                        <a:pos x="wd2" y="hd2"/>
                      </a:cxn>
                      <a:cxn ang="5400000">
                        <a:pos x="wd2" y="hd2"/>
                      </a:cxn>
                      <a:cxn ang="10800000">
                        <a:pos x="wd2" y="hd2"/>
                      </a:cxn>
                      <a:cxn ang="16200000">
                        <a:pos x="wd2" y="hd2"/>
                      </a:cxn>
                    </a:cxnLst>
                    <a:rect l="0" t="0" r="r" b="b"/>
                    <a:pathLst>
                      <a:path w="21600" h="21600" extrusionOk="0">
                        <a:moveTo>
                          <a:pt x="15490" y="0"/>
                        </a:moveTo>
                        <a:cubicBezTo>
                          <a:pt x="6139" y="5632"/>
                          <a:pt x="300" y="13223"/>
                          <a:pt x="0" y="21600"/>
                        </a:cubicBezTo>
                        <a:lnTo>
                          <a:pt x="8638" y="21600"/>
                        </a:lnTo>
                        <a:cubicBezTo>
                          <a:pt x="8936" y="14600"/>
                          <a:pt x="13811" y="8256"/>
                          <a:pt x="21600" y="3529"/>
                        </a:cubicBezTo>
                        <a:cubicBezTo>
                          <a:pt x="21600" y="3529"/>
                          <a:pt x="15490" y="0"/>
                          <a:pt x="15490" y="0"/>
                        </a:cubicBezTo>
                        <a:close/>
                      </a:path>
                    </a:pathLst>
                  </a:custGeom>
                  <a:solidFill>
                    <a:srgbClr val="999999"/>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71" name="Group">
                    <a:extLst>
                      <a:ext uri="{FF2B5EF4-FFF2-40B4-BE49-F238E27FC236}">
                        <a16:creationId xmlns:a16="http://schemas.microsoft.com/office/drawing/2014/main" id="{E0062D32-C3F0-BC43-ACE6-261DD9C1F076}"/>
                      </a:ext>
                    </a:extLst>
                  </p:cNvPr>
                  <p:cNvGrpSpPr/>
                  <p:nvPr/>
                </p:nvGrpSpPr>
                <p:grpSpPr>
                  <a:xfrm>
                    <a:off x="0" y="417720"/>
                    <a:ext cx="848224" cy="849995"/>
                    <a:chOff x="0" y="0"/>
                    <a:chExt cx="848223" cy="849993"/>
                  </a:xfrm>
                </p:grpSpPr>
                <p:sp>
                  <p:nvSpPr>
                    <p:cNvPr id="172" name="Circle">
                      <a:extLst>
                        <a:ext uri="{FF2B5EF4-FFF2-40B4-BE49-F238E27FC236}">
                          <a16:creationId xmlns:a16="http://schemas.microsoft.com/office/drawing/2014/main" id="{16C0D327-363C-7442-8598-1EEF65780FCC}"/>
                        </a:ext>
                      </a:extLst>
                    </p:cNvPr>
                    <p:cNvSpPr/>
                    <p:nvPr/>
                  </p:nvSpPr>
                  <p:spPr>
                    <a:xfrm>
                      <a:off x="0" y="0"/>
                      <a:ext cx="848224" cy="849994"/>
                    </a:xfrm>
                    <a:prstGeom prst="ellipse">
                      <a:avLst/>
                    </a:prstGeom>
                    <a:solidFill>
                      <a:srgbClr val="999999"/>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173" name="7">
                      <a:extLst>
                        <a:ext uri="{FF2B5EF4-FFF2-40B4-BE49-F238E27FC236}">
                          <a16:creationId xmlns:a16="http://schemas.microsoft.com/office/drawing/2014/main" id="{0AE2502F-9A7A-AA4F-BE44-B3BB85E1964D}"/>
                        </a:ext>
                      </a:extLst>
                    </p:cNvPr>
                    <p:cNvSpPr/>
                    <p:nvPr/>
                  </p:nvSpPr>
                  <p:spPr>
                    <a:xfrm>
                      <a:off x="157745" y="158074"/>
                      <a:ext cx="532733" cy="533845"/>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262626"/>
                          </a:solidFill>
                        </a:defRPr>
                      </a:lvl1pPr>
                    </a:lstStyle>
                    <a:p>
                      <a:r>
                        <a:rPr lang="en-US" sz="2000" dirty="0">
                          <a:latin typeface="Avenir Next" panose="020B0503020202020204" pitchFamily="34" charset="0"/>
                        </a:rPr>
                        <a:t>2</a:t>
                      </a:r>
                      <a:endParaRPr sz="2000" dirty="0">
                        <a:latin typeface="Avenir Next" panose="020B0503020202020204" pitchFamily="34" charset="0"/>
                      </a:endParaRPr>
                    </a:p>
                  </p:txBody>
                </p:sp>
              </p:grpSp>
            </p:grpSp>
            <p:sp>
              <p:nvSpPr>
                <p:cNvPr id="169" name="Shape">
                  <a:extLst>
                    <a:ext uri="{FF2B5EF4-FFF2-40B4-BE49-F238E27FC236}">
                      <a16:creationId xmlns:a16="http://schemas.microsoft.com/office/drawing/2014/main" id="{CCD6F3DD-D6CB-EE47-88EF-7BF89DC59E9B}"/>
                    </a:ext>
                  </a:extLst>
                </p:cNvPr>
                <p:cNvSpPr/>
                <p:nvPr/>
              </p:nvSpPr>
              <p:spPr>
                <a:xfrm>
                  <a:off x="2885083" y="336629"/>
                  <a:ext cx="456533" cy="3610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8703"/>
                      </a:lnTo>
                      <a:lnTo>
                        <a:pt x="0" y="17407"/>
                      </a:lnTo>
                      <a:cubicBezTo>
                        <a:pt x="3836" y="17407"/>
                        <a:pt x="6393" y="18455"/>
                        <a:pt x="7991" y="19503"/>
                      </a:cubicBezTo>
                      <a:cubicBezTo>
                        <a:pt x="9590" y="20552"/>
                        <a:pt x="10229" y="21600"/>
                        <a:pt x="10229" y="21600"/>
                      </a:cubicBezTo>
                      <a:lnTo>
                        <a:pt x="10229" y="13417"/>
                      </a:lnTo>
                      <a:lnTo>
                        <a:pt x="10229" y="5233"/>
                      </a:lnTo>
                      <a:cubicBezTo>
                        <a:pt x="10229" y="5233"/>
                        <a:pt x="9590" y="3925"/>
                        <a:pt x="7991" y="2617"/>
                      </a:cubicBezTo>
                      <a:cubicBezTo>
                        <a:pt x="6393" y="1308"/>
                        <a:pt x="3836" y="0"/>
                        <a:pt x="0" y="0"/>
                      </a:cubicBezTo>
                      <a:close/>
                      <a:moveTo>
                        <a:pt x="21600" y="0"/>
                      </a:moveTo>
                      <a:cubicBezTo>
                        <a:pt x="17764" y="0"/>
                        <a:pt x="15207" y="1308"/>
                        <a:pt x="13609" y="2617"/>
                      </a:cubicBezTo>
                      <a:cubicBezTo>
                        <a:pt x="12010" y="3925"/>
                        <a:pt x="11371" y="5233"/>
                        <a:pt x="11371" y="5233"/>
                      </a:cubicBezTo>
                      <a:lnTo>
                        <a:pt x="11371" y="13417"/>
                      </a:lnTo>
                      <a:lnTo>
                        <a:pt x="11371" y="21600"/>
                      </a:lnTo>
                      <a:cubicBezTo>
                        <a:pt x="11371" y="21600"/>
                        <a:pt x="12010" y="20552"/>
                        <a:pt x="13609" y="19503"/>
                      </a:cubicBezTo>
                      <a:cubicBezTo>
                        <a:pt x="15207" y="18455"/>
                        <a:pt x="17764" y="17407"/>
                        <a:pt x="21600" y="17407"/>
                      </a:cubicBezTo>
                      <a:lnTo>
                        <a:pt x="21600" y="8703"/>
                      </a:lnTo>
                      <a:lnTo>
                        <a:pt x="21600" y="0"/>
                      </a:lnTo>
                      <a:close/>
                    </a:path>
                  </a:pathLst>
                </a:custGeom>
                <a:solidFill>
                  <a:srgbClr val="999999"/>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grpSp>
            <p:nvGrpSpPr>
              <p:cNvPr id="151" name="Group">
                <a:extLst>
                  <a:ext uri="{FF2B5EF4-FFF2-40B4-BE49-F238E27FC236}">
                    <a16:creationId xmlns:a16="http://schemas.microsoft.com/office/drawing/2014/main" id="{9B779B49-524A-3C4F-A29A-D9553A6B760F}"/>
                  </a:ext>
                </a:extLst>
              </p:cNvPr>
              <p:cNvGrpSpPr/>
              <p:nvPr/>
            </p:nvGrpSpPr>
            <p:grpSpPr>
              <a:xfrm>
                <a:off x="823341" y="-1"/>
                <a:ext cx="1682413" cy="1983480"/>
                <a:chOff x="0" y="0"/>
                <a:chExt cx="1682411" cy="1983478"/>
              </a:xfrm>
            </p:grpSpPr>
            <p:sp>
              <p:nvSpPr>
                <p:cNvPr id="160" name="Shape">
                  <a:extLst>
                    <a:ext uri="{FF2B5EF4-FFF2-40B4-BE49-F238E27FC236}">
                      <a16:creationId xmlns:a16="http://schemas.microsoft.com/office/drawing/2014/main" id="{0BF6234E-6A5F-A142-9FC0-D3447E7CF036}"/>
                    </a:ext>
                  </a:extLst>
                </p:cNvPr>
                <p:cNvSpPr/>
                <p:nvPr/>
              </p:nvSpPr>
              <p:spPr>
                <a:xfrm>
                  <a:off x="275318" y="404942"/>
                  <a:ext cx="1407093" cy="15785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9245"/>
                      </a:lnTo>
                      <a:cubicBezTo>
                        <a:pt x="19175" y="19403"/>
                        <a:pt x="16969" y="20263"/>
                        <a:pt x="15233" y="21600"/>
                      </a:cubicBezTo>
                      <a:lnTo>
                        <a:pt x="0" y="7992"/>
                      </a:lnTo>
                      <a:cubicBezTo>
                        <a:pt x="5650" y="3189"/>
                        <a:pt x="13233" y="183"/>
                        <a:pt x="21600" y="0"/>
                      </a:cubicBezTo>
                      <a:close/>
                    </a:path>
                  </a:pathLst>
                </a:custGeom>
                <a:solidFill>
                  <a:srgbClr val="E5E5E5"/>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61" name="Group">
                  <a:extLst>
                    <a:ext uri="{FF2B5EF4-FFF2-40B4-BE49-F238E27FC236}">
                      <a16:creationId xmlns:a16="http://schemas.microsoft.com/office/drawing/2014/main" id="{9835E9C3-677E-1E46-9C42-F1CF032F6677}"/>
                    </a:ext>
                  </a:extLst>
                </p:cNvPr>
                <p:cNvGrpSpPr/>
                <p:nvPr/>
              </p:nvGrpSpPr>
              <p:grpSpPr>
                <a:xfrm>
                  <a:off x="0" y="0"/>
                  <a:ext cx="1681932" cy="985762"/>
                  <a:chOff x="0" y="0"/>
                  <a:chExt cx="1681931" cy="985761"/>
                </a:xfrm>
              </p:grpSpPr>
              <p:sp>
                <p:nvSpPr>
                  <p:cNvPr id="163" name="Shape">
                    <a:extLst>
                      <a:ext uri="{FF2B5EF4-FFF2-40B4-BE49-F238E27FC236}">
                        <a16:creationId xmlns:a16="http://schemas.microsoft.com/office/drawing/2014/main" id="{2D115DC0-ACAB-4049-8BD7-733F898EB42E}"/>
                      </a:ext>
                    </a:extLst>
                  </p:cNvPr>
                  <p:cNvSpPr/>
                  <p:nvPr/>
                </p:nvSpPr>
                <p:spPr>
                  <a:xfrm>
                    <a:off x="0" y="12324"/>
                    <a:ext cx="1681932" cy="97343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3222" y="301"/>
                          <a:pt x="5632" y="6140"/>
                          <a:pt x="0" y="15490"/>
                        </a:cubicBezTo>
                        <a:lnTo>
                          <a:pt x="3529" y="21600"/>
                        </a:lnTo>
                        <a:cubicBezTo>
                          <a:pt x="8256" y="13811"/>
                          <a:pt x="14600" y="8937"/>
                          <a:pt x="21600" y="8640"/>
                        </a:cubicBezTo>
                        <a:cubicBezTo>
                          <a:pt x="21600" y="8640"/>
                          <a:pt x="21600" y="0"/>
                          <a:pt x="21600" y="0"/>
                        </a:cubicBezTo>
                        <a:close/>
                      </a:path>
                    </a:pathLst>
                  </a:custGeom>
                  <a:solidFill>
                    <a:srgbClr val="37A8FA"/>
                  </a:solidFill>
                  <a:ln w="12700" cap="flat">
                    <a:noFill/>
                    <a:miter lim="400000"/>
                  </a:ln>
                  <a:effectLst/>
                </p:spPr>
                <p:txBody>
                  <a:bodyPr wrap="square" lIns="0" tIns="0" rIns="0" bIns="0" numCol="1" anchor="t">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64" name="Group">
                    <a:extLst>
                      <a:ext uri="{FF2B5EF4-FFF2-40B4-BE49-F238E27FC236}">
                        <a16:creationId xmlns:a16="http://schemas.microsoft.com/office/drawing/2014/main" id="{19A11FE9-633F-D64C-B30C-95CA1BA0BDB3}"/>
                      </a:ext>
                    </a:extLst>
                  </p:cNvPr>
                  <p:cNvGrpSpPr/>
                  <p:nvPr/>
                </p:nvGrpSpPr>
                <p:grpSpPr>
                  <a:xfrm>
                    <a:off x="416853" y="0"/>
                    <a:ext cx="848225" cy="849994"/>
                    <a:chOff x="0" y="0"/>
                    <a:chExt cx="848223" cy="849993"/>
                  </a:xfrm>
                </p:grpSpPr>
                <p:sp>
                  <p:nvSpPr>
                    <p:cNvPr id="165" name="Circle">
                      <a:extLst>
                        <a:ext uri="{FF2B5EF4-FFF2-40B4-BE49-F238E27FC236}">
                          <a16:creationId xmlns:a16="http://schemas.microsoft.com/office/drawing/2014/main" id="{0F5B1CDF-D694-C24A-856C-4B8568F8A585}"/>
                        </a:ext>
                      </a:extLst>
                    </p:cNvPr>
                    <p:cNvSpPr/>
                    <p:nvPr/>
                  </p:nvSpPr>
                  <p:spPr>
                    <a:xfrm>
                      <a:off x="0" y="0"/>
                      <a:ext cx="848224" cy="849994"/>
                    </a:xfrm>
                    <a:prstGeom prst="ellipse">
                      <a:avLst/>
                    </a:prstGeom>
                    <a:solidFill>
                      <a:srgbClr val="37A8FA"/>
                    </a:solidFill>
                    <a:ln w="12700" cap="flat">
                      <a:noFill/>
                      <a:miter lim="400000"/>
                    </a:ln>
                    <a:effectLst/>
                  </p:spPr>
                  <p:txBody>
                    <a:bodyPr wrap="square" lIns="0" tIns="0" rIns="0" bIns="0" numCol="1" anchor="t">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166" name="8">
                      <a:extLst>
                        <a:ext uri="{FF2B5EF4-FFF2-40B4-BE49-F238E27FC236}">
                          <a16:creationId xmlns:a16="http://schemas.microsoft.com/office/drawing/2014/main" id="{E951625C-35D6-E94B-B715-E74D5932D529}"/>
                        </a:ext>
                      </a:extLst>
                    </p:cNvPr>
                    <p:cNvSpPr/>
                    <p:nvPr/>
                  </p:nvSpPr>
                  <p:spPr>
                    <a:xfrm>
                      <a:off x="157745" y="158074"/>
                      <a:ext cx="532734" cy="533845"/>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262626"/>
                          </a:solidFill>
                        </a:defRPr>
                      </a:lvl1pPr>
                    </a:lstStyle>
                    <a:p>
                      <a:r>
                        <a:rPr lang="en-US" sz="2000" dirty="0">
                          <a:latin typeface="Avenir Next" panose="020B0503020202020204" pitchFamily="34" charset="0"/>
                        </a:rPr>
                        <a:t>1</a:t>
                      </a:r>
                      <a:endParaRPr sz="2000" dirty="0">
                        <a:latin typeface="Avenir Next" panose="020B0503020202020204" pitchFamily="34" charset="0"/>
                      </a:endParaRPr>
                    </a:p>
                  </p:txBody>
                </p:sp>
              </p:grpSp>
            </p:grpSp>
          </p:grpSp>
          <p:grpSp>
            <p:nvGrpSpPr>
              <p:cNvPr id="152" name="Group">
                <a:extLst>
                  <a:ext uri="{FF2B5EF4-FFF2-40B4-BE49-F238E27FC236}">
                    <a16:creationId xmlns:a16="http://schemas.microsoft.com/office/drawing/2014/main" id="{86D773BD-7DDB-F144-B8B4-F2CC1C90A91F}"/>
                  </a:ext>
                </a:extLst>
              </p:cNvPr>
              <p:cNvGrpSpPr/>
              <p:nvPr/>
            </p:nvGrpSpPr>
            <p:grpSpPr>
              <a:xfrm>
                <a:off x="1086482" y="786947"/>
                <a:ext cx="3993520" cy="1685414"/>
                <a:chOff x="-2013533" y="-1"/>
                <a:chExt cx="3993516" cy="1685412"/>
              </a:xfrm>
            </p:grpSpPr>
            <p:grpSp>
              <p:nvGrpSpPr>
                <p:cNvPr id="154" name="Group">
                  <a:extLst>
                    <a:ext uri="{FF2B5EF4-FFF2-40B4-BE49-F238E27FC236}">
                      <a16:creationId xmlns:a16="http://schemas.microsoft.com/office/drawing/2014/main" id="{A3C76EA8-C375-FB41-9F2D-81C81ABAD942}"/>
                    </a:ext>
                  </a:extLst>
                </p:cNvPr>
                <p:cNvGrpSpPr/>
                <p:nvPr/>
              </p:nvGrpSpPr>
              <p:grpSpPr>
                <a:xfrm>
                  <a:off x="995384" y="-1"/>
                  <a:ext cx="984599" cy="1685412"/>
                  <a:chOff x="0" y="0"/>
                  <a:chExt cx="984598" cy="1685410"/>
                </a:xfrm>
              </p:grpSpPr>
              <p:sp>
                <p:nvSpPr>
                  <p:cNvPr id="156" name="Shape">
                    <a:extLst>
                      <a:ext uri="{FF2B5EF4-FFF2-40B4-BE49-F238E27FC236}">
                        <a16:creationId xmlns:a16="http://schemas.microsoft.com/office/drawing/2014/main" id="{8A63A094-51C9-2545-8953-A31DB85F4B66}"/>
                      </a:ext>
                    </a:extLst>
                  </p:cNvPr>
                  <p:cNvSpPr/>
                  <p:nvPr/>
                </p:nvSpPr>
                <p:spPr>
                  <a:xfrm>
                    <a:off x="0" y="0"/>
                    <a:ext cx="971368" cy="16854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300" y="13223"/>
                          <a:pt x="15460" y="5632"/>
                          <a:pt x="6110" y="0"/>
                        </a:cubicBezTo>
                        <a:lnTo>
                          <a:pt x="0" y="3529"/>
                        </a:lnTo>
                        <a:cubicBezTo>
                          <a:pt x="7789" y="8256"/>
                          <a:pt x="12664" y="14600"/>
                          <a:pt x="12961" y="21600"/>
                        </a:cubicBezTo>
                        <a:cubicBezTo>
                          <a:pt x="12961" y="21600"/>
                          <a:pt x="21600" y="21600"/>
                          <a:pt x="21600" y="21600"/>
                        </a:cubicBezTo>
                        <a:close/>
                      </a:path>
                    </a:pathLst>
                  </a:custGeom>
                  <a:solidFill>
                    <a:srgbClr val="3484C9"/>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grpSp>
                <p:nvGrpSpPr>
                  <p:cNvPr id="157" name="Group">
                    <a:extLst>
                      <a:ext uri="{FF2B5EF4-FFF2-40B4-BE49-F238E27FC236}">
                        <a16:creationId xmlns:a16="http://schemas.microsoft.com/office/drawing/2014/main" id="{82267406-6E19-7346-9596-915D062004B2}"/>
                      </a:ext>
                    </a:extLst>
                  </p:cNvPr>
                  <p:cNvGrpSpPr/>
                  <p:nvPr/>
                </p:nvGrpSpPr>
                <p:grpSpPr>
                  <a:xfrm>
                    <a:off x="136374" y="417720"/>
                    <a:ext cx="848225" cy="849995"/>
                    <a:chOff x="0" y="0"/>
                    <a:chExt cx="848223" cy="849993"/>
                  </a:xfrm>
                </p:grpSpPr>
                <p:sp>
                  <p:nvSpPr>
                    <p:cNvPr id="158" name="Circle">
                      <a:extLst>
                        <a:ext uri="{FF2B5EF4-FFF2-40B4-BE49-F238E27FC236}">
                          <a16:creationId xmlns:a16="http://schemas.microsoft.com/office/drawing/2014/main" id="{A18D46F4-D145-9A41-9FFB-9BA244A64242}"/>
                        </a:ext>
                      </a:extLst>
                    </p:cNvPr>
                    <p:cNvSpPr/>
                    <p:nvPr/>
                  </p:nvSpPr>
                  <p:spPr>
                    <a:xfrm>
                      <a:off x="0" y="0"/>
                      <a:ext cx="848224" cy="849994"/>
                    </a:xfrm>
                    <a:prstGeom prst="ellipse">
                      <a:avLst/>
                    </a:prstGeom>
                    <a:solidFill>
                      <a:srgbClr val="3484C9"/>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a:latin typeface="Avenir Next" panose="020B0503020202020204" pitchFamily="34" charset="0"/>
                      </a:endParaRPr>
                    </a:p>
                  </p:txBody>
                </p:sp>
                <p:sp>
                  <p:nvSpPr>
                    <p:cNvPr id="159" name="2">
                      <a:extLst>
                        <a:ext uri="{FF2B5EF4-FFF2-40B4-BE49-F238E27FC236}">
                          <a16:creationId xmlns:a16="http://schemas.microsoft.com/office/drawing/2014/main" id="{6EC2E28C-F42A-6E4C-9E1E-31A3223A83A3}"/>
                        </a:ext>
                      </a:extLst>
                    </p:cNvPr>
                    <p:cNvSpPr/>
                    <p:nvPr/>
                  </p:nvSpPr>
                  <p:spPr>
                    <a:xfrm>
                      <a:off x="157745" y="158074"/>
                      <a:ext cx="532733" cy="533845"/>
                    </a:xfrm>
                    <a:prstGeom prst="ellipse">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a:lnSpc>
                          <a:spcPct val="100000"/>
                        </a:lnSpc>
                        <a:spcBef>
                          <a:spcPts val="0"/>
                        </a:spcBef>
                        <a:defRPr sz="2500" cap="all">
                          <a:solidFill>
                            <a:srgbClr val="262626"/>
                          </a:solidFill>
                        </a:defRPr>
                      </a:lvl1pPr>
                    </a:lstStyle>
                    <a:p>
                      <a:r>
                        <a:rPr lang="en-US" sz="2000" dirty="0">
                          <a:latin typeface="Avenir Next" panose="020B0503020202020204" pitchFamily="34" charset="0"/>
                        </a:rPr>
                        <a:t>7</a:t>
                      </a:r>
                      <a:endParaRPr sz="2000" dirty="0">
                        <a:latin typeface="Avenir Next" panose="020B0503020202020204" pitchFamily="34" charset="0"/>
                      </a:endParaRPr>
                    </a:p>
                  </p:txBody>
                </p:sp>
              </p:grpSp>
            </p:grpSp>
            <p:sp>
              <p:nvSpPr>
                <p:cNvPr id="155" name="Shape">
                  <a:extLst>
                    <a:ext uri="{FF2B5EF4-FFF2-40B4-BE49-F238E27FC236}">
                      <a16:creationId xmlns:a16="http://schemas.microsoft.com/office/drawing/2014/main" id="{4BB19CCE-84CA-C842-ACCA-D0B6816FAC49}"/>
                    </a:ext>
                  </a:extLst>
                </p:cNvPr>
                <p:cNvSpPr/>
                <p:nvPr/>
              </p:nvSpPr>
              <p:spPr>
                <a:xfrm>
                  <a:off x="-2013533" y="970049"/>
                  <a:ext cx="382315" cy="471230"/>
                </a:xfrm>
                <a:custGeom>
                  <a:avLst/>
                  <a:gdLst/>
                  <a:ahLst/>
                  <a:cxnLst>
                    <a:cxn ang="0">
                      <a:pos x="wd2" y="hd2"/>
                    </a:cxn>
                    <a:cxn ang="5400000">
                      <a:pos x="wd2" y="hd2"/>
                    </a:cxn>
                    <a:cxn ang="10800000">
                      <a:pos x="wd2" y="hd2"/>
                    </a:cxn>
                    <a:cxn ang="16200000">
                      <a:pos x="wd2" y="hd2"/>
                    </a:cxn>
                  </a:cxnLst>
                  <a:rect l="0" t="0" r="r" b="b"/>
                  <a:pathLst>
                    <a:path w="19148" h="21351" extrusionOk="0">
                      <a:moveTo>
                        <a:pt x="5834" y="0"/>
                      </a:moveTo>
                      <a:cubicBezTo>
                        <a:pt x="5463" y="171"/>
                        <a:pt x="5099" y="359"/>
                        <a:pt x="4747" y="566"/>
                      </a:cubicBezTo>
                      <a:lnTo>
                        <a:pt x="4400" y="119"/>
                      </a:lnTo>
                      <a:lnTo>
                        <a:pt x="3812" y="496"/>
                      </a:lnTo>
                      <a:lnTo>
                        <a:pt x="4164" y="944"/>
                      </a:lnTo>
                      <a:cubicBezTo>
                        <a:pt x="-337" y="4044"/>
                        <a:pt x="-1359" y="9861"/>
                        <a:pt x="1932" y="14080"/>
                      </a:cubicBezTo>
                      <a:cubicBezTo>
                        <a:pt x="3483" y="16067"/>
                        <a:pt x="5762" y="17420"/>
                        <a:pt x="8377" y="17915"/>
                      </a:cubicBezTo>
                      <a:cubicBezTo>
                        <a:pt x="8500" y="18331"/>
                        <a:pt x="8829" y="18672"/>
                        <a:pt x="9258" y="18837"/>
                      </a:cubicBezTo>
                      <a:lnTo>
                        <a:pt x="9258" y="19743"/>
                      </a:lnTo>
                      <a:lnTo>
                        <a:pt x="4469" y="19743"/>
                      </a:lnTo>
                      <a:cubicBezTo>
                        <a:pt x="3905" y="19743"/>
                        <a:pt x="3441" y="20158"/>
                        <a:pt x="3441" y="20675"/>
                      </a:cubicBezTo>
                      <a:lnTo>
                        <a:pt x="3441" y="21351"/>
                      </a:lnTo>
                      <a:lnTo>
                        <a:pt x="16269" y="21351"/>
                      </a:lnTo>
                      <a:lnTo>
                        <a:pt x="16269" y="20680"/>
                      </a:lnTo>
                      <a:cubicBezTo>
                        <a:pt x="16269" y="20169"/>
                        <a:pt x="15811" y="19748"/>
                        <a:pt x="15241" y="19748"/>
                      </a:cubicBezTo>
                      <a:lnTo>
                        <a:pt x="10457" y="19748"/>
                      </a:lnTo>
                      <a:lnTo>
                        <a:pt x="10457" y="18842"/>
                      </a:lnTo>
                      <a:cubicBezTo>
                        <a:pt x="10822" y="18704"/>
                        <a:pt x="11116" y="18437"/>
                        <a:pt x="11269" y="18102"/>
                      </a:cubicBezTo>
                      <a:cubicBezTo>
                        <a:pt x="13061" y="17990"/>
                        <a:pt x="14800" y="17468"/>
                        <a:pt x="16333" y="16552"/>
                      </a:cubicBezTo>
                      <a:lnTo>
                        <a:pt x="16680" y="17000"/>
                      </a:lnTo>
                      <a:lnTo>
                        <a:pt x="17268" y="16620"/>
                      </a:lnTo>
                      <a:lnTo>
                        <a:pt x="16921" y="16174"/>
                      </a:lnTo>
                      <a:cubicBezTo>
                        <a:pt x="17256" y="15945"/>
                        <a:pt x="17573" y="15694"/>
                        <a:pt x="17872" y="15433"/>
                      </a:cubicBezTo>
                      <a:lnTo>
                        <a:pt x="17039" y="14661"/>
                      </a:lnTo>
                      <a:cubicBezTo>
                        <a:pt x="16780" y="14885"/>
                        <a:pt x="16509" y="15098"/>
                        <a:pt x="16227" y="15295"/>
                      </a:cubicBezTo>
                      <a:lnTo>
                        <a:pt x="15799" y="14741"/>
                      </a:lnTo>
                      <a:cubicBezTo>
                        <a:pt x="19436" y="12200"/>
                        <a:pt x="20241" y="7486"/>
                        <a:pt x="17567" y="4060"/>
                      </a:cubicBezTo>
                      <a:cubicBezTo>
                        <a:pt x="14894" y="630"/>
                        <a:pt x="9723" y="-249"/>
                        <a:pt x="5869" y="2010"/>
                      </a:cubicBezTo>
                      <a:lnTo>
                        <a:pt x="5439" y="1455"/>
                      </a:lnTo>
                      <a:cubicBezTo>
                        <a:pt x="5739" y="1279"/>
                        <a:pt x="6051" y="1115"/>
                        <a:pt x="6368" y="971"/>
                      </a:cubicBezTo>
                      <a:lnTo>
                        <a:pt x="5834" y="0"/>
                      </a:lnTo>
                      <a:close/>
                      <a:moveTo>
                        <a:pt x="4851" y="1838"/>
                      </a:moveTo>
                      <a:lnTo>
                        <a:pt x="5281" y="2387"/>
                      </a:lnTo>
                      <a:cubicBezTo>
                        <a:pt x="1644" y="4928"/>
                        <a:pt x="839" y="9637"/>
                        <a:pt x="3513" y="13068"/>
                      </a:cubicBezTo>
                      <a:cubicBezTo>
                        <a:pt x="6186" y="16498"/>
                        <a:pt x="11357" y="17377"/>
                        <a:pt x="15211" y="15119"/>
                      </a:cubicBezTo>
                      <a:lnTo>
                        <a:pt x="15639" y="15668"/>
                      </a:lnTo>
                      <a:cubicBezTo>
                        <a:pt x="13659" y="16840"/>
                        <a:pt x="11304" y="17282"/>
                        <a:pt x="8959" y="16920"/>
                      </a:cubicBezTo>
                      <a:cubicBezTo>
                        <a:pt x="6497" y="16536"/>
                        <a:pt x="4346" y="15306"/>
                        <a:pt x="2907" y="13457"/>
                      </a:cubicBezTo>
                      <a:cubicBezTo>
                        <a:pt x="-2" y="9729"/>
                        <a:pt x="891" y="4587"/>
                        <a:pt x="4851" y="1838"/>
                      </a:cubicBezTo>
                      <a:close/>
                    </a:path>
                  </a:pathLst>
                </a:custGeom>
                <a:solidFill>
                  <a:srgbClr val="7F7F7F"/>
                </a:solidFill>
                <a:ln w="12700" cap="flat">
                  <a:noFill/>
                  <a:miter lim="400000"/>
                </a:ln>
                <a:effectLst/>
              </p:spPr>
              <p:txBody>
                <a:bodyPr wrap="square" lIns="0" tIns="0" rIns="0" bIns="0" numCol="1" anchor="ctr">
                  <a:noAutofit/>
                </a:bodyPr>
                <a:lstStyle/>
                <a:p>
                  <a:pPr defTabSz="642960">
                    <a:lnSpc>
                      <a:spcPct val="80000"/>
                    </a:lnSpc>
                    <a:spcBef>
                      <a:spcPts val="7735"/>
                    </a:spcBef>
                    <a:defRPr sz="5000">
                      <a:solidFill>
                        <a:srgbClr val="333333"/>
                      </a:solidFill>
                      <a:latin typeface="+mn-lt"/>
                      <a:ea typeface="+mn-ea"/>
                      <a:cs typeface="+mn-cs"/>
                      <a:sym typeface="Helvetica Neue Thin"/>
                    </a:defRPr>
                  </a:pPr>
                  <a:endParaRPr sz="2000" dirty="0">
                    <a:latin typeface="Avenir Next" panose="020B0503020202020204" pitchFamily="34" charset="0"/>
                  </a:endParaRPr>
                </a:p>
              </p:txBody>
            </p:sp>
          </p:grpSp>
        </p:grpSp>
      </p:grpSp>
      <p:grpSp>
        <p:nvGrpSpPr>
          <p:cNvPr id="110" name="Group">
            <a:extLst>
              <a:ext uri="{FF2B5EF4-FFF2-40B4-BE49-F238E27FC236}">
                <a16:creationId xmlns:a16="http://schemas.microsoft.com/office/drawing/2014/main" id="{CBF417B8-0C65-2146-9536-4CB073C7B9BF}"/>
              </a:ext>
            </a:extLst>
          </p:cNvPr>
          <p:cNvGrpSpPr/>
          <p:nvPr/>
        </p:nvGrpSpPr>
        <p:grpSpPr>
          <a:xfrm>
            <a:off x="874465" y="2323612"/>
            <a:ext cx="24252454" cy="10614482"/>
            <a:chOff x="-196014" y="0"/>
            <a:chExt cx="13841729" cy="6331018"/>
          </a:xfrm>
        </p:grpSpPr>
        <p:grpSp>
          <p:nvGrpSpPr>
            <p:cNvPr id="111" name="Group">
              <a:extLst>
                <a:ext uri="{FF2B5EF4-FFF2-40B4-BE49-F238E27FC236}">
                  <a16:creationId xmlns:a16="http://schemas.microsoft.com/office/drawing/2014/main" id="{45B44217-840A-2E44-A26B-F13A05227E98}"/>
                </a:ext>
              </a:extLst>
            </p:cNvPr>
            <p:cNvGrpSpPr/>
            <p:nvPr/>
          </p:nvGrpSpPr>
          <p:grpSpPr>
            <a:xfrm>
              <a:off x="-147352" y="0"/>
              <a:ext cx="4856423" cy="1297106"/>
              <a:chOff x="-147352" y="0"/>
              <a:chExt cx="4856423" cy="1297105"/>
            </a:xfrm>
          </p:grpSpPr>
          <p:sp>
            <p:nvSpPr>
              <p:cNvPr id="140" name="Maecenas sed diam eget risus blandit sit amet non magna.">
                <a:extLst>
                  <a:ext uri="{FF2B5EF4-FFF2-40B4-BE49-F238E27FC236}">
                    <a16:creationId xmlns:a16="http://schemas.microsoft.com/office/drawing/2014/main" id="{0FEA6615-79DB-C149-B410-558D403174B2}"/>
                  </a:ext>
                </a:extLst>
              </p:cNvPr>
              <p:cNvSpPr txBox="1"/>
              <p:nvPr/>
            </p:nvSpPr>
            <p:spPr>
              <a:xfrm>
                <a:off x="-147352" y="532907"/>
                <a:ext cx="4856423" cy="7641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l" defTabSz="584200"/>
                <a:r>
                  <a:rPr lang="en-US" sz="3000" dirty="0">
                    <a:solidFill>
                      <a:srgbClr val="4D4D4D"/>
                    </a:solidFill>
                    <a:latin typeface="Avenir Next" panose="020B0503020202020204" pitchFamily="34" charset="0"/>
                    <a:ea typeface="Helvetica Neue Light"/>
                    <a:cs typeface="Helvetica Neue Light"/>
                    <a:sym typeface="Helvetica Neue Light"/>
                  </a:rPr>
                  <a:t>Extensive writing exercises that help evolve a cohesive and effective writing style</a:t>
                </a:r>
                <a:endParaRPr sz="3000" dirty="0">
                  <a:solidFill>
                    <a:srgbClr val="4D4D4D"/>
                  </a:solidFill>
                  <a:latin typeface="Avenir Next" panose="020B0503020202020204" pitchFamily="34" charset="0"/>
                  <a:ea typeface="Helvetica Neue Light"/>
                  <a:cs typeface="Helvetica Neue Light"/>
                  <a:sym typeface="Helvetica Neue Light"/>
                </a:endParaRPr>
              </a:p>
            </p:txBody>
          </p:sp>
          <p:sp>
            <p:nvSpPr>
              <p:cNvPr id="141" name="Biology">
                <a:extLst>
                  <a:ext uri="{FF2B5EF4-FFF2-40B4-BE49-F238E27FC236}">
                    <a16:creationId xmlns:a16="http://schemas.microsoft.com/office/drawing/2014/main" id="{E61FFD59-C0CB-1C4E-8821-F0CEE65AE96B}"/>
                  </a:ext>
                </a:extLst>
              </p:cNvPr>
              <p:cNvSpPr txBox="1"/>
              <p:nvPr/>
            </p:nvSpPr>
            <p:spPr>
              <a:xfrm>
                <a:off x="-107899" y="51986"/>
                <a:ext cx="3463725" cy="4557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3C9"/>
                    </a:solidFill>
                  </a:defRPr>
                </a:lvl1pPr>
              </a:lstStyle>
              <a:p>
                <a:pPr algn="l"/>
                <a:r>
                  <a:rPr lang="en-US" sz="3600" dirty="0">
                    <a:solidFill>
                      <a:srgbClr val="194679"/>
                    </a:solidFill>
                    <a:latin typeface="Avenir Next" panose="020B0503020202020204" pitchFamily="34" charset="0"/>
                  </a:rPr>
                  <a:t>1. Academic Writing</a:t>
                </a:r>
                <a:endParaRPr sz="3600" dirty="0">
                  <a:solidFill>
                    <a:srgbClr val="194679"/>
                  </a:solidFill>
                  <a:latin typeface="Avenir Next" panose="020B0503020202020204" pitchFamily="34" charset="0"/>
                </a:endParaRPr>
              </a:p>
            </p:txBody>
          </p:sp>
          <p:sp>
            <p:nvSpPr>
              <p:cNvPr id="142" name="1.">
                <a:extLst>
                  <a:ext uri="{FF2B5EF4-FFF2-40B4-BE49-F238E27FC236}">
                    <a16:creationId xmlns:a16="http://schemas.microsoft.com/office/drawing/2014/main" id="{709CB015-85AE-B545-9003-232FCC65E296}"/>
                  </a:ext>
                </a:extLst>
              </p:cNvPr>
              <p:cNvSpPr txBox="1"/>
              <p:nvPr/>
            </p:nvSpPr>
            <p:spPr>
              <a:xfrm>
                <a:off x="0" y="0"/>
                <a:ext cx="317500" cy="3856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defTabSz="457200">
                  <a:lnSpc>
                    <a:spcPct val="100000"/>
                  </a:lnSpc>
                  <a:spcBef>
                    <a:spcPts val="5500"/>
                  </a:spcBef>
                  <a:defRPr sz="2500">
                    <a:solidFill>
                      <a:srgbClr val="333333"/>
                    </a:solidFill>
                  </a:defRPr>
                </a:lvl1pPr>
              </a:lstStyle>
              <a:p>
                <a:endParaRPr sz="2000" dirty="0">
                  <a:latin typeface="Avenir Next" panose="020B0503020202020204" pitchFamily="34" charset="0"/>
                </a:endParaRPr>
              </a:p>
            </p:txBody>
          </p:sp>
        </p:grpSp>
        <p:grpSp>
          <p:nvGrpSpPr>
            <p:cNvPr id="112" name="Group">
              <a:extLst>
                <a:ext uri="{FF2B5EF4-FFF2-40B4-BE49-F238E27FC236}">
                  <a16:creationId xmlns:a16="http://schemas.microsoft.com/office/drawing/2014/main" id="{26C4111F-DCEA-2A43-B060-0DAA7F74CCF7}"/>
                </a:ext>
              </a:extLst>
            </p:cNvPr>
            <p:cNvGrpSpPr/>
            <p:nvPr/>
          </p:nvGrpSpPr>
          <p:grpSpPr>
            <a:xfrm>
              <a:off x="-129225" y="1696698"/>
              <a:ext cx="3712030" cy="1378310"/>
              <a:chOff x="-129225" y="0"/>
              <a:chExt cx="3712030" cy="1378309"/>
            </a:xfrm>
          </p:grpSpPr>
          <p:sp>
            <p:nvSpPr>
              <p:cNvPr id="137" name="Vestibulum id ligula porta felis euismod  varius semper.">
                <a:extLst>
                  <a:ext uri="{FF2B5EF4-FFF2-40B4-BE49-F238E27FC236}">
                    <a16:creationId xmlns:a16="http://schemas.microsoft.com/office/drawing/2014/main" id="{E68B0000-239D-AA44-A86D-3EF93AAE0FEF}"/>
                  </a:ext>
                </a:extLst>
              </p:cNvPr>
              <p:cNvSpPr txBox="1"/>
              <p:nvPr/>
            </p:nvSpPr>
            <p:spPr>
              <a:xfrm>
                <a:off x="-73225" y="580192"/>
                <a:ext cx="3656030" cy="79811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l" defTabSz="584200"/>
                <a:r>
                  <a:rPr lang="en-US" sz="3000" dirty="0">
                    <a:solidFill>
                      <a:srgbClr val="4D4D4D"/>
                    </a:solidFill>
                    <a:latin typeface="Avenir Next" panose="020B0503020202020204" pitchFamily="34" charset="0"/>
                    <a:ea typeface="Helvetica Neue Light"/>
                    <a:cs typeface="Helvetica Neue Light"/>
                  </a:rPr>
                  <a:t>Critically evaluate a problem with perspectives from different disciplines</a:t>
                </a:r>
                <a:endParaRPr sz="3000" dirty="0">
                  <a:solidFill>
                    <a:srgbClr val="4D4D4D"/>
                  </a:solidFill>
                  <a:latin typeface="Avenir Next" panose="020B0503020202020204" pitchFamily="34" charset="0"/>
                  <a:ea typeface="Helvetica Neue Light"/>
                  <a:cs typeface="Helvetica Neue Light"/>
                </a:endParaRPr>
              </a:p>
            </p:txBody>
          </p:sp>
          <p:sp>
            <p:nvSpPr>
              <p:cNvPr id="138" name="Geography">
                <a:extLst>
                  <a:ext uri="{FF2B5EF4-FFF2-40B4-BE49-F238E27FC236}">
                    <a16:creationId xmlns:a16="http://schemas.microsoft.com/office/drawing/2014/main" id="{85AFEFE4-2427-324B-8ECA-87D6CFD0AF71}"/>
                  </a:ext>
                </a:extLst>
              </p:cNvPr>
              <p:cNvSpPr txBox="1"/>
              <p:nvPr/>
            </p:nvSpPr>
            <p:spPr>
              <a:xfrm>
                <a:off x="-129225" y="36571"/>
                <a:ext cx="3642040" cy="3856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3C9"/>
                    </a:solidFill>
                  </a:defRPr>
                </a:lvl1pPr>
              </a:lstStyle>
              <a:p>
                <a:pPr algn="l"/>
                <a:r>
                  <a:rPr lang="en-US" sz="3600" dirty="0">
                    <a:solidFill>
                      <a:srgbClr val="194679"/>
                    </a:solidFill>
                    <a:latin typeface="Avenir Next" panose="020B0503020202020204" pitchFamily="34" charset="0"/>
                  </a:rPr>
                  <a:t>2. Critical Reasoning</a:t>
                </a:r>
                <a:endParaRPr sz="3600" dirty="0">
                  <a:solidFill>
                    <a:srgbClr val="194679"/>
                  </a:solidFill>
                  <a:latin typeface="Avenir Next" panose="020B0503020202020204" pitchFamily="34" charset="0"/>
                </a:endParaRPr>
              </a:p>
            </p:txBody>
          </p:sp>
          <p:sp>
            <p:nvSpPr>
              <p:cNvPr id="139" name="2.">
                <a:extLst>
                  <a:ext uri="{FF2B5EF4-FFF2-40B4-BE49-F238E27FC236}">
                    <a16:creationId xmlns:a16="http://schemas.microsoft.com/office/drawing/2014/main" id="{312E613B-4170-6647-8968-696B1AA537C3}"/>
                  </a:ext>
                </a:extLst>
              </p:cNvPr>
              <p:cNvSpPr txBox="1"/>
              <p:nvPr/>
            </p:nvSpPr>
            <p:spPr>
              <a:xfrm>
                <a:off x="0" y="0"/>
                <a:ext cx="317500" cy="3856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defTabSz="457200">
                  <a:lnSpc>
                    <a:spcPct val="100000"/>
                  </a:lnSpc>
                  <a:spcBef>
                    <a:spcPts val="5500"/>
                  </a:spcBef>
                  <a:defRPr sz="2500">
                    <a:solidFill>
                      <a:srgbClr val="333333"/>
                    </a:solidFill>
                  </a:defRPr>
                </a:lvl1pPr>
              </a:lstStyle>
              <a:p>
                <a:endParaRPr sz="2000" dirty="0">
                  <a:latin typeface="Avenir Next" panose="020B0503020202020204" pitchFamily="34" charset="0"/>
                </a:endParaRPr>
              </a:p>
            </p:txBody>
          </p:sp>
        </p:grpSp>
        <p:grpSp>
          <p:nvGrpSpPr>
            <p:cNvPr id="113" name="Group">
              <a:extLst>
                <a:ext uri="{FF2B5EF4-FFF2-40B4-BE49-F238E27FC236}">
                  <a16:creationId xmlns:a16="http://schemas.microsoft.com/office/drawing/2014/main" id="{B3897290-433B-4440-AD14-57931E112249}"/>
                </a:ext>
              </a:extLst>
            </p:cNvPr>
            <p:cNvGrpSpPr/>
            <p:nvPr/>
          </p:nvGrpSpPr>
          <p:grpSpPr>
            <a:xfrm>
              <a:off x="-196014" y="3393396"/>
              <a:ext cx="3842980" cy="1253697"/>
              <a:chOff x="-196014" y="-1"/>
              <a:chExt cx="3842980" cy="1253696"/>
            </a:xfrm>
          </p:grpSpPr>
          <p:sp>
            <p:nvSpPr>
              <p:cNvPr id="134" name="Lorem ipsum dolor sit amet, consectetur adipiscing elit.">
                <a:extLst>
                  <a:ext uri="{FF2B5EF4-FFF2-40B4-BE49-F238E27FC236}">
                    <a16:creationId xmlns:a16="http://schemas.microsoft.com/office/drawing/2014/main" id="{C3FA5207-7C47-9B46-BB5D-45FFC65D9D6B}"/>
                  </a:ext>
                </a:extLst>
              </p:cNvPr>
              <p:cNvSpPr txBox="1"/>
              <p:nvPr/>
            </p:nvSpPr>
            <p:spPr>
              <a:xfrm>
                <a:off x="-102140" y="489497"/>
                <a:ext cx="3749106" cy="7641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l" defTabSz="584200"/>
                <a:r>
                  <a:rPr lang="en-US" sz="3000" dirty="0">
                    <a:solidFill>
                      <a:srgbClr val="4D4D4D"/>
                    </a:solidFill>
                    <a:latin typeface="Avenir Next" panose="020B0503020202020204" pitchFamily="34" charset="0"/>
                    <a:ea typeface="Helvetica Neue Light"/>
                    <a:cs typeface="Helvetica Neue Light"/>
                  </a:rPr>
                  <a:t>Enables communication with clarity and conviction</a:t>
                </a:r>
                <a:endParaRPr sz="3000" dirty="0">
                  <a:solidFill>
                    <a:srgbClr val="4D4D4D"/>
                  </a:solidFill>
                  <a:latin typeface="Avenir Next" panose="020B0503020202020204" pitchFamily="34" charset="0"/>
                  <a:ea typeface="Helvetica Neue Light"/>
                  <a:cs typeface="Helvetica Neue Light"/>
                </a:endParaRPr>
              </a:p>
            </p:txBody>
          </p:sp>
          <p:sp>
            <p:nvSpPr>
              <p:cNvPr id="135" name="Music">
                <a:extLst>
                  <a:ext uri="{FF2B5EF4-FFF2-40B4-BE49-F238E27FC236}">
                    <a16:creationId xmlns:a16="http://schemas.microsoft.com/office/drawing/2014/main" id="{07FAF881-D4CE-2B43-8E3F-A93849D9B694}"/>
                  </a:ext>
                </a:extLst>
              </p:cNvPr>
              <p:cNvSpPr txBox="1"/>
              <p:nvPr/>
            </p:nvSpPr>
            <p:spPr>
              <a:xfrm>
                <a:off x="-196014" y="-1"/>
                <a:ext cx="3032328" cy="3856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3C9"/>
                    </a:solidFill>
                  </a:defRPr>
                </a:lvl1pPr>
              </a:lstStyle>
              <a:p>
                <a:pPr algn="l"/>
                <a:r>
                  <a:rPr lang="en-US" sz="3600" dirty="0">
                    <a:solidFill>
                      <a:srgbClr val="194679"/>
                    </a:solidFill>
                    <a:latin typeface="Avenir Next" panose="020B0503020202020204" pitchFamily="34" charset="0"/>
                  </a:rPr>
                  <a:t>3. Public Speaking</a:t>
                </a:r>
                <a:endParaRPr sz="3600" dirty="0">
                  <a:solidFill>
                    <a:srgbClr val="194679"/>
                  </a:solidFill>
                  <a:latin typeface="Avenir Next" panose="020B0503020202020204" pitchFamily="34" charset="0"/>
                </a:endParaRPr>
              </a:p>
            </p:txBody>
          </p:sp>
          <p:sp>
            <p:nvSpPr>
              <p:cNvPr id="136" name="3.">
                <a:extLst>
                  <a:ext uri="{FF2B5EF4-FFF2-40B4-BE49-F238E27FC236}">
                    <a16:creationId xmlns:a16="http://schemas.microsoft.com/office/drawing/2014/main" id="{DFE8C3D7-C00B-F84C-B998-844FAAC8E7F2}"/>
                  </a:ext>
                </a:extLst>
              </p:cNvPr>
              <p:cNvSpPr txBox="1"/>
              <p:nvPr/>
            </p:nvSpPr>
            <p:spPr>
              <a:xfrm>
                <a:off x="0" y="0"/>
                <a:ext cx="317500" cy="3856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defTabSz="457200">
                  <a:lnSpc>
                    <a:spcPct val="100000"/>
                  </a:lnSpc>
                  <a:spcBef>
                    <a:spcPts val="5500"/>
                  </a:spcBef>
                  <a:defRPr sz="2500">
                    <a:solidFill>
                      <a:srgbClr val="333333"/>
                    </a:solidFill>
                  </a:defRPr>
                </a:lvl1pPr>
              </a:lstStyle>
              <a:p>
                <a:endParaRPr sz="2000" dirty="0">
                  <a:latin typeface="Avenir Next" panose="020B0503020202020204" pitchFamily="34" charset="0"/>
                </a:endParaRPr>
              </a:p>
            </p:txBody>
          </p:sp>
        </p:grpSp>
        <p:grpSp>
          <p:nvGrpSpPr>
            <p:cNvPr id="114" name="Group">
              <a:extLst>
                <a:ext uri="{FF2B5EF4-FFF2-40B4-BE49-F238E27FC236}">
                  <a16:creationId xmlns:a16="http://schemas.microsoft.com/office/drawing/2014/main" id="{9C811350-20AE-5F45-8E95-F9E2752108DC}"/>
                </a:ext>
              </a:extLst>
            </p:cNvPr>
            <p:cNvGrpSpPr/>
            <p:nvPr/>
          </p:nvGrpSpPr>
          <p:grpSpPr>
            <a:xfrm>
              <a:off x="-196014" y="4980751"/>
              <a:ext cx="4214112" cy="1350267"/>
              <a:chOff x="-196014" y="-109344"/>
              <a:chExt cx="4214112" cy="1350265"/>
            </a:xfrm>
          </p:grpSpPr>
          <p:sp>
            <p:nvSpPr>
              <p:cNvPr id="131" name="Donec ullamcorper sit amet nulla non metus auctor fringilla.">
                <a:extLst>
                  <a:ext uri="{FF2B5EF4-FFF2-40B4-BE49-F238E27FC236}">
                    <a16:creationId xmlns:a16="http://schemas.microsoft.com/office/drawing/2014/main" id="{49158A29-EF46-4445-A9D7-52325F41EA76}"/>
                  </a:ext>
                </a:extLst>
              </p:cNvPr>
              <p:cNvSpPr txBox="1"/>
              <p:nvPr/>
            </p:nvSpPr>
            <p:spPr>
              <a:xfrm>
                <a:off x="-102140" y="476723"/>
                <a:ext cx="4120238" cy="7641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l" defTabSz="584200"/>
                <a:r>
                  <a:rPr lang="en-US" sz="3000" dirty="0">
                    <a:solidFill>
                      <a:srgbClr val="4D4D4D"/>
                    </a:solidFill>
                    <a:latin typeface="Avenir Next" panose="020B0503020202020204" pitchFamily="34" charset="0"/>
                    <a:ea typeface="Helvetica Neue Light"/>
                    <a:cs typeface="Helvetica Neue Light"/>
                  </a:rPr>
                  <a:t>Exposure to cutting edge information technology tools and solutions</a:t>
                </a:r>
                <a:endParaRPr sz="3000" dirty="0">
                  <a:solidFill>
                    <a:srgbClr val="4D4D4D"/>
                  </a:solidFill>
                  <a:latin typeface="Avenir Next" panose="020B0503020202020204" pitchFamily="34" charset="0"/>
                  <a:ea typeface="Helvetica Neue Light"/>
                  <a:cs typeface="Helvetica Neue Light"/>
                </a:endParaRPr>
              </a:p>
            </p:txBody>
          </p:sp>
          <p:sp>
            <p:nvSpPr>
              <p:cNvPr id="132" name="History">
                <a:extLst>
                  <a:ext uri="{FF2B5EF4-FFF2-40B4-BE49-F238E27FC236}">
                    <a16:creationId xmlns:a16="http://schemas.microsoft.com/office/drawing/2014/main" id="{A75840A0-DF73-E84B-9D37-903D73E91368}"/>
                  </a:ext>
                </a:extLst>
              </p:cNvPr>
              <p:cNvSpPr txBox="1"/>
              <p:nvPr/>
            </p:nvSpPr>
            <p:spPr>
              <a:xfrm>
                <a:off x="-196014" y="-109344"/>
                <a:ext cx="3414958" cy="49502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3C9"/>
                    </a:solidFill>
                  </a:defRPr>
                </a:lvl1pPr>
              </a:lstStyle>
              <a:p>
                <a:pPr algn="l"/>
                <a:r>
                  <a:rPr lang="en-US" sz="3600" dirty="0">
                    <a:solidFill>
                      <a:srgbClr val="194679"/>
                    </a:solidFill>
                    <a:latin typeface="Avenir Next" panose="020B0503020202020204" pitchFamily="34" charset="0"/>
                  </a:rPr>
                  <a:t>4. Digital Literacy</a:t>
                </a:r>
                <a:endParaRPr sz="3600" dirty="0">
                  <a:solidFill>
                    <a:srgbClr val="194679"/>
                  </a:solidFill>
                  <a:latin typeface="Avenir Next" panose="020B0503020202020204" pitchFamily="34" charset="0"/>
                </a:endParaRPr>
              </a:p>
            </p:txBody>
          </p:sp>
        </p:grpSp>
        <p:grpSp>
          <p:nvGrpSpPr>
            <p:cNvPr id="115" name="Group">
              <a:extLst>
                <a:ext uri="{FF2B5EF4-FFF2-40B4-BE49-F238E27FC236}">
                  <a16:creationId xmlns:a16="http://schemas.microsoft.com/office/drawing/2014/main" id="{D1F6533C-D856-164D-B186-B2CF1C668CF6}"/>
                </a:ext>
              </a:extLst>
            </p:cNvPr>
            <p:cNvGrpSpPr/>
            <p:nvPr/>
          </p:nvGrpSpPr>
          <p:grpSpPr>
            <a:xfrm>
              <a:off x="8363786" y="65365"/>
              <a:ext cx="5117240" cy="921393"/>
              <a:chOff x="311986" y="65365"/>
              <a:chExt cx="5117240" cy="921392"/>
            </a:xfrm>
          </p:grpSpPr>
          <p:sp>
            <p:nvSpPr>
              <p:cNvPr id="128" name="Nullam quis risus eget urna mollis ornare vel eu leo.">
                <a:extLst>
                  <a:ext uri="{FF2B5EF4-FFF2-40B4-BE49-F238E27FC236}">
                    <a16:creationId xmlns:a16="http://schemas.microsoft.com/office/drawing/2014/main" id="{63CA238A-AA5F-F745-975F-00EC1003D6B5}"/>
                  </a:ext>
                </a:extLst>
              </p:cNvPr>
              <p:cNvSpPr txBox="1"/>
              <p:nvPr/>
            </p:nvSpPr>
            <p:spPr>
              <a:xfrm>
                <a:off x="334551" y="222559"/>
                <a:ext cx="4108272" cy="7641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l" defTabSz="584200"/>
                <a:br>
                  <a:rPr lang="en-US" sz="3600" dirty="0">
                    <a:latin typeface="Avenir Next" panose="020B0503020202020204" pitchFamily="34" charset="0"/>
                  </a:rPr>
                </a:br>
                <a:r>
                  <a:rPr lang="en-US" sz="3000" dirty="0">
                    <a:solidFill>
                      <a:srgbClr val="4D4D4D"/>
                    </a:solidFill>
                    <a:latin typeface="Avenir Next" panose="020B0503020202020204" pitchFamily="34" charset="0"/>
                    <a:ea typeface="Helvetica Neue Light"/>
                    <a:cs typeface="Helvetica Neue Light"/>
                  </a:rPr>
                  <a:t>Introduction to prominent ethical theories and their application in real life situati</a:t>
                </a:r>
                <a:r>
                  <a:rPr lang="en-US" sz="3200" dirty="0">
                    <a:solidFill>
                      <a:srgbClr val="4D4D4D"/>
                    </a:solidFill>
                    <a:latin typeface="Avenir Next" panose="020B0503020202020204" pitchFamily="34" charset="0"/>
                    <a:ea typeface="Helvetica Neue Light"/>
                    <a:cs typeface="Helvetica Neue Light"/>
                  </a:rPr>
                  <a:t>ons</a:t>
                </a:r>
                <a:endParaRPr sz="3200" dirty="0">
                  <a:solidFill>
                    <a:srgbClr val="4D4D4D"/>
                  </a:solidFill>
                  <a:latin typeface="Avenir Next" panose="020B0503020202020204" pitchFamily="34" charset="0"/>
                  <a:ea typeface="Helvetica Neue Light"/>
                  <a:cs typeface="Helvetica Neue Light"/>
                </a:endParaRPr>
              </a:p>
            </p:txBody>
          </p:sp>
          <p:sp>
            <p:nvSpPr>
              <p:cNvPr id="129" name="Sport">
                <a:extLst>
                  <a:ext uri="{FF2B5EF4-FFF2-40B4-BE49-F238E27FC236}">
                    <a16:creationId xmlns:a16="http://schemas.microsoft.com/office/drawing/2014/main" id="{351B43B8-5816-D64A-9C87-F8BE6C7114D2}"/>
                  </a:ext>
                </a:extLst>
              </p:cNvPr>
              <p:cNvSpPr txBox="1"/>
              <p:nvPr/>
            </p:nvSpPr>
            <p:spPr>
              <a:xfrm>
                <a:off x="311986" y="65365"/>
                <a:ext cx="5117240" cy="4181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3C9"/>
                    </a:solidFill>
                  </a:defRPr>
                </a:lvl1pPr>
              </a:lstStyle>
              <a:p>
                <a:pPr algn="l"/>
                <a:r>
                  <a:rPr lang="en-US" sz="3600" dirty="0">
                    <a:solidFill>
                      <a:srgbClr val="194679"/>
                    </a:solidFill>
                    <a:latin typeface="Avenir Next" panose="020B0503020202020204" pitchFamily="34" charset="0"/>
                  </a:rPr>
                  <a:t>5. Introduction to Applied Ethics</a:t>
                </a:r>
                <a:endParaRPr sz="3600" dirty="0">
                  <a:solidFill>
                    <a:srgbClr val="194679"/>
                  </a:solidFill>
                  <a:latin typeface="Avenir Next" panose="020B0503020202020204" pitchFamily="34" charset="0"/>
                </a:endParaRPr>
              </a:p>
            </p:txBody>
          </p:sp>
        </p:grpSp>
        <p:grpSp>
          <p:nvGrpSpPr>
            <p:cNvPr id="116" name="Group">
              <a:extLst>
                <a:ext uri="{FF2B5EF4-FFF2-40B4-BE49-F238E27FC236}">
                  <a16:creationId xmlns:a16="http://schemas.microsoft.com/office/drawing/2014/main" id="{CA878B12-E741-EC4A-9E3F-8ABDE9BD301A}"/>
                </a:ext>
              </a:extLst>
            </p:cNvPr>
            <p:cNvGrpSpPr/>
            <p:nvPr/>
          </p:nvGrpSpPr>
          <p:grpSpPr>
            <a:xfrm>
              <a:off x="8051800" y="1659172"/>
              <a:ext cx="4859599" cy="1273766"/>
              <a:chOff x="0" y="-37526"/>
              <a:chExt cx="4859599" cy="1273765"/>
            </a:xfrm>
          </p:grpSpPr>
          <p:sp>
            <p:nvSpPr>
              <p:cNvPr id="125" name="Praesent commodo cursus, scelerisque nisl consectetur et.">
                <a:extLst>
                  <a:ext uri="{FF2B5EF4-FFF2-40B4-BE49-F238E27FC236}">
                    <a16:creationId xmlns:a16="http://schemas.microsoft.com/office/drawing/2014/main" id="{4BD3371A-89CD-BC4B-85EB-22595E71C651}"/>
                  </a:ext>
                </a:extLst>
              </p:cNvPr>
              <p:cNvSpPr txBox="1"/>
              <p:nvPr/>
            </p:nvSpPr>
            <p:spPr>
              <a:xfrm>
                <a:off x="389513" y="472041"/>
                <a:ext cx="4470086" cy="7641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l" defTabSz="584200"/>
                <a:r>
                  <a:rPr lang="en-US" sz="3000" dirty="0">
                    <a:solidFill>
                      <a:srgbClr val="4D4D4D"/>
                    </a:solidFill>
                    <a:latin typeface="Avenir Next" panose="020B0503020202020204" pitchFamily="34" charset="0"/>
                    <a:ea typeface="Helvetica Neue Light"/>
                    <a:cs typeface="Helvetica Neue Light"/>
                  </a:rPr>
                  <a:t>Provides exposure to personal finance tools and techniques to effectively manage available financial resources </a:t>
                </a:r>
                <a:endParaRPr sz="3000" dirty="0">
                  <a:solidFill>
                    <a:srgbClr val="4D4D4D"/>
                  </a:solidFill>
                  <a:latin typeface="Avenir Next" panose="020B0503020202020204" pitchFamily="34" charset="0"/>
                  <a:ea typeface="Helvetica Neue Light"/>
                  <a:cs typeface="Helvetica Neue Light"/>
                </a:endParaRPr>
              </a:p>
            </p:txBody>
          </p:sp>
          <p:sp>
            <p:nvSpPr>
              <p:cNvPr id="126" name="Math">
                <a:extLst>
                  <a:ext uri="{FF2B5EF4-FFF2-40B4-BE49-F238E27FC236}">
                    <a16:creationId xmlns:a16="http://schemas.microsoft.com/office/drawing/2014/main" id="{BF210560-EB60-2F4B-9DEA-D39B915A81DE}"/>
                  </a:ext>
                </a:extLst>
              </p:cNvPr>
              <p:cNvSpPr txBox="1"/>
              <p:nvPr/>
            </p:nvSpPr>
            <p:spPr>
              <a:xfrm>
                <a:off x="317500" y="-37526"/>
                <a:ext cx="3261080" cy="4479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3C9"/>
                    </a:solidFill>
                  </a:defRPr>
                </a:lvl1pPr>
              </a:lstStyle>
              <a:p>
                <a:pPr algn="l"/>
                <a:r>
                  <a:rPr lang="en-US" sz="3600" dirty="0">
                    <a:solidFill>
                      <a:srgbClr val="194679"/>
                    </a:solidFill>
                    <a:latin typeface="Avenir Next" panose="020B0503020202020204" pitchFamily="34" charset="0"/>
                  </a:rPr>
                  <a:t>6. Financial Literacy</a:t>
                </a:r>
                <a:endParaRPr sz="3600" dirty="0">
                  <a:solidFill>
                    <a:srgbClr val="194679"/>
                  </a:solidFill>
                  <a:latin typeface="Avenir Next" panose="020B0503020202020204" pitchFamily="34" charset="0"/>
                </a:endParaRPr>
              </a:p>
            </p:txBody>
          </p:sp>
          <p:sp>
            <p:nvSpPr>
              <p:cNvPr id="127" name="6.">
                <a:extLst>
                  <a:ext uri="{FF2B5EF4-FFF2-40B4-BE49-F238E27FC236}">
                    <a16:creationId xmlns:a16="http://schemas.microsoft.com/office/drawing/2014/main" id="{FB4E3B0D-7B78-1547-B422-19B7CBC69B78}"/>
                  </a:ext>
                </a:extLst>
              </p:cNvPr>
              <p:cNvSpPr txBox="1"/>
              <p:nvPr/>
            </p:nvSpPr>
            <p:spPr>
              <a:xfrm>
                <a:off x="0" y="0"/>
                <a:ext cx="317500" cy="3856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ctr" defTabSz="457200">
                  <a:lnSpc>
                    <a:spcPct val="100000"/>
                  </a:lnSpc>
                  <a:spcBef>
                    <a:spcPts val="5500"/>
                  </a:spcBef>
                  <a:defRPr sz="2500">
                    <a:solidFill>
                      <a:srgbClr val="333333"/>
                    </a:solidFill>
                  </a:defRPr>
                </a:lvl1pPr>
              </a:lstStyle>
              <a:p>
                <a:endParaRPr sz="2000" dirty="0">
                  <a:latin typeface="Avenir Next" panose="020B0503020202020204" pitchFamily="34" charset="0"/>
                </a:endParaRPr>
              </a:p>
            </p:txBody>
          </p:sp>
        </p:grpSp>
        <p:grpSp>
          <p:nvGrpSpPr>
            <p:cNvPr id="117" name="Group">
              <a:extLst>
                <a:ext uri="{FF2B5EF4-FFF2-40B4-BE49-F238E27FC236}">
                  <a16:creationId xmlns:a16="http://schemas.microsoft.com/office/drawing/2014/main" id="{3C8E4F9F-4A4A-4646-A9BD-CEA6A9CC3B8C}"/>
                </a:ext>
              </a:extLst>
            </p:cNvPr>
            <p:cNvGrpSpPr/>
            <p:nvPr/>
          </p:nvGrpSpPr>
          <p:grpSpPr>
            <a:xfrm>
              <a:off x="8413114" y="3640860"/>
              <a:ext cx="5232601" cy="832793"/>
              <a:chOff x="361314" y="247463"/>
              <a:chExt cx="5232601" cy="832792"/>
            </a:xfrm>
          </p:grpSpPr>
          <p:sp>
            <p:nvSpPr>
              <p:cNvPr id="122" name="Cum sociis natoque penatibus et magnis dis parturient montes.">
                <a:extLst>
                  <a:ext uri="{FF2B5EF4-FFF2-40B4-BE49-F238E27FC236}">
                    <a16:creationId xmlns:a16="http://schemas.microsoft.com/office/drawing/2014/main" id="{C7FDFDD7-D286-6C4E-AD66-A8ECD3AA5179}"/>
                  </a:ext>
                </a:extLst>
              </p:cNvPr>
              <p:cNvSpPr txBox="1"/>
              <p:nvPr/>
            </p:nvSpPr>
            <p:spPr>
              <a:xfrm>
                <a:off x="439595" y="461180"/>
                <a:ext cx="4289015" cy="6190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l"/>
                <a:br>
                  <a:rPr lang="en-US" sz="3500" dirty="0">
                    <a:solidFill>
                      <a:schemeClr val="tx1"/>
                    </a:solidFill>
                    <a:latin typeface="Avenir Next" panose="020B0503020202020204" pitchFamily="34" charset="0"/>
                  </a:rPr>
                </a:br>
                <a:r>
                  <a:rPr lang="en-US" sz="3200" dirty="0">
                    <a:solidFill>
                      <a:srgbClr val="4D4D4D"/>
                    </a:solidFill>
                    <a:latin typeface="Avenir Next" panose="020B0503020202020204" pitchFamily="34" charset="0"/>
                    <a:ea typeface="Helvetica Neue Light"/>
                    <a:cs typeface="Helvetica Neue Light"/>
                  </a:rPr>
                  <a:t>Develop deeper understanding and </a:t>
                </a:r>
                <a:r>
                  <a:rPr lang="en-US" sz="3000" dirty="0">
                    <a:solidFill>
                      <a:srgbClr val="4D4D4D"/>
                    </a:solidFill>
                    <a:latin typeface="Avenir Next" panose="020B0503020202020204" pitchFamily="34" charset="0"/>
                    <a:ea typeface="Helvetica Neue Light"/>
                    <a:cs typeface="Helvetica Neue Light"/>
                  </a:rPr>
                  <a:t>empathy</a:t>
                </a:r>
                <a:r>
                  <a:rPr lang="en-US" sz="3200" dirty="0">
                    <a:solidFill>
                      <a:srgbClr val="4D4D4D"/>
                    </a:solidFill>
                    <a:latin typeface="Avenir Next" panose="020B0503020202020204" pitchFamily="34" charset="0"/>
                    <a:ea typeface="Helvetica Neue Light"/>
                    <a:cs typeface="Helvetica Neue Light"/>
                  </a:rPr>
                  <a:t> </a:t>
                </a:r>
                <a:r>
                  <a:rPr lang="en-US" sz="3000" dirty="0">
                    <a:solidFill>
                      <a:srgbClr val="4D4D4D"/>
                    </a:solidFill>
                    <a:latin typeface="Avenir Next" panose="020B0503020202020204" pitchFamily="34" charset="0"/>
                    <a:ea typeface="Helvetica Neue Light"/>
                    <a:cs typeface="Helvetica Neue Light"/>
                  </a:rPr>
                  <a:t>for the natural environment</a:t>
                </a:r>
                <a:endParaRPr sz="3000" dirty="0">
                  <a:solidFill>
                    <a:srgbClr val="4D4D4D"/>
                  </a:solidFill>
                  <a:latin typeface="Avenir Next" panose="020B0503020202020204" pitchFamily="34" charset="0"/>
                  <a:ea typeface="Helvetica Neue Light"/>
                  <a:cs typeface="Helvetica Neue Light"/>
                </a:endParaRPr>
              </a:p>
            </p:txBody>
          </p:sp>
          <p:sp>
            <p:nvSpPr>
              <p:cNvPr id="123" name="Language">
                <a:extLst>
                  <a:ext uri="{FF2B5EF4-FFF2-40B4-BE49-F238E27FC236}">
                    <a16:creationId xmlns:a16="http://schemas.microsoft.com/office/drawing/2014/main" id="{235570F4-8437-F549-955C-D8783FFB527F}"/>
                  </a:ext>
                </a:extLst>
              </p:cNvPr>
              <p:cNvSpPr txBox="1"/>
              <p:nvPr/>
            </p:nvSpPr>
            <p:spPr>
              <a:xfrm>
                <a:off x="361314" y="247463"/>
                <a:ext cx="5232601" cy="3620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3C9"/>
                    </a:solidFill>
                  </a:defRPr>
                </a:lvl1pPr>
              </a:lstStyle>
              <a:p>
                <a:pPr algn="l"/>
                <a:r>
                  <a:rPr lang="en-US" sz="3600" dirty="0">
                    <a:solidFill>
                      <a:srgbClr val="194679"/>
                    </a:solidFill>
                    <a:latin typeface="Avenir Next" panose="020B0503020202020204" pitchFamily="34" charset="0"/>
                  </a:rPr>
                  <a:t>7. Intro to Environmental	 Studies</a:t>
                </a:r>
                <a:endParaRPr sz="3600" dirty="0">
                  <a:solidFill>
                    <a:srgbClr val="194679"/>
                  </a:solidFill>
                  <a:latin typeface="Avenir Next" panose="020B0503020202020204" pitchFamily="34" charset="0"/>
                </a:endParaRPr>
              </a:p>
            </p:txBody>
          </p:sp>
        </p:grpSp>
        <p:grpSp>
          <p:nvGrpSpPr>
            <p:cNvPr id="118" name="Group">
              <a:extLst>
                <a:ext uri="{FF2B5EF4-FFF2-40B4-BE49-F238E27FC236}">
                  <a16:creationId xmlns:a16="http://schemas.microsoft.com/office/drawing/2014/main" id="{247A4692-B075-4748-9187-173C86B3A334}"/>
                </a:ext>
              </a:extLst>
            </p:cNvPr>
            <p:cNvGrpSpPr/>
            <p:nvPr/>
          </p:nvGrpSpPr>
          <p:grpSpPr>
            <a:xfrm>
              <a:off x="8194995" y="5128600"/>
              <a:ext cx="4962721" cy="1078650"/>
              <a:chOff x="143195" y="38504"/>
              <a:chExt cx="4962721" cy="1078649"/>
            </a:xfrm>
          </p:grpSpPr>
          <p:sp>
            <p:nvSpPr>
              <p:cNvPr id="119" name="Etiam porta sem malesuada magna mollis euismod.">
                <a:extLst>
                  <a:ext uri="{FF2B5EF4-FFF2-40B4-BE49-F238E27FC236}">
                    <a16:creationId xmlns:a16="http://schemas.microsoft.com/office/drawing/2014/main" id="{8D37E26D-8BE6-5E4A-8011-F854FDE0EFFE}"/>
                  </a:ext>
                </a:extLst>
              </p:cNvPr>
              <p:cNvSpPr txBox="1"/>
              <p:nvPr/>
            </p:nvSpPr>
            <p:spPr>
              <a:xfrm>
                <a:off x="196069" y="352955"/>
                <a:ext cx="4195723" cy="7641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l"/>
                <a:br>
                  <a:rPr lang="en-US" sz="3600" dirty="0">
                    <a:latin typeface="Avenir Next" panose="020B0503020202020204" pitchFamily="34" charset="0"/>
                  </a:rPr>
                </a:br>
                <a:r>
                  <a:rPr lang="en-US" sz="3000" dirty="0">
                    <a:solidFill>
                      <a:srgbClr val="4D4D4D"/>
                    </a:solidFill>
                    <a:latin typeface="Avenir Next" panose="020B0503020202020204" pitchFamily="34" charset="0"/>
                    <a:ea typeface="Helvetica Neue Light"/>
                    <a:cs typeface="Helvetica Neue Light"/>
                  </a:rPr>
                  <a:t>Big ideas from different disciplines inculcating habits of thinking</a:t>
                </a:r>
                <a:endParaRPr sz="3000" dirty="0">
                  <a:solidFill>
                    <a:srgbClr val="4D4D4D"/>
                  </a:solidFill>
                  <a:latin typeface="Avenir Next" panose="020B0503020202020204" pitchFamily="34" charset="0"/>
                  <a:ea typeface="Helvetica Neue Light"/>
                  <a:cs typeface="Helvetica Neue Light"/>
                </a:endParaRPr>
              </a:p>
            </p:txBody>
          </p:sp>
          <p:sp>
            <p:nvSpPr>
              <p:cNvPr id="120" name="Art">
                <a:extLst>
                  <a:ext uri="{FF2B5EF4-FFF2-40B4-BE49-F238E27FC236}">
                    <a16:creationId xmlns:a16="http://schemas.microsoft.com/office/drawing/2014/main" id="{65F8B1C1-B1EE-8045-82D0-85DDC5A07463}"/>
                  </a:ext>
                </a:extLst>
              </p:cNvPr>
              <p:cNvSpPr txBox="1"/>
              <p:nvPr/>
            </p:nvSpPr>
            <p:spPr>
              <a:xfrm>
                <a:off x="143195" y="38504"/>
                <a:ext cx="4962721" cy="6965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457200">
                  <a:lnSpc>
                    <a:spcPct val="100000"/>
                  </a:lnSpc>
                  <a:spcBef>
                    <a:spcPts val="5500"/>
                  </a:spcBef>
                  <a:defRPr sz="2500">
                    <a:solidFill>
                      <a:srgbClr val="3483C9"/>
                    </a:solidFill>
                  </a:defRPr>
                </a:lvl1pPr>
              </a:lstStyle>
              <a:p>
                <a:pPr algn="l"/>
                <a:r>
                  <a:rPr lang="en-US" sz="3600" dirty="0">
                    <a:solidFill>
                      <a:srgbClr val="194679"/>
                    </a:solidFill>
                    <a:latin typeface="Avenir Next" panose="020B0503020202020204" pitchFamily="34" charset="0"/>
                  </a:rPr>
                  <a:t>8. Mental Models Framework for thinking </a:t>
                </a:r>
                <a:endParaRPr sz="3600" dirty="0">
                  <a:solidFill>
                    <a:srgbClr val="194679"/>
                  </a:solidFill>
                  <a:latin typeface="Avenir Next" panose="020B0503020202020204" pitchFamily="34" charset="0"/>
                </a:endParaRPr>
              </a:p>
            </p:txBody>
          </p:sp>
        </p:grpSp>
      </p:grpSp>
      <p:pic>
        <p:nvPicPr>
          <p:cNvPr id="2" name="Picture 1">
            <a:extLst>
              <a:ext uri="{FF2B5EF4-FFF2-40B4-BE49-F238E27FC236}">
                <a16:creationId xmlns:a16="http://schemas.microsoft.com/office/drawing/2014/main" id="{D9D03825-2A57-AD49-BCD3-BD9462BB4272}"/>
              </a:ext>
            </a:extLst>
          </p:cNvPr>
          <p:cNvPicPr>
            <a:picLocks/>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0420180" y="5568998"/>
            <a:ext cx="694944" cy="777240"/>
          </a:xfrm>
          <a:prstGeom prst="rect">
            <a:avLst/>
          </a:prstGeom>
          <a:solidFill>
            <a:srgbClr val="E5E5E5"/>
          </a:solidFill>
        </p:spPr>
      </p:pic>
      <p:pic>
        <p:nvPicPr>
          <p:cNvPr id="641" name="Picture 640">
            <a:extLst>
              <a:ext uri="{FF2B5EF4-FFF2-40B4-BE49-F238E27FC236}">
                <a16:creationId xmlns:a16="http://schemas.microsoft.com/office/drawing/2014/main" id="{E5A87B4F-E212-4047-BD5F-B1203CBF56D5}"/>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a:off x="12251816" y="9824066"/>
            <a:ext cx="685643" cy="548640"/>
          </a:xfrm>
          <a:prstGeom prst="rect">
            <a:avLst/>
          </a:prstGeom>
        </p:spPr>
      </p:pic>
      <p:pic>
        <p:nvPicPr>
          <p:cNvPr id="642" name="Picture 641">
            <a:extLst>
              <a:ext uri="{FF2B5EF4-FFF2-40B4-BE49-F238E27FC236}">
                <a16:creationId xmlns:a16="http://schemas.microsoft.com/office/drawing/2014/main" id="{4E07EC86-22F2-D440-B17E-EA631838F817}"/>
              </a:ext>
            </a:extLst>
          </p:cNvPr>
          <p:cNvPicPr>
            <a:picLocks noChangeAspect="1"/>
          </p:cNvPicPr>
          <p:nvPr/>
        </p:nvPicPr>
        <p:blipFill>
          <a:blip r:embed="rId6" cstate="screen">
            <a:grayscl/>
            <a:extLst>
              <a:ext uri="{28A0092B-C50C-407E-A947-70E740481C1C}">
                <a14:useLocalDpi xmlns:a14="http://schemas.microsoft.com/office/drawing/2010/main"/>
              </a:ext>
            </a:extLst>
          </a:blip>
          <a:stretch>
            <a:fillRect/>
          </a:stretch>
        </p:blipFill>
        <p:spPr>
          <a:xfrm>
            <a:off x="10292984" y="9737347"/>
            <a:ext cx="548344" cy="548640"/>
          </a:xfrm>
          <a:prstGeom prst="rect">
            <a:avLst/>
          </a:prstGeom>
        </p:spPr>
      </p:pic>
    </p:spTree>
    <p:extLst>
      <p:ext uri="{BB962C8B-B14F-4D97-AF65-F5344CB8AC3E}">
        <p14:creationId xmlns:p14="http://schemas.microsoft.com/office/powerpoint/2010/main" val="198112551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3683600" y="499851"/>
            <a:ext cx="15521402" cy="1123468"/>
          </a:xfrm>
          <a:prstGeom prst="rect">
            <a:avLst/>
          </a:prstGeom>
        </p:spPr>
        <p:txBody>
          <a:bodyPr/>
          <a:lstStyle/>
          <a:p>
            <a:r>
              <a:rPr lang="en-US" sz="6600" dirty="0"/>
              <a:t>Explore</a:t>
            </a:r>
            <a:endParaRPr sz="6600" dirty="0"/>
          </a:p>
        </p:txBody>
      </p:sp>
      <p:sp>
        <p:nvSpPr>
          <p:cNvPr id="3" name="Text Placeholder 29">
            <a:extLst>
              <a:ext uri="{FF2B5EF4-FFF2-40B4-BE49-F238E27FC236}">
                <a16:creationId xmlns:a16="http://schemas.microsoft.com/office/drawing/2014/main" id="{317C0E9F-29DB-C94C-BD0E-32A9B9BEA67A}"/>
              </a:ext>
            </a:extLst>
          </p:cNvPr>
          <p:cNvSpPr>
            <a:spLocks noGrp="1"/>
          </p:cNvSpPr>
          <p:nvPr>
            <p:ph type="body" sz="quarter" idx="13"/>
          </p:nvPr>
        </p:nvSpPr>
        <p:spPr>
          <a:xfrm>
            <a:off x="4295788" y="1709450"/>
            <a:ext cx="14716126" cy="590662"/>
          </a:xfrm>
        </p:spPr>
        <p:txBody>
          <a:bodyPr/>
          <a:lstStyle/>
          <a:p>
            <a:r>
              <a:rPr lang="en-US" sz="4000" dirty="0">
                <a:sym typeface="Gill Sans"/>
              </a:rPr>
              <a:t>Focused yet flexible interdisciplinary choices</a:t>
            </a:r>
          </a:p>
        </p:txBody>
      </p:sp>
      <p:grpSp>
        <p:nvGrpSpPr>
          <p:cNvPr id="6" name="Group 52">
            <a:extLst>
              <a:ext uri="{FF2B5EF4-FFF2-40B4-BE49-F238E27FC236}">
                <a16:creationId xmlns:a16="http://schemas.microsoft.com/office/drawing/2014/main" id="{FB6E02EE-F175-7947-AC48-2AFA63F3C826}"/>
              </a:ext>
            </a:extLst>
          </p:cNvPr>
          <p:cNvGrpSpPr/>
          <p:nvPr/>
        </p:nvGrpSpPr>
        <p:grpSpPr>
          <a:xfrm>
            <a:off x="1793629" y="3879923"/>
            <a:ext cx="21083957" cy="7824083"/>
            <a:chOff x="-4304441" y="0"/>
            <a:chExt cx="21083955" cy="7824081"/>
          </a:xfrm>
        </p:grpSpPr>
        <p:sp>
          <p:nvSpPr>
            <p:cNvPr id="7" name="Shape 20">
              <a:extLst>
                <a:ext uri="{FF2B5EF4-FFF2-40B4-BE49-F238E27FC236}">
                  <a16:creationId xmlns:a16="http://schemas.microsoft.com/office/drawing/2014/main" id="{EFAD5D69-C059-8943-9431-556778C35F83}"/>
                </a:ext>
              </a:extLst>
            </p:cNvPr>
            <p:cNvSpPr/>
            <p:nvPr/>
          </p:nvSpPr>
          <p:spPr>
            <a:xfrm>
              <a:off x="3312221" y="0"/>
              <a:ext cx="4068019" cy="68618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ts val="65900"/>
                </a:lnSpc>
                <a:defRPr sz="60000">
                  <a:solidFill>
                    <a:srgbClr val="3197E1"/>
                  </a:solidFill>
                  <a:latin typeface="Helvetica Neue Medium"/>
                  <a:ea typeface="Helvetica Neue Medium"/>
                  <a:cs typeface="Helvetica Neue Medium"/>
                  <a:sym typeface="Helvetica Neue Medium"/>
                </a:defRPr>
              </a:lvl1pPr>
            </a:lstStyle>
            <a:p>
              <a:r>
                <a:rPr dirty="0">
                  <a:solidFill>
                    <a:srgbClr val="205C97"/>
                  </a:solidFill>
                </a:rPr>
                <a:t>5</a:t>
              </a:r>
            </a:p>
          </p:txBody>
        </p:sp>
        <p:grpSp>
          <p:nvGrpSpPr>
            <p:cNvPr id="8" name="Group 51">
              <a:extLst>
                <a:ext uri="{FF2B5EF4-FFF2-40B4-BE49-F238E27FC236}">
                  <a16:creationId xmlns:a16="http://schemas.microsoft.com/office/drawing/2014/main" id="{57635876-01F5-A84C-AB66-AA2DBCEB4B0C}"/>
                </a:ext>
              </a:extLst>
            </p:cNvPr>
            <p:cNvGrpSpPr/>
            <p:nvPr/>
          </p:nvGrpSpPr>
          <p:grpSpPr>
            <a:xfrm>
              <a:off x="-4304441" y="70697"/>
              <a:ext cx="21083955" cy="7753384"/>
              <a:chOff x="-4304441" y="-510896"/>
              <a:chExt cx="21083954" cy="7753383"/>
            </a:xfrm>
          </p:grpSpPr>
          <p:grpSp>
            <p:nvGrpSpPr>
              <p:cNvPr id="9" name="Group 27">
                <a:extLst>
                  <a:ext uri="{FF2B5EF4-FFF2-40B4-BE49-F238E27FC236}">
                    <a16:creationId xmlns:a16="http://schemas.microsoft.com/office/drawing/2014/main" id="{5FBF6604-D454-F44D-87D2-D9A9426DCED3}"/>
                  </a:ext>
                </a:extLst>
              </p:cNvPr>
              <p:cNvGrpSpPr/>
              <p:nvPr/>
            </p:nvGrpSpPr>
            <p:grpSpPr>
              <a:xfrm>
                <a:off x="-4304441" y="-396370"/>
                <a:ext cx="9081934" cy="1844830"/>
                <a:chOff x="-5164702" y="-628515"/>
                <a:chExt cx="9081933" cy="1844829"/>
              </a:xfrm>
            </p:grpSpPr>
            <p:grpSp>
              <p:nvGrpSpPr>
                <p:cNvPr id="33" name="Group 25">
                  <a:extLst>
                    <a:ext uri="{FF2B5EF4-FFF2-40B4-BE49-F238E27FC236}">
                      <a16:creationId xmlns:a16="http://schemas.microsoft.com/office/drawing/2014/main" id="{1BFC3F56-37F7-3442-BB2A-113D47F51F80}"/>
                    </a:ext>
                  </a:extLst>
                </p:cNvPr>
                <p:cNvGrpSpPr/>
                <p:nvPr/>
              </p:nvGrpSpPr>
              <p:grpSpPr>
                <a:xfrm>
                  <a:off x="-5164702" y="-628515"/>
                  <a:ext cx="8454474" cy="1646890"/>
                  <a:chOff x="-5164702" y="-628515"/>
                  <a:chExt cx="8454473" cy="1646889"/>
                </a:xfrm>
              </p:grpSpPr>
              <p:sp>
                <p:nvSpPr>
                  <p:cNvPr id="35" name="Shape 21">
                    <a:extLst>
                      <a:ext uri="{FF2B5EF4-FFF2-40B4-BE49-F238E27FC236}">
                        <a16:creationId xmlns:a16="http://schemas.microsoft.com/office/drawing/2014/main" id="{D608927F-AC18-8F49-BA70-D450702E9D17}"/>
                      </a:ext>
                    </a:extLst>
                  </p:cNvPr>
                  <p:cNvSpPr/>
                  <p:nvPr/>
                </p:nvSpPr>
                <p:spPr>
                  <a:xfrm>
                    <a:off x="2638719" y="181439"/>
                    <a:ext cx="651052" cy="3613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9612" y="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p>
                </p:txBody>
              </p:sp>
              <p:grpSp>
                <p:nvGrpSpPr>
                  <p:cNvPr id="36" name="Group 24">
                    <a:extLst>
                      <a:ext uri="{FF2B5EF4-FFF2-40B4-BE49-F238E27FC236}">
                        <a16:creationId xmlns:a16="http://schemas.microsoft.com/office/drawing/2014/main" id="{9E7F720C-A9CE-F34F-A95C-FE057939D721}"/>
                      </a:ext>
                    </a:extLst>
                  </p:cNvPr>
                  <p:cNvGrpSpPr/>
                  <p:nvPr/>
                </p:nvGrpSpPr>
                <p:grpSpPr>
                  <a:xfrm>
                    <a:off x="-5164702" y="-628515"/>
                    <a:ext cx="7096848" cy="1646889"/>
                    <a:chOff x="-5164702" y="-628515"/>
                    <a:chExt cx="7096848" cy="1646888"/>
                  </a:xfrm>
                </p:grpSpPr>
                <p:sp>
                  <p:nvSpPr>
                    <p:cNvPr id="37" name="Shape 22">
                      <a:extLst>
                        <a:ext uri="{FF2B5EF4-FFF2-40B4-BE49-F238E27FC236}">
                          <a16:creationId xmlns:a16="http://schemas.microsoft.com/office/drawing/2014/main" id="{5B3BABBF-BE6B-C348-87C5-41EACD82008A}"/>
                        </a:ext>
                      </a:extLst>
                    </p:cNvPr>
                    <p:cNvSpPr/>
                    <p:nvPr/>
                  </p:nvSpPr>
                  <p:spPr>
                    <a:xfrm>
                      <a:off x="-5164702" y="258129"/>
                      <a:ext cx="7031159" cy="7602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Economics, Sociology Psychology, Political Science, Public Policy, Anthropology, Archaeology, Business, amongst others</a:t>
                      </a:r>
                      <a:endParaRPr sz="3000" dirty="0">
                        <a:latin typeface="Avenir Next" panose="020B0503020202020204" pitchFamily="34" charset="0"/>
                      </a:endParaRPr>
                    </a:p>
                  </p:txBody>
                </p:sp>
                <p:sp>
                  <p:nvSpPr>
                    <p:cNvPr id="38" name="Shape 23">
                      <a:extLst>
                        <a:ext uri="{FF2B5EF4-FFF2-40B4-BE49-F238E27FC236}">
                          <a16:creationId xmlns:a16="http://schemas.microsoft.com/office/drawing/2014/main" id="{C9C9BDD5-1981-F149-9B78-4C1D59F523B0}"/>
                        </a:ext>
                      </a:extLst>
                    </p:cNvPr>
                    <p:cNvSpPr/>
                    <p:nvPr/>
                  </p:nvSpPr>
                  <p:spPr>
                    <a:xfrm>
                      <a:off x="-2184243" y="-628515"/>
                      <a:ext cx="4116389" cy="4717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a:lnSpc>
                          <a:spcPct val="100000"/>
                        </a:lnSpc>
                        <a:defRPr sz="2500">
                          <a:solidFill>
                            <a:srgbClr val="3483C9"/>
                          </a:solidFill>
                          <a:latin typeface="Helvetica Neue Light"/>
                          <a:ea typeface="Helvetica Neue Light"/>
                          <a:cs typeface="Helvetica Neue Light"/>
                          <a:sym typeface="Helvetica Neue Light"/>
                        </a:defRPr>
                      </a:lvl1pPr>
                    </a:lstStyle>
                    <a:p>
                      <a:r>
                        <a:rPr lang="en-US" sz="3600" dirty="0">
                          <a:solidFill>
                            <a:srgbClr val="194679"/>
                          </a:solidFill>
                          <a:latin typeface="Avenir Next" panose="020B0503020202020204" pitchFamily="34" charset="0"/>
                        </a:rPr>
                        <a:t>Social Sciences</a:t>
                      </a:r>
                      <a:endParaRPr sz="3600" dirty="0">
                        <a:solidFill>
                          <a:srgbClr val="194679"/>
                        </a:solidFill>
                        <a:latin typeface="Avenir Next" panose="020B0503020202020204" pitchFamily="34" charset="0"/>
                      </a:endParaRPr>
                    </a:p>
                  </p:txBody>
                </p:sp>
              </p:grpSp>
            </p:grpSp>
            <p:sp>
              <p:nvSpPr>
                <p:cNvPr id="34" name="Shape 26">
                  <a:extLst>
                    <a:ext uri="{FF2B5EF4-FFF2-40B4-BE49-F238E27FC236}">
                      <a16:creationId xmlns:a16="http://schemas.microsoft.com/office/drawing/2014/main" id="{79D761FF-1207-8141-86DD-982912F3DA02}"/>
                    </a:ext>
                  </a:extLst>
                </p:cNvPr>
                <p:cNvSpPr/>
                <p:nvPr/>
              </p:nvSpPr>
              <p:spPr>
                <a:xfrm>
                  <a:off x="3155230" y="454313"/>
                  <a:ext cx="762001" cy="762001"/>
                </a:xfrm>
                <a:prstGeom prst="ellipse">
                  <a:avLst/>
                </a:prstGeom>
                <a:solidFill>
                  <a:srgbClr val="E5E5E5"/>
                </a:solidFill>
                <a:ln w="63500" cap="flat">
                  <a:solidFill>
                    <a:srgbClr val="FFFFFF"/>
                  </a:solidFill>
                  <a:prstDash val="solid"/>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262626"/>
                      </a:solidFill>
                      <a:latin typeface="Helvetica Neue Light"/>
                      <a:ea typeface="Helvetica Neue Light"/>
                      <a:cs typeface="Helvetica Neue Light"/>
                      <a:sym typeface="Helvetica Neue Light"/>
                    </a:defRPr>
                  </a:lvl1pPr>
                </a:lstStyle>
                <a:p>
                  <a:r>
                    <a:rPr dirty="0">
                      <a:solidFill>
                        <a:srgbClr val="194679"/>
                      </a:solidFill>
                    </a:rPr>
                    <a:t>1</a:t>
                  </a:r>
                </a:p>
              </p:txBody>
            </p:sp>
          </p:grpSp>
          <p:grpSp>
            <p:nvGrpSpPr>
              <p:cNvPr id="10" name="Group 32">
                <a:extLst>
                  <a:ext uri="{FF2B5EF4-FFF2-40B4-BE49-F238E27FC236}">
                    <a16:creationId xmlns:a16="http://schemas.microsoft.com/office/drawing/2014/main" id="{04B8C89C-C032-2C45-BDEA-A4476F6E9E26}"/>
                  </a:ext>
                </a:extLst>
              </p:cNvPr>
              <p:cNvGrpSpPr/>
              <p:nvPr/>
            </p:nvGrpSpPr>
            <p:grpSpPr>
              <a:xfrm>
                <a:off x="6115299" y="-510896"/>
                <a:ext cx="9362952" cy="1689260"/>
                <a:chOff x="0" y="-510896"/>
                <a:chExt cx="9362947" cy="1689259"/>
              </a:xfrm>
            </p:grpSpPr>
            <p:sp>
              <p:nvSpPr>
                <p:cNvPr id="29" name="Shape 28">
                  <a:extLst>
                    <a:ext uri="{FF2B5EF4-FFF2-40B4-BE49-F238E27FC236}">
                      <a16:creationId xmlns:a16="http://schemas.microsoft.com/office/drawing/2014/main" id="{3748632A-95F0-EC4F-9B44-9D83049AE282}"/>
                    </a:ext>
                  </a:extLst>
                </p:cNvPr>
                <p:cNvSpPr/>
                <p:nvPr/>
              </p:nvSpPr>
              <p:spPr>
                <a:xfrm flipH="1">
                  <a:off x="701900" y="234007"/>
                  <a:ext cx="651053" cy="36132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9612" y="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p>
              </p:txBody>
            </p:sp>
            <p:sp>
              <p:nvSpPr>
                <p:cNvPr id="30" name="Shape 29">
                  <a:extLst>
                    <a:ext uri="{FF2B5EF4-FFF2-40B4-BE49-F238E27FC236}">
                      <a16:creationId xmlns:a16="http://schemas.microsoft.com/office/drawing/2014/main" id="{AFF701BE-E84A-3A48-ABDB-83A25458E7E5}"/>
                    </a:ext>
                  </a:extLst>
                </p:cNvPr>
                <p:cNvSpPr/>
                <p:nvPr/>
              </p:nvSpPr>
              <p:spPr>
                <a:xfrm>
                  <a:off x="1966839" y="307797"/>
                  <a:ext cx="7396108" cy="46711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Literature, History, Cultural Studies, Philosophy, Art History, Communication, amongst others</a:t>
                  </a:r>
                  <a:endParaRPr sz="3000" dirty="0">
                    <a:latin typeface="Avenir Next" panose="020B0503020202020204" pitchFamily="34" charset="0"/>
                  </a:endParaRPr>
                </a:p>
              </p:txBody>
            </p:sp>
            <p:sp>
              <p:nvSpPr>
                <p:cNvPr id="31" name="Shape 30">
                  <a:extLst>
                    <a:ext uri="{FF2B5EF4-FFF2-40B4-BE49-F238E27FC236}">
                      <a16:creationId xmlns:a16="http://schemas.microsoft.com/office/drawing/2014/main" id="{3D081540-132D-6D4D-B339-2A8B5501784D}"/>
                    </a:ext>
                  </a:extLst>
                </p:cNvPr>
                <p:cNvSpPr/>
                <p:nvPr/>
              </p:nvSpPr>
              <p:spPr>
                <a:xfrm>
                  <a:off x="1932648" y="-510896"/>
                  <a:ext cx="2945214" cy="3828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00000"/>
                    </a:lnSpc>
                    <a:defRPr sz="2500">
                      <a:solidFill>
                        <a:srgbClr val="3483C9"/>
                      </a:solidFill>
                      <a:latin typeface="Helvetica Neue Light"/>
                      <a:ea typeface="Helvetica Neue Light"/>
                      <a:cs typeface="Helvetica Neue Light"/>
                      <a:sym typeface="Helvetica Neue Light"/>
                    </a:defRPr>
                  </a:lvl1pPr>
                </a:lstStyle>
                <a:p>
                  <a:r>
                    <a:rPr lang="en-US" sz="3600" dirty="0">
                      <a:solidFill>
                        <a:srgbClr val="194679"/>
                      </a:solidFill>
                      <a:latin typeface="Avenir Next" panose="020B0503020202020204" pitchFamily="34" charset="0"/>
                    </a:rPr>
                    <a:t>Humanities</a:t>
                  </a:r>
                  <a:endParaRPr sz="3600" dirty="0">
                    <a:solidFill>
                      <a:srgbClr val="194679"/>
                    </a:solidFill>
                    <a:latin typeface="Avenir Next" panose="020B0503020202020204" pitchFamily="34" charset="0"/>
                  </a:endParaRPr>
                </a:p>
              </p:txBody>
            </p:sp>
            <p:sp>
              <p:nvSpPr>
                <p:cNvPr id="32" name="Shape 31">
                  <a:extLst>
                    <a:ext uri="{FF2B5EF4-FFF2-40B4-BE49-F238E27FC236}">
                      <a16:creationId xmlns:a16="http://schemas.microsoft.com/office/drawing/2014/main" id="{3FF151D2-BC08-DD4B-ACBA-48FA75A909C2}"/>
                    </a:ext>
                  </a:extLst>
                </p:cNvPr>
                <p:cNvSpPr/>
                <p:nvPr/>
              </p:nvSpPr>
              <p:spPr>
                <a:xfrm>
                  <a:off x="0" y="416362"/>
                  <a:ext cx="762000" cy="762001"/>
                </a:xfrm>
                <a:prstGeom prst="ellipse">
                  <a:avLst/>
                </a:prstGeom>
                <a:solidFill>
                  <a:srgbClr val="E5E5E5"/>
                </a:solidFill>
                <a:ln w="63500" cap="flat">
                  <a:solidFill>
                    <a:srgbClr val="FFFFFF"/>
                  </a:solidFill>
                  <a:prstDash val="solid"/>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262626"/>
                      </a:solidFill>
                      <a:latin typeface="Helvetica Neue Light"/>
                      <a:ea typeface="Helvetica Neue Light"/>
                      <a:cs typeface="Helvetica Neue Light"/>
                      <a:sym typeface="Helvetica Neue Light"/>
                    </a:defRPr>
                  </a:lvl1pPr>
                </a:lstStyle>
                <a:p>
                  <a:r>
                    <a:rPr dirty="0">
                      <a:solidFill>
                        <a:srgbClr val="194679"/>
                      </a:solidFill>
                    </a:rPr>
                    <a:t>2</a:t>
                  </a:r>
                </a:p>
              </p:txBody>
            </p:sp>
          </p:grpSp>
          <p:grpSp>
            <p:nvGrpSpPr>
              <p:cNvPr id="11" name="Group 38">
                <a:extLst>
                  <a:ext uri="{FF2B5EF4-FFF2-40B4-BE49-F238E27FC236}">
                    <a16:creationId xmlns:a16="http://schemas.microsoft.com/office/drawing/2014/main" id="{4B307A69-D830-8D4B-A1E3-8632353C9311}"/>
                  </a:ext>
                </a:extLst>
              </p:cNvPr>
              <p:cNvGrpSpPr/>
              <p:nvPr/>
            </p:nvGrpSpPr>
            <p:grpSpPr>
              <a:xfrm>
                <a:off x="-3776903" y="4255158"/>
                <a:ext cx="7754296" cy="2534716"/>
                <a:chOff x="-3776902" y="0"/>
                <a:chExt cx="7754294" cy="2534712"/>
              </a:xfrm>
            </p:grpSpPr>
            <p:sp>
              <p:nvSpPr>
                <p:cNvPr id="24" name="Shape 33">
                  <a:extLst>
                    <a:ext uri="{FF2B5EF4-FFF2-40B4-BE49-F238E27FC236}">
                      <a16:creationId xmlns:a16="http://schemas.microsoft.com/office/drawing/2014/main" id="{2D6F46BD-8B44-8341-9F54-C173B8D04814}"/>
                    </a:ext>
                  </a:extLst>
                </p:cNvPr>
                <p:cNvSpPr/>
                <p:nvPr/>
              </p:nvSpPr>
              <p:spPr>
                <a:xfrm rot="10800000" flipH="1">
                  <a:off x="2638719" y="576000"/>
                  <a:ext cx="651052" cy="36132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9612" y="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p>
              </p:txBody>
            </p:sp>
            <p:grpSp>
              <p:nvGrpSpPr>
                <p:cNvPr id="25" name="Group 36">
                  <a:extLst>
                    <a:ext uri="{FF2B5EF4-FFF2-40B4-BE49-F238E27FC236}">
                      <a16:creationId xmlns:a16="http://schemas.microsoft.com/office/drawing/2014/main" id="{9B169B4D-6171-354D-8429-A0D8CF70F374}"/>
                    </a:ext>
                  </a:extLst>
                </p:cNvPr>
                <p:cNvGrpSpPr/>
                <p:nvPr/>
              </p:nvGrpSpPr>
              <p:grpSpPr>
                <a:xfrm>
                  <a:off x="-3776902" y="439105"/>
                  <a:ext cx="6396659" cy="2095607"/>
                  <a:chOff x="-3776902" y="-248141"/>
                  <a:chExt cx="6396659" cy="2095603"/>
                </a:xfrm>
              </p:grpSpPr>
              <p:sp>
                <p:nvSpPr>
                  <p:cNvPr id="27" name="Shape 34">
                    <a:extLst>
                      <a:ext uri="{FF2B5EF4-FFF2-40B4-BE49-F238E27FC236}">
                        <a16:creationId xmlns:a16="http://schemas.microsoft.com/office/drawing/2014/main" id="{D055E2E4-7549-0444-A890-E8F021E2C5E6}"/>
                      </a:ext>
                    </a:extLst>
                  </p:cNvPr>
                  <p:cNvSpPr/>
                  <p:nvPr/>
                </p:nvSpPr>
                <p:spPr>
                  <a:xfrm>
                    <a:off x="-3776902" y="515720"/>
                    <a:ext cx="6396659" cy="13317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Foreign languages like German, French Japanese, Spanish, Mandarin, Persian and some select Indian languages</a:t>
                    </a:r>
                    <a:endParaRPr sz="3000" dirty="0">
                      <a:latin typeface="Avenir Next" panose="020B0503020202020204" pitchFamily="34" charset="0"/>
                    </a:endParaRPr>
                  </a:p>
                </p:txBody>
              </p:sp>
              <p:sp>
                <p:nvSpPr>
                  <p:cNvPr id="28" name="Shape 35">
                    <a:extLst>
                      <a:ext uri="{FF2B5EF4-FFF2-40B4-BE49-F238E27FC236}">
                        <a16:creationId xmlns:a16="http://schemas.microsoft.com/office/drawing/2014/main" id="{3D6FF7D6-AE9E-9E4B-B667-82710FD11C8A}"/>
                      </a:ext>
                    </a:extLst>
                  </p:cNvPr>
                  <p:cNvSpPr/>
                  <p:nvPr/>
                </p:nvSpPr>
                <p:spPr>
                  <a:xfrm>
                    <a:off x="-2414469" y="-248141"/>
                    <a:ext cx="4831966" cy="3613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a:lnSpc>
                        <a:spcPct val="100000"/>
                      </a:lnSpc>
                      <a:defRPr sz="2500">
                        <a:solidFill>
                          <a:srgbClr val="3483C9"/>
                        </a:solidFill>
                        <a:latin typeface="Helvetica Neue Light"/>
                        <a:ea typeface="Helvetica Neue Light"/>
                        <a:cs typeface="Helvetica Neue Light"/>
                        <a:sym typeface="Helvetica Neue Light"/>
                      </a:defRPr>
                    </a:lvl1pPr>
                  </a:lstStyle>
                  <a:p>
                    <a:r>
                      <a:rPr lang="en-US" sz="3600" dirty="0">
                        <a:solidFill>
                          <a:srgbClr val="194679"/>
                        </a:solidFill>
                        <a:latin typeface="Avenir Next" panose="020B0503020202020204" pitchFamily="34" charset="0"/>
                      </a:rPr>
                      <a:t>Global Studies</a:t>
                    </a:r>
                    <a:endParaRPr sz="3600" dirty="0">
                      <a:solidFill>
                        <a:srgbClr val="194679"/>
                      </a:solidFill>
                      <a:latin typeface="Avenir Next" panose="020B0503020202020204" pitchFamily="34" charset="0"/>
                    </a:endParaRPr>
                  </a:p>
                </p:txBody>
              </p:sp>
            </p:grpSp>
            <p:sp>
              <p:nvSpPr>
                <p:cNvPr id="26" name="Shape 37">
                  <a:extLst>
                    <a:ext uri="{FF2B5EF4-FFF2-40B4-BE49-F238E27FC236}">
                      <a16:creationId xmlns:a16="http://schemas.microsoft.com/office/drawing/2014/main" id="{A09D5B9B-09E4-C748-92C8-144FE40AC96B}"/>
                    </a:ext>
                  </a:extLst>
                </p:cNvPr>
                <p:cNvSpPr/>
                <p:nvPr/>
              </p:nvSpPr>
              <p:spPr>
                <a:xfrm>
                  <a:off x="3215391" y="0"/>
                  <a:ext cx="762001" cy="762000"/>
                </a:xfrm>
                <a:prstGeom prst="ellipse">
                  <a:avLst/>
                </a:prstGeom>
                <a:solidFill>
                  <a:srgbClr val="E5E5E5"/>
                </a:solidFill>
                <a:ln w="63500" cap="flat">
                  <a:solidFill>
                    <a:srgbClr val="FFFFFF"/>
                  </a:solidFill>
                  <a:prstDash val="solid"/>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262626"/>
                      </a:solidFill>
                      <a:latin typeface="Helvetica Neue Light"/>
                      <a:ea typeface="Helvetica Neue Light"/>
                      <a:cs typeface="Helvetica Neue Light"/>
                      <a:sym typeface="Helvetica Neue Light"/>
                    </a:defRPr>
                  </a:lvl1pPr>
                </a:lstStyle>
                <a:p>
                  <a:r>
                    <a:rPr>
                      <a:solidFill>
                        <a:srgbClr val="194679"/>
                      </a:solidFill>
                    </a:rPr>
                    <a:t>5</a:t>
                  </a:r>
                </a:p>
              </p:txBody>
            </p:sp>
          </p:grpSp>
          <p:grpSp>
            <p:nvGrpSpPr>
              <p:cNvPr id="12" name="Group 44">
                <a:extLst>
                  <a:ext uri="{FF2B5EF4-FFF2-40B4-BE49-F238E27FC236}">
                    <a16:creationId xmlns:a16="http://schemas.microsoft.com/office/drawing/2014/main" id="{440D12A0-FD29-6E42-9019-449146B542D0}"/>
                  </a:ext>
                </a:extLst>
              </p:cNvPr>
              <p:cNvGrpSpPr/>
              <p:nvPr/>
            </p:nvGrpSpPr>
            <p:grpSpPr>
              <a:xfrm>
                <a:off x="6413749" y="2448780"/>
                <a:ext cx="10365764" cy="2564899"/>
                <a:chOff x="0" y="179648"/>
                <a:chExt cx="10365758" cy="2564897"/>
              </a:xfrm>
            </p:grpSpPr>
            <p:sp>
              <p:nvSpPr>
                <p:cNvPr id="19" name="Shape 39">
                  <a:extLst>
                    <a:ext uri="{FF2B5EF4-FFF2-40B4-BE49-F238E27FC236}">
                      <a16:creationId xmlns:a16="http://schemas.microsoft.com/office/drawing/2014/main" id="{A60D1393-7144-2646-B2F7-618EFC5B3EE6}"/>
                    </a:ext>
                  </a:extLst>
                </p:cNvPr>
                <p:cNvSpPr/>
                <p:nvPr/>
              </p:nvSpPr>
              <p:spPr>
                <a:xfrm flipH="1">
                  <a:off x="771426" y="471263"/>
                  <a:ext cx="651053" cy="36132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9612" y="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p>
              </p:txBody>
            </p:sp>
            <p:grpSp>
              <p:nvGrpSpPr>
                <p:cNvPr id="20" name="Group 42">
                  <a:extLst>
                    <a:ext uri="{FF2B5EF4-FFF2-40B4-BE49-F238E27FC236}">
                      <a16:creationId xmlns:a16="http://schemas.microsoft.com/office/drawing/2014/main" id="{59D59DA9-E606-D242-AFBB-F071014FE7B6}"/>
                    </a:ext>
                  </a:extLst>
                </p:cNvPr>
                <p:cNvGrpSpPr/>
                <p:nvPr/>
              </p:nvGrpSpPr>
              <p:grpSpPr>
                <a:xfrm>
                  <a:off x="1739116" y="179648"/>
                  <a:ext cx="8626642" cy="2564897"/>
                  <a:chOff x="298386" y="179648"/>
                  <a:chExt cx="8626639" cy="2564895"/>
                </a:xfrm>
              </p:grpSpPr>
              <p:sp>
                <p:nvSpPr>
                  <p:cNvPr id="22" name="Shape 40">
                    <a:extLst>
                      <a:ext uri="{FF2B5EF4-FFF2-40B4-BE49-F238E27FC236}">
                        <a16:creationId xmlns:a16="http://schemas.microsoft.com/office/drawing/2014/main" id="{5076865D-909B-2A4C-B0CD-75C602C68212}"/>
                      </a:ext>
                    </a:extLst>
                  </p:cNvPr>
                  <p:cNvSpPr/>
                  <p:nvPr/>
                </p:nvSpPr>
                <p:spPr>
                  <a:xfrm>
                    <a:off x="374097" y="1015172"/>
                    <a:ext cx="8550928" cy="172937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Mathematics, Statistics, Physics, Biology, Chemistry, Computer Science, Geology, amongst others</a:t>
                    </a:r>
                    <a:endParaRPr sz="3000" dirty="0">
                      <a:latin typeface="Avenir Next" panose="020B0503020202020204" pitchFamily="34" charset="0"/>
                    </a:endParaRPr>
                  </a:p>
                </p:txBody>
              </p:sp>
              <p:sp>
                <p:nvSpPr>
                  <p:cNvPr id="23" name="Shape 41">
                    <a:extLst>
                      <a:ext uri="{FF2B5EF4-FFF2-40B4-BE49-F238E27FC236}">
                        <a16:creationId xmlns:a16="http://schemas.microsoft.com/office/drawing/2014/main" id="{A8E4DD1A-EA2D-7E42-B6FC-EB101617C0BD}"/>
                      </a:ext>
                    </a:extLst>
                  </p:cNvPr>
                  <p:cNvSpPr/>
                  <p:nvPr/>
                </p:nvSpPr>
                <p:spPr>
                  <a:xfrm>
                    <a:off x="298386" y="179648"/>
                    <a:ext cx="8292530" cy="5469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00000"/>
                      </a:lnSpc>
                      <a:defRPr sz="2500">
                        <a:solidFill>
                          <a:srgbClr val="3483C9"/>
                        </a:solidFill>
                        <a:latin typeface="Helvetica Neue Light"/>
                        <a:ea typeface="Helvetica Neue Light"/>
                        <a:cs typeface="Helvetica Neue Light"/>
                        <a:sym typeface="Helvetica Neue Light"/>
                      </a:defRPr>
                    </a:lvl1pPr>
                  </a:lstStyle>
                  <a:p>
                    <a:r>
                      <a:rPr lang="en-US" sz="3600" dirty="0">
                        <a:solidFill>
                          <a:srgbClr val="194679"/>
                        </a:solidFill>
                        <a:latin typeface="Avenir Next" panose="020B0503020202020204" pitchFamily="34" charset="0"/>
                      </a:rPr>
                      <a:t>Physical &amp; Natural Sciences</a:t>
                    </a:r>
                    <a:endParaRPr sz="3600" dirty="0">
                      <a:solidFill>
                        <a:srgbClr val="194679"/>
                      </a:solidFill>
                      <a:latin typeface="Avenir Next" panose="020B0503020202020204" pitchFamily="34" charset="0"/>
                    </a:endParaRPr>
                  </a:p>
                </p:txBody>
              </p:sp>
            </p:grpSp>
            <p:sp>
              <p:nvSpPr>
                <p:cNvPr id="21" name="Shape 43">
                  <a:extLst>
                    <a:ext uri="{FF2B5EF4-FFF2-40B4-BE49-F238E27FC236}">
                      <a16:creationId xmlns:a16="http://schemas.microsoft.com/office/drawing/2014/main" id="{8A8F0DF2-7290-AA44-8061-39D9238549C6}"/>
                    </a:ext>
                  </a:extLst>
                </p:cNvPr>
                <p:cNvSpPr/>
                <p:nvPr/>
              </p:nvSpPr>
              <p:spPr>
                <a:xfrm>
                  <a:off x="0" y="471263"/>
                  <a:ext cx="762000" cy="762001"/>
                </a:xfrm>
                <a:prstGeom prst="ellipse">
                  <a:avLst/>
                </a:prstGeom>
                <a:solidFill>
                  <a:srgbClr val="E5E5E5"/>
                </a:solidFill>
                <a:ln w="63500" cap="flat">
                  <a:solidFill>
                    <a:srgbClr val="FFFFFF"/>
                  </a:solidFill>
                  <a:prstDash val="solid"/>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262626"/>
                      </a:solidFill>
                      <a:latin typeface="Helvetica Neue Light"/>
                      <a:ea typeface="Helvetica Neue Light"/>
                      <a:cs typeface="Helvetica Neue Light"/>
                      <a:sym typeface="Helvetica Neue Light"/>
                    </a:defRPr>
                  </a:lvl1pPr>
                </a:lstStyle>
                <a:p>
                  <a:r>
                    <a:rPr>
                      <a:solidFill>
                        <a:srgbClr val="194679"/>
                      </a:solidFill>
                    </a:rPr>
                    <a:t>3</a:t>
                  </a:r>
                </a:p>
              </p:txBody>
            </p:sp>
          </p:grpSp>
          <p:grpSp>
            <p:nvGrpSpPr>
              <p:cNvPr id="13" name="Group 50">
                <a:extLst>
                  <a:ext uri="{FF2B5EF4-FFF2-40B4-BE49-F238E27FC236}">
                    <a16:creationId xmlns:a16="http://schemas.microsoft.com/office/drawing/2014/main" id="{74B53F5F-1371-084F-9DD0-EE52188E810D}"/>
                  </a:ext>
                </a:extLst>
              </p:cNvPr>
              <p:cNvGrpSpPr/>
              <p:nvPr/>
            </p:nvGrpSpPr>
            <p:grpSpPr>
              <a:xfrm>
                <a:off x="6528049" y="5077128"/>
                <a:ext cx="8279501" cy="2165359"/>
                <a:chOff x="0" y="0"/>
                <a:chExt cx="8279500" cy="2165358"/>
              </a:xfrm>
            </p:grpSpPr>
            <p:sp>
              <p:nvSpPr>
                <p:cNvPr id="14" name="Shape 45">
                  <a:extLst>
                    <a:ext uri="{FF2B5EF4-FFF2-40B4-BE49-F238E27FC236}">
                      <a16:creationId xmlns:a16="http://schemas.microsoft.com/office/drawing/2014/main" id="{159A4126-3FEF-CB48-9F7E-3A2A18C48857}"/>
                    </a:ext>
                  </a:extLst>
                </p:cNvPr>
                <p:cNvSpPr/>
                <p:nvPr/>
              </p:nvSpPr>
              <p:spPr>
                <a:xfrm rot="10800000">
                  <a:off x="720950" y="605179"/>
                  <a:ext cx="651053" cy="36132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9612" y="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endParaRPr/>
                </a:p>
              </p:txBody>
            </p:sp>
            <p:grpSp>
              <p:nvGrpSpPr>
                <p:cNvPr id="15" name="Group 48">
                  <a:extLst>
                    <a:ext uri="{FF2B5EF4-FFF2-40B4-BE49-F238E27FC236}">
                      <a16:creationId xmlns:a16="http://schemas.microsoft.com/office/drawing/2014/main" id="{50B11862-A67D-0646-A3BE-37F2B5738AB3}"/>
                    </a:ext>
                  </a:extLst>
                </p:cNvPr>
                <p:cNvGrpSpPr/>
                <p:nvPr/>
              </p:nvGrpSpPr>
              <p:grpSpPr>
                <a:xfrm>
                  <a:off x="1818398" y="486862"/>
                  <a:ext cx="6461102" cy="1678496"/>
                  <a:chOff x="334105" y="-303630"/>
                  <a:chExt cx="6461100" cy="1678494"/>
                </a:xfrm>
              </p:grpSpPr>
              <p:sp>
                <p:nvSpPr>
                  <p:cNvPr id="17" name="Shape 46">
                    <a:extLst>
                      <a:ext uri="{FF2B5EF4-FFF2-40B4-BE49-F238E27FC236}">
                        <a16:creationId xmlns:a16="http://schemas.microsoft.com/office/drawing/2014/main" id="{8CE0A46B-B110-524F-9713-C847369567E8}"/>
                      </a:ext>
                    </a:extLst>
                  </p:cNvPr>
                  <p:cNvSpPr/>
                  <p:nvPr/>
                </p:nvSpPr>
                <p:spPr>
                  <a:xfrm>
                    <a:off x="334106" y="614666"/>
                    <a:ext cx="5830541" cy="7601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Visual Art, Sculpture, Theatre, Dance, Design and Music</a:t>
                    </a:r>
                    <a:endParaRPr sz="3000" dirty="0">
                      <a:latin typeface="Avenir Next" panose="020B0503020202020204" pitchFamily="34" charset="0"/>
                    </a:endParaRPr>
                  </a:p>
                </p:txBody>
              </p:sp>
              <p:sp>
                <p:nvSpPr>
                  <p:cNvPr id="18" name="Shape 47">
                    <a:extLst>
                      <a:ext uri="{FF2B5EF4-FFF2-40B4-BE49-F238E27FC236}">
                        <a16:creationId xmlns:a16="http://schemas.microsoft.com/office/drawing/2014/main" id="{9989D8C3-700E-1B49-A8CE-6704BF8DDE7B}"/>
                      </a:ext>
                    </a:extLst>
                  </p:cNvPr>
                  <p:cNvSpPr/>
                  <p:nvPr/>
                </p:nvSpPr>
                <p:spPr>
                  <a:xfrm flipH="1">
                    <a:off x="334105" y="-303630"/>
                    <a:ext cx="6461100" cy="5979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00000"/>
                      </a:lnSpc>
                      <a:defRPr sz="2500">
                        <a:solidFill>
                          <a:srgbClr val="3483C9"/>
                        </a:solidFill>
                        <a:latin typeface="Helvetica Neue Light"/>
                        <a:ea typeface="Helvetica Neue Light"/>
                        <a:cs typeface="Helvetica Neue Light"/>
                        <a:sym typeface="Helvetica Neue Light"/>
                      </a:defRPr>
                    </a:lvl1pPr>
                  </a:lstStyle>
                  <a:p>
                    <a:r>
                      <a:rPr lang="en-US" sz="3600" dirty="0">
                        <a:solidFill>
                          <a:srgbClr val="194679"/>
                        </a:solidFill>
                        <a:latin typeface="Avenir Next" panose="020B0503020202020204" pitchFamily="34" charset="0"/>
                      </a:rPr>
                      <a:t>Fine &amp; Performing Arts</a:t>
                    </a:r>
                    <a:endParaRPr sz="3600" dirty="0">
                      <a:solidFill>
                        <a:srgbClr val="194679"/>
                      </a:solidFill>
                      <a:latin typeface="Avenir Next" panose="020B0503020202020204" pitchFamily="34" charset="0"/>
                    </a:endParaRPr>
                  </a:p>
                </p:txBody>
              </p:sp>
            </p:grpSp>
            <p:sp>
              <p:nvSpPr>
                <p:cNvPr id="16" name="Shape 49">
                  <a:extLst>
                    <a:ext uri="{FF2B5EF4-FFF2-40B4-BE49-F238E27FC236}">
                      <a16:creationId xmlns:a16="http://schemas.microsoft.com/office/drawing/2014/main" id="{441AEB71-A85E-3544-A8A5-FD1ACF1C7DCD}"/>
                    </a:ext>
                  </a:extLst>
                </p:cNvPr>
                <p:cNvSpPr/>
                <p:nvPr/>
              </p:nvSpPr>
              <p:spPr>
                <a:xfrm>
                  <a:off x="0" y="0"/>
                  <a:ext cx="762000" cy="762000"/>
                </a:xfrm>
                <a:prstGeom prst="ellipse">
                  <a:avLst/>
                </a:prstGeom>
                <a:solidFill>
                  <a:srgbClr val="E5E5E5"/>
                </a:solidFill>
                <a:ln w="63500" cap="flat">
                  <a:solidFill>
                    <a:srgbClr val="FFFFFF"/>
                  </a:solidFill>
                  <a:prstDash val="solid"/>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262626"/>
                      </a:solidFill>
                      <a:latin typeface="Helvetica Neue Light"/>
                      <a:ea typeface="Helvetica Neue Light"/>
                      <a:cs typeface="Helvetica Neue Light"/>
                      <a:sym typeface="Helvetica Neue Light"/>
                    </a:defRPr>
                  </a:lvl1pPr>
                </a:lstStyle>
                <a:p>
                  <a:r>
                    <a:rPr>
                      <a:solidFill>
                        <a:srgbClr val="194679"/>
                      </a:solidFill>
                    </a:rPr>
                    <a:t>4</a:t>
                  </a:r>
                </a:p>
              </p:txBody>
            </p:sp>
          </p:grpSp>
        </p:grpSp>
      </p:grpSp>
      <p:sp>
        <p:nvSpPr>
          <p:cNvPr id="39" name="Quam Ligula Sollicitudin">
            <a:extLst>
              <a:ext uri="{FF2B5EF4-FFF2-40B4-BE49-F238E27FC236}">
                <a16:creationId xmlns:a16="http://schemas.microsoft.com/office/drawing/2014/main" id="{138406E7-23FE-F442-B6F7-CC1549BCF9C5}"/>
              </a:ext>
            </a:extLst>
          </p:cNvPr>
          <p:cNvSpPr/>
          <p:nvPr/>
        </p:nvSpPr>
        <p:spPr>
          <a:xfrm>
            <a:off x="6213436" y="2688006"/>
            <a:ext cx="10461730" cy="635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484C9"/>
                </a:solidFill>
              </a:defRPr>
            </a:lvl1pPr>
          </a:lstStyle>
          <a:p>
            <a:r>
              <a:rPr lang="en-US" dirty="0">
                <a:solidFill>
                  <a:srgbClr val="194679"/>
                </a:solidFill>
                <a:latin typeface="Avenir Next" panose="020B0503020202020204" pitchFamily="34" charset="0"/>
              </a:rPr>
              <a:t>Universes of Knowledge - Breadth </a:t>
            </a:r>
            <a:endParaRPr dirty="0">
              <a:solidFill>
                <a:srgbClr val="194679"/>
              </a:solidFill>
              <a:latin typeface="Avenir Next" panose="020B0503020202020204" pitchFamily="34" charset="0"/>
            </a:endParaRPr>
          </a:p>
        </p:txBody>
      </p:sp>
    </p:spTree>
    <p:extLst>
      <p:ext uri="{BB962C8B-B14F-4D97-AF65-F5344CB8AC3E}">
        <p14:creationId xmlns:p14="http://schemas.microsoft.com/office/powerpoint/2010/main" val="296134990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517921"/>
            <a:ext cx="15521402" cy="1123468"/>
          </a:xfrm>
          <a:prstGeom prst="rect">
            <a:avLst/>
          </a:prstGeom>
        </p:spPr>
        <p:txBody>
          <a:bodyPr/>
          <a:lstStyle/>
          <a:p>
            <a:r>
              <a:rPr lang="en-US" sz="6600" dirty="0"/>
              <a:t>Pursue Your Passion</a:t>
            </a:r>
            <a:endParaRPr sz="6600" dirty="0"/>
          </a:p>
        </p:txBody>
      </p:sp>
      <p:sp>
        <p:nvSpPr>
          <p:cNvPr id="3" name="Text Placeholder 29">
            <a:extLst>
              <a:ext uri="{FF2B5EF4-FFF2-40B4-BE49-F238E27FC236}">
                <a16:creationId xmlns:a16="http://schemas.microsoft.com/office/drawing/2014/main" id="{7C516200-70E6-3943-B48B-D7B1C86EA68E}"/>
              </a:ext>
            </a:extLst>
          </p:cNvPr>
          <p:cNvSpPr>
            <a:spLocks noGrp="1"/>
          </p:cNvSpPr>
          <p:nvPr>
            <p:ph type="body" sz="quarter" idx="13"/>
          </p:nvPr>
        </p:nvSpPr>
        <p:spPr>
          <a:xfrm>
            <a:off x="5236575" y="1746214"/>
            <a:ext cx="14716126" cy="590662"/>
          </a:xfrm>
        </p:spPr>
        <p:txBody>
          <a:bodyPr/>
          <a:lstStyle/>
          <a:p>
            <a:r>
              <a:rPr lang="en-US" sz="4000" dirty="0"/>
              <a:t>Gain deeper understanding</a:t>
            </a:r>
          </a:p>
        </p:txBody>
      </p:sp>
      <p:grpSp>
        <p:nvGrpSpPr>
          <p:cNvPr id="28" name="Group">
            <a:extLst>
              <a:ext uri="{FF2B5EF4-FFF2-40B4-BE49-F238E27FC236}">
                <a16:creationId xmlns:a16="http://schemas.microsoft.com/office/drawing/2014/main" id="{3EC30DB3-10FA-9148-BC8C-E8B9A6E312AC}"/>
              </a:ext>
            </a:extLst>
          </p:cNvPr>
          <p:cNvGrpSpPr>
            <a:grpSpLocks noChangeAspect="1"/>
          </p:cNvGrpSpPr>
          <p:nvPr/>
        </p:nvGrpSpPr>
        <p:grpSpPr>
          <a:xfrm>
            <a:off x="2230967" y="4212484"/>
            <a:ext cx="21508264" cy="7457185"/>
            <a:chOff x="0" y="0"/>
            <a:chExt cx="14838976" cy="5144858"/>
          </a:xfrm>
        </p:grpSpPr>
        <p:grpSp>
          <p:nvGrpSpPr>
            <p:cNvPr id="29" name="Group">
              <a:extLst>
                <a:ext uri="{FF2B5EF4-FFF2-40B4-BE49-F238E27FC236}">
                  <a16:creationId xmlns:a16="http://schemas.microsoft.com/office/drawing/2014/main" id="{2F74B5C6-6C12-AD40-A857-DB8530D4075E}"/>
                </a:ext>
              </a:extLst>
            </p:cNvPr>
            <p:cNvGrpSpPr/>
            <p:nvPr/>
          </p:nvGrpSpPr>
          <p:grpSpPr>
            <a:xfrm>
              <a:off x="0" y="0"/>
              <a:ext cx="5708600" cy="5144858"/>
              <a:chOff x="0" y="0"/>
              <a:chExt cx="5708599" cy="5144857"/>
            </a:xfrm>
          </p:grpSpPr>
          <p:grpSp>
            <p:nvGrpSpPr>
              <p:cNvPr id="45" name="Group">
                <a:extLst>
                  <a:ext uri="{FF2B5EF4-FFF2-40B4-BE49-F238E27FC236}">
                    <a16:creationId xmlns:a16="http://schemas.microsoft.com/office/drawing/2014/main" id="{F076E8A6-CE2C-7D44-9F0C-43DC7CEAE834}"/>
                  </a:ext>
                </a:extLst>
              </p:cNvPr>
              <p:cNvGrpSpPr/>
              <p:nvPr/>
            </p:nvGrpSpPr>
            <p:grpSpPr>
              <a:xfrm>
                <a:off x="2355820" y="1319505"/>
                <a:ext cx="994114" cy="1020487"/>
                <a:chOff x="0" y="0"/>
                <a:chExt cx="994113" cy="1020486"/>
              </a:xfrm>
            </p:grpSpPr>
            <p:sp>
              <p:nvSpPr>
                <p:cNvPr id="50" name="Shape">
                  <a:extLst>
                    <a:ext uri="{FF2B5EF4-FFF2-40B4-BE49-F238E27FC236}">
                      <a16:creationId xmlns:a16="http://schemas.microsoft.com/office/drawing/2014/main" id="{B60DAD31-B4E9-1744-9C22-2D37ED4306B4}"/>
                    </a:ext>
                  </a:extLst>
                </p:cNvPr>
                <p:cNvSpPr/>
                <p:nvPr/>
              </p:nvSpPr>
              <p:spPr>
                <a:xfrm>
                  <a:off x="516089" y="0"/>
                  <a:ext cx="478025" cy="1020487"/>
                </a:xfrm>
                <a:custGeom>
                  <a:avLst/>
                  <a:gdLst/>
                  <a:ahLst/>
                  <a:cxnLst>
                    <a:cxn ang="0">
                      <a:pos x="wd2" y="hd2"/>
                    </a:cxn>
                    <a:cxn ang="5400000">
                      <a:pos x="wd2" y="hd2"/>
                    </a:cxn>
                    <a:cxn ang="10800000">
                      <a:pos x="wd2" y="hd2"/>
                    </a:cxn>
                    <a:cxn ang="16200000">
                      <a:pos x="wd2" y="hd2"/>
                    </a:cxn>
                  </a:cxnLst>
                  <a:rect l="0" t="0" r="r" b="b"/>
                  <a:pathLst>
                    <a:path w="21599" h="21600" extrusionOk="0">
                      <a:moveTo>
                        <a:pt x="10608" y="12725"/>
                      </a:moveTo>
                      <a:cubicBezTo>
                        <a:pt x="14331" y="12472"/>
                        <a:pt x="16500" y="12981"/>
                        <a:pt x="17665" y="13453"/>
                      </a:cubicBezTo>
                      <a:cubicBezTo>
                        <a:pt x="18230" y="13682"/>
                        <a:pt x="18687" y="13952"/>
                        <a:pt x="19029" y="14253"/>
                      </a:cubicBezTo>
                      <a:cubicBezTo>
                        <a:pt x="19950" y="13725"/>
                        <a:pt x="20404" y="13180"/>
                        <a:pt x="20405" y="12594"/>
                      </a:cubicBezTo>
                      <a:cubicBezTo>
                        <a:pt x="20405" y="12339"/>
                        <a:pt x="20298" y="12167"/>
                        <a:pt x="20137" y="11906"/>
                      </a:cubicBezTo>
                      <a:lnTo>
                        <a:pt x="20120" y="11879"/>
                      </a:lnTo>
                      <a:cubicBezTo>
                        <a:pt x="20115" y="11871"/>
                        <a:pt x="20115" y="11864"/>
                        <a:pt x="20111" y="11856"/>
                      </a:cubicBezTo>
                      <a:cubicBezTo>
                        <a:pt x="20106" y="11844"/>
                        <a:pt x="20099" y="11832"/>
                        <a:pt x="20097" y="11819"/>
                      </a:cubicBezTo>
                      <a:cubicBezTo>
                        <a:pt x="20095" y="11808"/>
                        <a:pt x="20096" y="11798"/>
                        <a:pt x="20096" y="11787"/>
                      </a:cubicBezTo>
                      <a:cubicBezTo>
                        <a:pt x="20096" y="11777"/>
                        <a:pt x="20095" y="11766"/>
                        <a:pt x="20097" y="11756"/>
                      </a:cubicBezTo>
                      <a:cubicBezTo>
                        <a:pt x="20099" y="11745"/>
                        <a:pt x="20105" y="11735"/>
                        <a:pt x="20109" y="11724"/>
                      </a:cubicBezTo>
                      <a:cubicBezTo>
                        <a:pt x="20114" y="11714"/>
                        <a:pt x="20117" y="11704"/>
                        <a:pt x="20123" y="11694"/>
                      </a:cubicBezTo>
                      <a:cubicBezTo>
                        <a:pt x="20130" y="11683"/>
                        <a:pt x="20140" y="11674"/>
                        <a:pt x="20148" y="11664"/>
                      </a:cubicBezTo>
                      <a:cubicBezTo>
                        <a:pt x="20157" y="11654"/>
                        <a:pt x="20164" y="11645"/>
                        <a:pt x="20175" y="11635"/>
                      </a:cubicBezTo>
                      <a:cubicBezTo>
                        <a:pt x="20188" y="11624"/>
                        <a:pt x="20204" y="11614"/>
                        <a:pt x="20219" y="11603"/>
                      </a:cubicBezTo>
                      <a:cubicBezTo>
                        <a:pt x="20228" y="11597"/>
                        <a:pt x="20235" y="11590"/>
                        <a:pt x="20245" y="11584"/>
                      </a:cubicBezTo>
                      <a:cubicBezTo>
                        <a:pt x="21132" y="11065"/>
                        <a:pt x="21600" y="10439"/>
                        <a:pt x="21599" y="9775"/>
                      </a:cubicBezTo>
                      <a:cubicBezTo>
                        <a:pt x="21599" y="8176"/>
                        <a:pt x="18823" y="6875"/>
                        <a:pt x="15410" y="6875"/>
                      </a:cubicBezTo>
                      <a:cubicBezTo>
                        <a:pt x="15410" y="6875"/>
                        <a:pt x="15408" y="6875"/>
                        <a:pt x="15408" y="6875"/>
                      </a:cubicBezTo>
                      <a:cubicBezTo>
                        <a:pt x="14030" y="6875"/>
                        <a:pt x="12727" y="7083"/>
                        <a:pt x="11638" y="7476"/>
                      </a:cubicBezTo>
                      <a:cubicBezTo>
                        <a:pt x="11333" y="7586"/>
                        <a:pt x="10896" y="7559"/>
                        <a:pt x="10661" y="7416"/>
                      </a:cubicBezTo>
                      <a:cubicBezTo>
                        <a:pt x="10427" y="7274"/>
                        <a:pt x="10484" y="7069"/>
                        <a:pt x="10788" y="6959"/>
                      </a:cubicBezTo>
                      <a:cubicBezTo>
                        <a:pt x="12123" y="6478"/>
                        <a:pt x="13721" y="6223"/>
                        <a:pt x="15407" y="6223"/>
                      </a:cubicBezTo>
                      <a:cubicBezTo>
                        <a:pt x="15408" y="6223"/>
                        <a:pt x="15410" y="6223"/>
                        <a:pt x="15411" y="6223"/>
                      </a:cubicBezTo>
                      <a:cubicBezTo>
                        <a:pt x="17223" y="6223"/>
                        <a:pt x="18888" y="6523"/>
                        <a:pt x="20193" y="7022"/>
                      </a:cubicBezTo>
                      <a:cubicBezTo>
                        <a:pt x="20018" y="6086"/>
                        <a:pt x="19493" y="5545"/>
                        <a:pt x="18678" y="5135"/>
                      </a:cubicBezTo>
                      <a:cubicBezTo>
                        <a:pt x="18614" y="5251"/>
                        <a:pt x="18531" y="5363"/>
                        <a:pt x="18429" y="5496"/>
                      </a:cubicBezTo>
                      <a:cubicBezTo>
                        <a:pt x="18380" y="5560"/>
                        <a:pt x="18326" y="5631"/>
                        <a:pt x="18267" y="5712"/>
                      </a:cubicBezTo>
                      <a:cubicBezTo>
                        <a:pt x="18169" y="5848"/>
                        <a:pt x="17898" y="5933"/>
                        <a:pt x="17608" y="5933"/>
                      </a:cubicBezTo>
                      <a:cubicBezTo>
                        <a:pt x="17534" y="5933"/>
                        <a:pt x="17459" y="5928"/>
                        <a:pt x="17385" y="5916"/>
                      </a:cubicBezTo>
                      <a:cubicBezTo>
                        <a:pt x="17021" y="5858"/>
                        <a:pt x="16826" y="5673"/>
                        <a:pt x="16949" y="5503"/>
                      </a:cubicBezTo>
                      <a:cubicBezTo>
                        <a:pt x="17011" y="5417"/>
                        <a:pt x="17067" y="5343"/>
                        <a:pt x="17119" y="5276"/>
                      </a:cubicBezTo>
                      <a:cubicBezTo>
                        <a:pt x="17353" y="4970"/>
                        <a:pt x="17450" y="4843"/>
                        <a:pt x="17450" y="4355"/>
                      </a:cubicBezTo>
                      <a:cubicBezTo>
                        <a:pt x="17450" y="2929"/>
                        <a:pt x="15445" y="1775"/>
                        <a:pt x="12709" y="1514"/>
                      </a:cubicBezTo>
                      <a:cubicBezTo>
                        <a:pt x="13117" y="2006"/>
                        <a:pt x="13341" y="2562"/>
                        <a:pt x="13341" y="3164"/>
                      </a:cubicBezTo>
                      <a:cubicBezTo>
                        <a:pt x="13341" y="4241"/>
                        <a:pt x="12287" y="5499"/>
                        <a:pt x="9385" y="6346"/>
                      </a:cubicBezTo>
                      <a:cubicBezTo>
                        <a:pt x="8047" y="6737"/>
                        <a:pt x="5767" y="7044"/>
                        <a:pt x="2496" y="6291"/>
                      </a:cubicBezTo>
                      <a:cubicBezTo>
                        <a:pt x="2151" y="6212"/>
                        <a:pt x="2008" y="6017"/>
                        <a:pt x="2178" y="5855"/>
                      </a:cubicBezTo>
                      <a:cubicBezTo>
                        <a:pt x="2348" y="5693"/>
                        <a:pt x="2765" y="5627"/>
                        <a:pt x="3110" y="5706"/>
                      </a:cubicBezTo>
                      <a:cubicBezTo>
                        <a:pt x="5275" y="6204"/>
                        <a:pt x="7139" y="6233"/>
                        <a:pt x="8649" y="5793"/>
                      </a:cubicBezTo>
                      <a:cubicBezTo>
                        <a:pt x="10792" y="5167"/>
                        <a:pt x="11949" y="4287"/>
                        <a:pt x="11949" y="3164"/>
                      </a:cubicBezTo>
                      <a:cubicBezTo>
                        <a:pt x="11949" y="2458"/>
                        <a:pt x="11589" y="1828"/>
                        <a:pt x="10958" y="1319"/>
                      </a:cubicBezTo>
                      <a:cubicBezTo>
                        <a:pt x="10947" y="1311"/>
                        <a:pt x="10938" y="1303"/>
                        <a:pt x="10928" y="1295"/>
                      </a:cubicBezTo>
                      <a:cubicBezTo>
                        <a:pt x="9915" y="494"/>
                        <a:pt x="8222" y="0"/>
                        <a:pt x="6189" y="0"/>
                      </a:cubicBezTo>
                      <a:cubicBezTo>
                        <a:pt x="3911" y="0"/>
                        <a:pt x="1837" y="572"/>
                        <a:pt x="777" y="1492"/>
                      </a:cubicBezTo>
                      <a:cubicBezTo>
                        <a:pt x="58" y="2117"/>
                        <a:pt x="57" y="2674"/>
                        <a:pt x="56" y="3166"/>
                      </a:cubicBezTo>
                      <a:lnTo>
                        <a:pt x="55" y="3275"/>
                      </a:lnTo>
                      <a:cubicBezTo>
                        <a:pt x="37" y="5015"/>
                        <a:pt x="23" y="9078"/>
                        <a:pt x="14" y="12696"/>
                      </a:cubicBezTo>
                      <a:cubicBezTo>
                        <a:pt x="2120" y="10786"/>
                        <a:pt x="6436" y="9563"/>
                        <a:pt x="11781" y="9563"/>
                      </a:cubicBezTo>
                      <a:cubicBezTo>
                        <a:pt x="14053" y="9563"/>
                        <a:pt x="16302" y="9817"/>
                        <a:pt x="18286" y="10299"/>
                      </a:cubicBezTo>
                      <a:cubicBezTo>
                        <a:pt x="18627" y="10381"/>
                        <a:pt x="18760" y="10578"/>
                        <a:pt x="18583" y="10738"/>
                      </a:cubicBezTo>
                      <a:cubicBezTo>
                        <a:pt x="18407" y="10898"/>
                        <a:pt x="17987" y="10960"/>
                        <a:pt x="17645" y="10878"/>
                      </a:cubicBezTo>
                      <a:cubicBezTo>
                        <a:pt x="15859" y="10444"/>
                        <a:pt x="13831" y="10215"/>
                        <a:pt x="11781" y="10215"/>
                      </a:cubicBezTo>
                      <a:cubicBezTo>
                        <a:pt x="4966" y="10215"/>
                        <a:pt x="14" y="12425"/>
                        <a:pt x="8" y="15470"/>
                      </a:cubicBezTo>
                      <a:cubicBezTo>
                        <a:pt x="8" y="15471"/>
                        <a:pt x="7" y="15471"/>
                        <a:pt x="7" y="15472"/>
                      </a:cubicBezTo>
                      <a:cubicBezTo>
                        <a:pt x="2" y="17745"/>
                        <a:pt x="0" y="19409"/>
                        <a:pt x="0" y="19449"/>
                      </a:cubicBezTo>
                      <a:cubicBezTo>
                        <a:pt x="0" y="20520"/>
                        <a:pt x="1070" y="21600"/>
                        <a:pt x="3461" y="21600"/>
                      </a:cubicBezTo>
                      <a:cubicBezTo>
                        <a:pt x="4760" y="21600"/>
                        <a:pt x="5996" y="21272"/>
                        <a:pt x="6767" y="20722"/>
                      </a:cubicBezTo>
                      <a:cubicBezTo>
                        <a:pt x="7288" y="20351"/>
                        <a:pt x="7563" y="19910"/>
                        <a:pt x="7563" y="19449"/>
                      </a:cubicBezTo>
                      <a:cubicBezTo>
                        <a:pt x="7563" y="18263"/>
                        <a:pt x="5723" y="17298"/>
                        <a:pt x="3461" y="17298"/>
                      </a:cubicBezTo>
                      <a:cubicBezTo>
                        <a:pt x="3299" y="17298"/>
                        <a:pt x="3137" y="17303"/>
                        <a:pt x="2978" y="17312"/>
                      </a:cubicBezTo>
                      <a:cubicBezTo>
                        <a:pt x="2593" y="17334"/>
                        <a:pt x="2248" y="17210"/>
                        <a:pt x="2198" y="17031"/>
                      </a:cubicBezTo>
                      <a:cubicBezTo>
                        <a:pt x="2148" y="16853"/>
                        <a:pt x="2417" y="16689"/>
                        <a:pt x="2798" y="16666"/>
                      </a:cubicBezTo>
                      <a:cubicBezTo>
                        <a:pt x="3016" y="16652"/>
                        <a:pt x="3240" y="16646"/>
                        <a:pt x="3461" y="16646"/>
                      </a:cubicBezTo>
                      <a:cubicBezTo>
                        <a:pt x="6491" y="16646"/>
                        <a:pt x="8955" y="17903"/>
                        <a:pt x="8955" y="19449"/>
                      </a:cubicBezTo>
                      <a:cubicBezTo>
                        <a:pt x="8955" y="19621"/>
                        <a:pt x="8921" y="19791"/>
                        <a:pt x="8861" y="19958"/>
                      </a:cubicBezTo>
                      <a:cubicBezTo>
                        <a:pt x="12028" y="19891"/>
                        <a:pt x="13338" y="19428"/>
                        <a:pt x="14225" y="18147"/>
                      </a:cubicBezTo>
                      <a:cubicBezTo>
                        <a:pt x="14227" y="18144"/>
                        <a:pt x="14230" y="18143"/>
                        <a:pt x="14231" y="18140"/>
                      </a:cubicBezTo>
                      <a:cubicBezTo>
                        <a:pt x="14240" y="18129"/>
                        <a:pt x="14251" y="18118"/>
                        <a:pt x="14262" y="18107"/>
                      </a:cubicBezTo>
                      <a:cubicBezTo>
                        <a:pt x="14271" y="18099"/>
                        <a:pt x="14279" y="18090"/>
                        <a:pt x="14289" y="18082"/>
                      </a:cubicBezTo>
                      <a:cubicBezTo>
                        <a:pt x="14301" y="18072"/>
                        <a:pt x="14315" y="18064"/>
                        <a:pt x="14329" y="18055"/>
                      </a:cubicBezTo>
                      <a:cubicBezTo>
                        <a:pt x="14342" y="18047"/>
                        <a:pt x="14354" y="18038"/>
                        <a:pt x="14369" y="18031"/>
                      </a:cubicBezTo>
                      <a:cubicBezTo>
                        <a:pt x="14383" y="18023"/>
                        <a:pt x="14401" y="18016"/>
                        <a:pt x="14417" y="18009"/>
                      </a:cubicBezTo>
                      <a:cubicBezTo>
                        <a:pt x="14434" y="18002"/>
                        <a:pt x="14450" y="17994"/>
                        <a:pt x="14468" y="17988"/>
                      </a:cubicBezTo>
                      <a:cubicBezTo>
                        <a:pt x="14485" y="17982"/>
                        <a:pt x="14504" y="17977"/>
                        <a:pt x="14523" y="17971"/>
                      </a:cubicBezTo>
                      <a:cubicBezTo>
                        <a:pt x="14543" y="17965"/>
                        <a:pt x="14563" y="17959"/>
                        <a:pt x="14585" y="17954"/>
                      </a:cubicBezTo>
                      <a:cubicBezTo>
                        <a:pt x="14590" y="17953"/>
                        <a:pt x="14594" y="17952"/>
                        <a:pt x="14599" y="17951"/>
                      </a:cubicBezTo>
                      <a:cubicBezTo>
                        <a:pt x="16428" y="17560"/>
                        <a:pt x="18371" y="16626"/>
                        <a:pt x="18371" y="15665"/>
                      </a:cubicBezTo>
                      <a:cubicBezTo>
                        <a:pt x="18371" y="14979"/>
                        <a:pt x="17797" y="14369"/>
                        <a:pt x="16755" y="13946"/>
                      </a:cubicBezTo>
                      <a:cubicBezTo>
                        <a:pt x="15399" y="13397"/>
                        <a:pt x="13342" y="13198"/>
                        <a:pt x="10808" y="13370"/>
                      </a:cubicBezTo>
                      <a:cubicBezTo>
                        <a:pt x="10426" y="13397"/>
                        <a:pt x="10074" y="13273"/>
                        <a:pt x="10019" y="13095"/>
                      </a:cubicBezTo>
                      <a:cubicBezTo>
                        <a:pt x="9964" y="12916"/>
                        <a:pt x="10227" y="12751"/>
                        <a:pt x="10608" y="12725"/>
                      </a:cubicBezTo>
                      <a:close/>
                    </a:path>
                  </a:pathLst>
                </a:custGeom>
                <a:solidFill>
                  <a:srgbClr val="205C97"/>
                </a:solidFill>
                <a:ln w="12700" cap="flat">
                  <a:noFill/>
                  <a:miter lim="400000"/>
                </a:ln>
                <a:effectLst/>
              </p:spPr>
              <p:txBody>
                <a:bodyPr wrap="square" lIns="38100" tIns="38100" rIns="38100" bIns="38100" numCol="1" anchor="ctr">
                  <a:noAutofit/>
                </a:bodyPr>
                <a:lstStyle/>
                <a:p>
                  <a:endParaRPr>
                    <a:solidFill>
                      <a:srgbClr val="194679"/>
                    </a:solidFill>
                  </a:endParaRPr>
                </a:p>
              </p:txBody>
            </p:sp>
            <p:sp>
              <p:nvSpPr>
                <p:cNvPr id="51" name="Shape">
                  <a:extLst>
                    <a:ext uri="{FF2B5EF4-FFF2-40B4-BE49-F238E27FC236}">
                      <a16:creationId xmlns:a16="http://schemas.microsoft.com/office/drawing/2014/main" id="{43D53708-64CB-B644-B4CC-88FA49AFBC34}"/>
                    </a:ext>
                  </a:extLst>
                </p:cNvPr>
                <p:cNvSpPr/>
                <p:nvPr/>
              </p:nvSpPr>
              <p:spPr>
                <a:xfrm>
                  <a:off x="-1" y="0"/>
                  <a:ext cx="478026" cy="1020487"/>
                </a:xfrm>
                <a:custGeom>
                  <a:avLst/>
                  <a:gdLst/>
                  <a:ahLst/>
                  <a:cxnLst>
                    <a:cxn ang="0">
                      <a:pos x="wd2" y="hd2"/>
                    </a:cxn>
                    <a:cxn ang="5400000">
                      <a:pos x="wd2" y="hd2"/>
                    </a:cxn>
                    <a:cxn ang="10800000">
                      <a:pos x="wd2" y="hd2"/>
                    </a:cxn>
                    <a:cxn ang="16200000">
                      <a:pos x="wd2" y="hd2"/>
                    </a:cxn>
                  </a:cxnLst>
                  <a:rect l="0" t="0" r="r" b="b"/>
                  <a:pathLst>
                    <a:path w="21599" h="21600" extrusionOk="0">
                      <a:moveTo>
                        <a:pt x="10991" y="12725"/>
                      </a:moveTo>
                      <a:cubicBezTo>
                        <a:pt x="7268" y="12472"/>
                        <a:pt x="5099" y="12981"/>
                        <a:pt x="3934" y="13453"/>
                      </a:cubicBezTo>
                      <a:cubicBezTo>
                        <a:pt x="3369" y="13682"/>
                        <a:pt x="2912" y="13952"/>
                        <a:pt x="2570" y="14253"/>
                      </a:cubicBezTo>
                      <a:cubicBezTo>
                        <a:pt x="1649" y="13725"/>
                        <a:pt x="1195" y="13180"/>
                        <a:pt x="1194" y="12594"/>
                      </a:cubicBezTo>
                      <a:cubicBezTo>
                        <a:pt x="1194" y="12339"/>
                        <a:pt x="1301" y="12167"/>
                        <a:pt x="1462" y="11906"/>
                      </a:cubicBezTo>
                      <a:lnTo>
                        <a:pt x="1479" y="11879"/>
                      </a:lnTo>
                      <a:cubicBezTo>
                        <a:pt x="1484" y="11871"/>
                        <a:pt x="1484" y="11864"/>
                        <a:pt x="1488" y="11856"/>
                      </a:cubicBezTo>
                      <a:cubicBezTo>
                        <a:pt x="1493" y="11844"/>
                        <a:pt x="1500" y="11832"/>
                        <a:pt x="1502" y="11819"/>
                      </a:cubicBezTo>
                      <a:cubicBezTo>
                        <a:pt x="1504" y="11808"/>
                        <a:pt x="1503" y="11798"/>
                        <a:pt x="1503" y="11787"/>
                      </a:cubicBezTo>
                      <a:cubicBezTo>
                        <a:pt x="1503" y="11777"/>
                        <a:pt x="1504" y="11766"/>
                        <a:pt x="1502" y="11756"/>
                      </a:cubicBezTo>
                      <a:cubicBezTo>
                        <a:pt x="1500" y="11745"/>
                        <a:pt x="1494" y="11735"/>
                        <a:pt x="1490" y="11724"/>
                      </a:cubicBezTo>
                      <a:cubicBezTo>
                        <a:pt x="1485" y="11714"/>
                        <a:pt x="1482" y="11704"/>
                        <a:pt x="1476" y="11694"/>
                      </a:cubicBezTo>
                      <a:cubicBezTo>
                        <a:pt x="1469" y="11683"/>
                        <a:pt x="1459" y="11674"/>
                        <a:pt x="1451" y="11664"/>
                      </a:cubicBezTo>
                      <a:cubicBezTo>
                        <a:pt x="1442" y="11654"/>
                        <a:pt x="1435" y="11645"/>
                        <a:pt x="1424" y="11635"/>
                      </a:cubicBezTo>
                      <a:cubicBezTo>
                        <a:pt x="1411" y="11624"/>
                        <a:pt x="1395" y="11614"/>
                        <a:pt x="1380" y="11603"/>
                      </a:cubicBezTo>
                      <a:cubicBezTo>
                        <a:pt x="1371" y="11597"/>
                        <a:pt x="1364" y="11590"/>
                        <a:pt x="1354" y="11584"/>
                      </a:cubicBezTo>
                      <a:cubicBezTo>
                        <a:pt x="467" y="11065"/>
                        <a:pt x="-1" y="10439"/>
                        <a:pt x="0" y="9775"/>
                      </a:cubicBezTo>
                      <a:cubicBezTo>
                        <a:pt x="0" y="8176"/>
                        <a:pt x="2776" y="6875"/>
                        <a:pt x="6189" y="6875"/>
                      </a:cubicBezTo>
                      <a:cubicBezTo>
                        <a:pt x="6189" y="6875"/>
                        <a:pt x="6191" y="6875"/>
                        <a:pt x="6191" y="6875"/>
                      </a:cubicBezTo>
                      <a:cubicBezTo>
                        <a:pt x="7569" y="6875"/>
                        <a:pt x="8872" y="7083"/>
                        <a:pt x="9961" y="7476"/>
                      </a:cubicBezTo>
                      <a:cubicBezTo>
                        <a:pt x="10266" y="7586"/>
                        <a:pt x="10703" y="7559"/>
                        <a:pt x="10938" y="7416"/>
                      </a:cubicBezTo>
                      <a:cubicBezTo>
                        <a:pt x="11172" y="7274"/>
                        <a:pt x="11115" y="7069"/>
                        <a:pt x="10811" y="6959"/>
                      </a:cubicBezTo>
                      <a:cubicBezTo>
                        <a:pt x="9476" y="6478"/>
                        <a:pt x="7878" y="6223"/>
                        <a:pt x="6192" y="6223"/>
                      </a:cubicBezTo>
                      <a:cubicBezTo>
                        <a:pt x="6191" y="6223"/>
                        <a:pt x="6189" y="6223"/>
                        <a:pt x="6188" y="6223"/>
                      </a:cubicBezTo>
                      <a:cubicBezTo>
                        <a:pt x="4376" y="6223"/>
                        <a:pt x="2711" y="6523"/>
                        <a:pt x="1406" y="7022"/>
                      </a:cubicBezTo>
                      <a:cubicBezTo>
                        <a:pt x="1581" y="6086"/>
                        <a:pt x="2106" y="5545"/>
                        <a:pt x="2921" y="5135"/>
                      </a:cubicBezTo>
                      <a:cubicBezTo>
                        <a:pt x="2985" y="5251"/>
                        <a:pt x="3068" y="5363"/>
                        <a:pt x="3170" y="5496"/>
                      </a:cubicBezTo>
                      <a:cubicBezTo>
                        <a:pt x="3219" y="5560"/>
                        <a:pt x="3273" y="5631"/>
                        <a:pt x="3332" y="5712"/>
                      </a:cubicBezTo>
                      <a:cubicBezTo>
                        <a:pt x="3430" y="5848"/>
                        <a:pt x="3701" y="5933"/>
                        <a:pt x="3991" y="5933"/>
                      </a:cubicBezTo>
                      <a:cubicBezTo>
                        <a:pt x="4065" y="5933"/>
                        <a:pt x="4140" y="5928"/>
                        <a:pt x="4214" y="5916"/>
                      </a:cubicBezTo>
                      <a:cubicBezTo>
                        <a:pt x="4578" y="5858"/>
                        <a:pt x="4773" y="5673"/>
                        <a:pt x="4650" y="5503"/>
                      </a:cubicBezTo>
                      <a:cubicBezTo>
                        <a:pt x="4588" y="5417"/>
                        <a:pt x="4532" y="5343"/>
                        <a:pt x="4480" y="5276"/>
                      </a:cubicBezTo>
                      <a:cubicBezTo>
                        <a:pt x="4246" y="4970"/>
                        <a:pt x="4149" y="4843"/>
                        <a:pt x="4149" y="4355"/>
                      </a:cubicBezTo>
                      <a:cubicBezTo>
                        <a:pt x="4149" y="2929"/>
                        <a:pt x="6154" y="1775"/>
                        <a:pt x="8890" y="1514"/>
                      </a:cubicBezTo>
                      <a:cubicBezTo>
                        <a:pt x="8482" y="2006"/>
                        <a:pt x="8258" y="2562"/>
                        <a:pt x="8258" y="3164"/>
                      </a:cubicBezTo>
                      <a:cubicBezTo>
                        <a:pt x="8258" y="4241"/>
                        <a:pt x="9312" y="5499"/>
                        <a:pt x="12214" y="6346"/>
                      </a:cubicBezTo>
                      <a:cubicBezTo>
                        <a:pt x="13552" y="6737"/>
                        <a:pt x="15832" y="7044"/>
                        <a:pt x="19103" y="6291"/>
                      </a:cubicBezTo>
                      <a:cubicBezTo>
                        <a:pt x="19448" y="6212"/>
                        <a:pt x="19591" y="6017"/>
                        <a:pt x="19421" y="5855"/>
                      </a:cubicBezTo>
                      <a:cubicBezTo>
                        <a:pt x="19251" y="5693"/>
                        <a:pt x="18834" y="5627"/>
                        <a:pt x="18489" y="5706"/>
                      </a:cubicBezTo>
                      <a:cubicBezTo>
                        <a:pt x="16324" y="6204"/>
                        <a:pt x="14460" y="6233"/>
                        <a:pt x="12950" y="5793"/>
                      </a:cubicBezTo>
                      <a:cubicBezTo>
                        <a:pt x="10807" y="5167"/>
                        <a:pt x="9650" y="4287"/>
                        <a:pt x="9650" y="3164"/>
                      </a:cubicBezTo>
                      <a:cubicBezTo>
                        <a:pt x="9650" y="2458"/>
                        <a:pt x="10010" y="1828"/>
                        <a:pt x="10641" y="1319"/>
                      </a:cubicBezTo>
                      <a:cubicBezTo>
                        <a:pt x="10652" y="1311"/>
                        <a:pt x="10661" y="1303"/>
                        <a:pt x="10671" y="1295"/>
                      </a:cubicBezTo>
                      <a:cubicBezTo>
                        <a:pt x="11684" y="494"/>
                        <a:pt x="13377" y="0"/>
                        <a:pt x="15410" y="0"/>
                      </a:cubicBezTo>
                      <a:cubicBezTo>
                        <a:pt x="17688" y="0"/>
                        <a:pt x="19762" y="572"/>
                        <a:pt x="20822" y="1492"/>
                      </a:cubicBezTo>
                      <a:cubicBezTo>
                        <a:pt x="21541" y="2117"/>
                        <a:pt x="21542" y="2674"/>
                        <a:pt x="21543" y="3166"/>
                      </a:cubicBezTo>
                      <a:lnTo>
                        <a:pt x="21544" y="3275"/>
                      </a:lnTo>
                      <a:cubicBezTo>
                        <a:pt x="21562" y="5015"/>
                        <a:pt x="21576" y="9078"/>
                        <a:pt x="21585" y="12696"/>
                      </a:cubicBezTo>
                      <a:cubicBezTo>
                        <a:pt x="19479" y="10786"/>
                        <a:pt x="15163" y="9563"/>
                        <a:pt x="9818" y="9563"/>
                      </a:cubicBezTo>
                      <a:cubicBezTo>
                        <a:pt x="7546" y="9563"/>
                        <a:pt x="5297" y="9817"/>
                        <a:pt x="3313" y="10299"/>
                      </a:cubicBezTo>
                      <a:cubicBezTo>
                        <a:pt x="2972" y="10381"/>
                        <a:pt x="2839" y="10578"/>
                        <a:pt x="3016" y="10738"/>
                      </a:cubicBezTo>
                      <a:cubicBezTo>
                        <a:pt x="3192" y="10898"/>
                        <a:pt x="3612" y="10960"/>
                        <a:pt x="3954" y="10878"/>
                      </a:cubicBezTo>
                      <a:cubicBezTo>
                        <a:pt x="5740" y="10444"/>
                        <a:pt x="7768" y="10215"/>
                        <a:pt x="9818" y="10215"/>
                      </a:cubicBezTo>
                      <a:cubicBezTo>
                        <a:pt x="16633" y="10215"/>
                        <a:pt x="21585" y="12425"/>
                        <a:pt x="21591" y="15470"/>
                      </a:cubicBezTo>
                      <a:cubicBezTo>
                        <a:pt x="21591" y="15471"/>
                        <a:pt x="21592" y="15471"/>
                        <a:pt x="21592" y="15472"/>
                      </a:cubicBezTo>
                      <a:cubicBezTo>
                        <a:pt x="21597" y="17745"/>
                        <a:pt x="21599" y="19409"/>
                        <a:pt x="21599" y="19449"/>
                      </a:cubicBezTo>
                      <a:cubicBezTo>
                        <a:pt x="21599" y="20520"/>
                        <a:pt x="20529" y="21600"/>
                        <a:pt x="18138" y="21600"/>
                      </a:cubicBezTo>
                      <a:cubicBezTo>
                        <a:pt x="16839" y="21600"/>
                        <a:pt x="15603" y="21272"/>
                        <a:pt x="14832" y="20722"/>
                      </a:cubicBezTo>
                      <a:cubicBezTo>
                        <a:pt x="14311" y="20351"/>
                        <a:pt x="14036" y="19910"/>
                        <a:pt x="14036" y="19449"/>
                      </a:cubicBezTo>
                      <a:cubicBezTo>
                        <a:pt x="14036" y="18263"/>
                        <a:pt x="15876" y="17298"/>
                        <a:pt x="18138" y="17298"/>
                      </a:cubicBezTo>
                      <a:cubicBezTo>
                        <a:pt x="18300" y="17298"/>
                        <a:pt x="18462" y="17303"/>
                        <a:pt x="18621" y="17312"/>
                      </a:cubicBezTo>
                      <a:cubicBezTo>
                        <a:pt x="19006" y="17334"/>
                        <a:pt x="19351" y="17210"/>
                        <a:pt x="19401" y="17031"/>
                      </a:cubicBezTo>
                      <a:cubicBezTo>
                        <a:pt x="19451" y="16853"/>
                        <a:pt x="19182" y="16689"/>
                        <a:pt x="18801" y="16666"/>
                      </a:cubicBezTo>
                      <a:cubicBezTo>
                        <a:pt x="18583" y="16652"/>
                        <a:pt x="18359" y="16646"/>
                        <a:pt x="18138" y="16646"/>
                      </a:cubicBezTo>
                      <a:cubicBezTo>
                        <a:pt x="15108" y="16646"/>
                        <a:pt x="12644" y="17903"/>
                        <a:pt x="12644" y="19449"/>
                      </a:cubicBezTo>
                      <a:cubicBezTo>
                        <a:pt x="12644" y="19621"/>
                        <a:pt x="12678" y="19791"/>
                        <a:pt x="12738" y="19958"/>
                      </a:cubicBezTo>
                      <a:cubicBezTo>
                        <a:pt x="9571" y="19891"/>
                        <a:pt x="8261" y="19428"/>
                        <a:pt x="7374" y="18147"/>
                      </a:cubicBezTo>
                      <a:cubicBezTo>
                        <a:pt x="7372" y="18144"/>
                        <a:pt x="7369" y="18143"/>
                        <a:pt x="7368" y="18140"/>
                      </a:cubicBezTo>
                      <a:cubicBezTo>
                        <a:pt x="7359" y="18129"/>
                        <a:pt x="7348" y="18118"/>
                        <a:pt x="7337" y="18107"/>
                      </a:cubicBezTo>
                      <a:cubicBezTo>
                        <a:pt x="7328" y="18099"/>
                        <a:pt x="7320" y="18090"/>
                        <a:pt x="7310" y="18082"/>
                      </a:cubicBezTo>
                      <a:cubicBezTo>
                        <a:pt x="7298" y="18072"/>
                        <a:pt x="7284" y="18064"/>
                        <a:pt x="7270" y="18055"/>
                      </a:cubicBezTo>
                      <a:cubicBezTo>
                        <a:pt x="7257" y="18047"/>
                        <a:pt x="7245" y="18038"/>
                        <a:pt x="7230" y="18031"/>
                      </a:cubicBezTo>
                      <a:cubicBezTo>
                        <a:pt x="7216" y="18023"/>
                        <a:pt x="7198" y="18016"/>
                        <a:pt x="7182" y="18009"/>
                      </a:cubicBezTo>
                      <a:cubicBezTo>
                        <a:pt x="7165" y="18002"/>
                        <a:pt x="7149" y="17994"/>
                        <a:pt x="7131" y="17988"/>
                      </a:cubicBezTo>
                      <a:cubicBezTo>
                        <a:pt x="7114" y="17982"/>
                        <a:pt x="7095" y="17977"/>
                        <a:pt x="7076" y="17971"/>
                      </a:cubicBezTo>
                      <a:cubicBezTo>
                        <a:pt x="7056" y="17965"/>
                        <a:pt x="7036" y="17959"/>
                        <a:pt x="7014" y="17954"/>
                      </a:cubicBezTo>
                      <a:cubicBezTo>
                        <a:pt x="7009" y="17953"/>
                        <a:pt x="7005" y="17952"/>
                        <a:pt x="7000" y="17951"/>
                      </a:cubicBezTo>
                      <a:cubicBezTo>
                        <a:pt x="5171" y="17560"/>
                        <a:pt x="3228" y="16626"/>
                        <a:pt x="3228" y="15665"/>
                      </a:cubicBezTo>
                      <a:cubicBezTo>
                        <a:pt x="3228" y="14979"/>
                        <a:pt x="3802" y="14369"/>
                        <a:pt x="4844" y="13946"/>
                      </a:cubicBezTo>
                      <a:cubicBezTo>
                        <a:pt x="6200" y="13397"/>
                        <a:pt x="8257" y="13198"/>
                        <a:pt x="10791" y="13370"/>
                      </a:cubicBezTo>
                      <a:cubicBezTo>
                        <a:pt x="11173" y="13397"/>
                        <a:pt x="11525" y="13273"/>
                        <a:pt x="11580" y="13095"/>
                      </a:cubicBezTo>
                      <a:cubicBezTo>
                        <a:pt x="11635" y="12916"/>
                        <a:pt x="11372" y="12751"/>
                        <a:pt x="10991" y="12725"/>
                      </a:cubicBezTo>
                      <a:close/>
                    </a:path>
                  </a:pathLst>
                </a:custGeom>
                <a:solidFill>
                  <a:srgbClr val="B9B9B9"/>
                </a:solidFill>
                <a:ln w="12700" cap="flat">
                  <a:noFill/>
                  <a:miter lim="400000"/>
                </a:ln>
                <a:effectLst/>
              </p:spPr>
              <p:txBody>
                <a:bodyPr wrap="square" lIns="38100" tIns="38100" rIns="38100" bIns="38100" numCol="1" anchor="ctr">
                  <a:noAutofit/>
                </a:bodyPr>
                <a:lstStyle/>
                <a:p>
                  <a:endParaRPr>
                    <a:solidFill>
                      <a:srgbClr val="194679"/>
                    </a:solidFill>
                  </a:endParaRPr>
                </a:p>
              </p:txBody>
            </p:sp>
          </p:grpSp>
          <p:sp>
            <p:nvSpPr>
              <p:cNvPr id="46" name="Shape">
                <a:extLst>
                  <a:ext uri="{FF2B5EF4-FFF2-40B4-BE49-F238E27FC236}">
                    <a16:creationId xmlns:a16="http://schemas.microsoft.com/office/drawing/2014/main" id="{F15CE49A-AEC5-EB42-A534-42DE3B614D47}"/>
                  </a:ext>
                </a:extLst>
              </p:cNvPr>
              <p:cNvSpPr/>
              <p:nvPr/>
            </p:nvSpPr>
            <p:spPr>
              <a:xfrm>
                <a:off x="2090874" y="2832910"/>
                <a:ext cx="1524005" cy="981076"/>
              </a:xfrm>
              <a:custGeom>
                <a:avLst/>
                <a:gdLst/>
                <a:ahLst/>
                <a:cxnLst>
                  <a:cxn ang="0">
                    <a:pos x="wd2" y="hd2"/>
                  </a:cxn>
                  <a:cxn ang="5400000">
                    <a:pos x="wd2" y="hd2"/>
                  </a:cxn>
                  <a:cxn ang="10800000">
                    <a:pos x="wd2" y="hd2"/>
                  </a:cxn>
                  <a:cxn ang="16200000">
                    <a:pos x="wd2" y="hd2"/>
                  </a:cxn>
                </a:cxnLst>
                <a:rect l="0" t="0" r="r" b="b"/>
                <a:pathLst>
                  <a:path w="21595" h="21600" extrusionOk="0">
                    <a:moveTo>
                      <a:pt x="1467" y="0"/>
                    </a:moveTo>
                    <a:cubicBezTo>
                      <a:pt x="1045" y="0"/>
                      <a:pt x="833" y="2"/>
                      <a:pt x="607" y="114"/>
                    </a:cubicBezTo>
                    <a:cubicBezTo>
                      <a:pt x="358" y="254"/>
                      <a:pt x="158" y="557"/>
                      <a:pt x="67" y="944"/>
                    </a:cubicBezTo>
                    <a:cubicBezTo>
                      <a:pt x="-5" y="1297"/>
                      <a:pt x="0" y="1625"/>
                      <a:pt x="0" y="2281"/>
                    </a:cubicBezTo>
                    <a:lnTo>
                      <a:pt x="0" y="3303"/>
                    </a:lnTo>
                    <a:cubicBezTo>
                      <a:pt x="0" y="3968"/>
                      <a:pt x="-5" y="4304"/>
                      <a:pt x="67" y="4657"/>
                    </a:cubicBezTo>
                    <a:cubicBezTo>
                      <a:pt x="158" y="5044"/>
                      <a:pt x="358" y="5347"/>
                      <a:pt x="607" y="5487"/>
                    </a:cubicBezTo>
                    <a:cubicBezTo>
                      <a:pt x="834" y="5599"/>
                      <a:pt x="1046" y="5601"/>
                      <a:pt x="1467" y="5601"/>
                    </a:cubicBezTo>
                    <a:lnTo>
                      <a:pt x="20116" y="5601"/>
                    </a:lnTo>
                    <a:cubicBezTo>
                      <a:pt x="20544" y="5601"/>
                      <a:pt x="20760" y="5599"/>
                      <a:pt x="20988" y="5487"/>
                    </a:cubicBezTo>
                    <a:cubicBezTo>
                      <a:pt x="21236" y="5347"/>
                      <a:pt x="21431" y="5044"/>
                      <a:pt x="21522" y="4657"/>
                    </a:cubicBezTo>
                    <a:cubicBezTo>
                      <a:pt x="21594" y="4304"/>
                      <a:pt x="21595" y="3967"/>
                      <a:pt x="21595" y="3312"/>
                    </a:cubicBezTo>
                    <a:lnTo>
                      <a:pt x="21595" y="2289"/>
                    </a:lnTo>
                    <a:cubicBezTo>
                      <a:pt x="21595" y="1624"/>
                      <a:pt x="21594" y="1297"/>
                      <a:pt x="21522" y="944"/>
                    </a:cubicBezTo>
                    <a:cubicBezTo>
                      <a:pt x="21431" y="557"/>
                      <a:pt x="21236" y="254"/>
                      <a:pt x="20988" y="114"/>
                    </a:cubicBezTo>
                    <a:cubicBezTo>
                      <a:pt x="20760" y="2"/>
                      <a:pt x="20543" y="0"/>
                      <a:pt x="20122" y="0"/>
                    </a:cubicBezTo>
                    <a:lnTo>
                      <a:pt x="1473" y="0"/>
                    </a:lnTo>
                    <a:lnTo>
                      <a:pt x="1467" y="0"/>
                    </a:lnTo>
                    <a:close/>
                    <a:moveTo>
                      <a:pt x="1467" y="6719"/>
                    </a:moveTo>
                    <a:cubicBezTo>
                      <a:pt x="1045" y="6719"/>
                      <a:pt x="833" y="6713"/>
                      <a:pt x="607" y="6824"/>
                    </a:cubicBezTo>
                    <a:cubicBezTo>
                      <a:pt x="358" y="6965"/>
                      <a:pt x="158" y="7276"/>
                      <a:pt x="67" y="7663"/>
                    </a:cubicBezTo>
                    <a:cubicBezTo>
                      <a:pt x="-5" y="8016"/>
                      <a:pt x="0" y="8345"/>
                      <a:pt x="0" y="9000"/>
                    </a:cubicBezTo>
                    <a:lnTo>
                      <a:pt x="0" y="10022"/>
                    </a:lnTo>
                    <a:cubicBezTo>
                      <a:pt x="0" y="10688"/>
                      <a:pt x="-5" y="11015"/>
                      <a:pt x="67" y="11368"/>
                    </a:cubicBezTo>
                    <a:cubicBezTo>
                      <a:pt x="158" y="11755"/>
                      <a:pt x="358" y="12057"/>
                      <a:pt x="607" y="12198"/>
                    </a:cubicBezTo>
                    <a:cubicBezTo>
                      <a:pt x="834" y="12310"/>
                      <a:pt x="1046" y="12312"/>
                      <a:pt x="1467" y="12312"/>
                    </a:cubicBezTo>
                    <a:lnTo>
                      <a:pt x="20116" y="12312"/>
                    </a:lnTo>
                    <a:cubicBezTo>
                      <a:pt x="20544" y="12312"/>
                      <a:pt x="20760" y="12310"/>
                      <a:pt x="20988" y="12198"/>
                    </a:cubicBezTo>
                    <a:cubicBezTo>
                      <a:pt x="21236" y="12057"/>
                      <a:pt x="21431" y="11755"/>
                      <a:pt x="21522" y="11368"/>
                    </a:cubicBezTo>
                    <a:cubicBezTo>
                      <a:pt x="21594" y="11015"/>
                      <a:pt x="21595" y="10686"/>
                      <a:pt x="21595" y="10031"/>
                    </a:cubicBezTo>
                    <a:lnTo>
                      <a:pt x="21595" y="9009"/>
                    </a:lnTo>
                    <a:cubicBezTo>
                      <a:pt x="21595" y="8343"/>
                      <a:pt x="21594" y="8016"/>
                      <a:pt x="21522" y="7663"/>
                    </a:cubicBezTo>
                    <a:cubicBezTo>
                      <a:pt x="21431" y="7276"/>
                      <a:pt x="21236" y="6965"/>
                      <a:pt x="20988" y="6824"/>
                    </a:cubicBezTo>
                    <a:cubicBezTo>
                      <a:pt x="20760" y="6712"/>
                      <a:pt x="20543" y="6719"/>
                      <a:pt x="20122" y="6719"/>
                    </a:cubicBezTo>
                    <a:lnTo>
                      <a:pt x="1473" y="6719"/>
                    </a:lnTo>
                    <a:lnTo>
                      <a:pt x="1467" y="6719"/>
                    </a:lnTo>
                    <a:close/>
                    <a:moveTo>
                      <a:pt x="5612" y="13570"/>
                    </a:moveTo>
                    <a:cubicBezTo>
                      <a:pt x="5612" y="18012"/>
                      <a:pt x="7934" y="21600"/>
                      <a:pt x="10797" y="21600"/>
                    </a:cubicBezTo>
                    <a:cubicBezTo>
                      <a:pt x="13660" y="21600"/>
                      <a:pt x="15982" y="18012"/>
                      <a:pt x="15982" y="13570"/>
                    </a:cubicBezTo>
                    <a:lnTo>
                      <a:pt x="5612" y="13570"/>
                    </a:lnTo>
                    <a:close/>
                  </a:path>
                </a:pathLst>
              </a:custGeom>
              <a:solidFill>
                <a:srgbClr val="7F7F7F"/>
              </a:solidFill>
              <a:ln w="12700" cap="flat">
                <a:noFill/>
                <a:miter lim="400000"/>
              </a:ln>
              <a:effectLst/>
            </p:spPr>
            <p:txBody>
              <a:bodyPr wrap="square" lIns="0" tIns="0" rIns="0" bIns="0" numCol="1" anchor="ctr">
                <a:noAutofit/>
              </a:bodyPr>
              <a:lstStyle/>
              <a:p>
                <a:endParaRPr>
                  <a:solidFill>
                    <a:srgbClr val="194679"/>
                  </a:solidFill>
                </a:endParaRPr>
              </a:p>
            </p:txBody>
          </p:sp>
          <p:grpSp>
            <p:nvGrpSpPr>
              <p:cNvPr id="47" name="Group">
                <a:extLst>
                  <a:ext uri="{FF2B5EF4-FFF2-40B4-BE49-F238E27FC236}">
                    <a16:creationId xmlns:a16="http://schemas.microsoft.com/office/drawing/2014/main" id="{4FC2DCB8-4025-C44E-BCE9-D334E6792679}"/>
                  </a:ext>
                </a:extLst>
              </p:cNvPr>
              <p:cNvGrpSpPr/>
              <p:nvPr/>
            </p:nvGrpSpPr>
            <p:grpSpPr>
              <a:xfrm>
                <a:off x="-1" y="-1"/>
                <a:ext cx="5708601" cy="5144859"/>
                <a:chOff x="0" y="0"/>
                <a:chExt cx="5708599" cy="5144857"/>
              </a:xfrm>
            </p:grpSpPr>
            <p:sp>
              <p:nvSpPr>
                <p:cNvPr id="48" name="Shape">
                  <a:extLst>
                    <a:ext uri="{FF2B5EF4-FFF2-40B4-BE49-F238E27FC236}">
                      <a16:creationId xmlns:a16="http://schemas.microsoft.com/office/drawing/2014/main" id="{39D1C166-BDD8-6E4E-9741-B2D5A46598D5}"/>
                    </a:ext>
                  </a:extLst>
                </p:cNvPr>
                <p:cNvSpPr/>
                <p:nvPr/>
              </p:nvSpPr>
              <p:spPr>
                <a:xfrm>
                  <a:off x="0" y="-1"/>
                  <a:ext cx="3991773" cy="5144796"/>
                </a:xfrm>
                <a:custGeom>
                  <a:avLst/>
                  <a:gdLst/>
                  <a:ahLst/>
                  <a:cxnLst>
                    <a:cxn ang="0">
                      <a:pos x="wd2" y="hd2"/>
                    </a:cxn>
                    <a:cxn ang="5400000">
                      <a:pos x="wd2" y="hd2"/>
                    </a:cxn>
                    <a:cxn ang="10800000">
                      <a:pos x="wd2" y="hd2"/>
                    </a:cxn>
                    <a:cxn ang="16200000">
                      <a:pos x="wd2" y="hd2"/>
                    </a:cxn>
                  </a:cxnLst>
                  <a:rect l="0" t="0" r="r" b="b"/>
                  <a:pathLst>
                    <a:path w="21368" h="21462" extrusionOk="0">
                      <a:moveTo>
                        <a:pt x="10840" y="27"/>
                      </a:moveTo>
                      <a:cubicBezTo>
                        <a:pt x="9005" y="136"/>
                        <a:pt x="7202" y="583"/>
                        <a:pt x="5742" y="1425"/>
                      </a:cubicBezTo>
                      <a:cubicBezTo>
                        <a:pt x="4415" y="2190"/>
                        <a:pt x="3437" y="3236"/>
                        <a:pt x="2793" y="4437"/>
                      </a:cubicBezTo>
                      <a:cubicBezTo>
                        <a:pt x="2416" y="5140"/>
                        <a:pt x="2173" y="5879"/>
                        <a:pt x="2072" y="6631"/>
                      </a:cubicBezTo>
                      <a:cubicBezTo>
                        <a:pt x="2021" y="7008"/>
                        <a:pt x="2007" y="7388"/>
                        <a:pt x="2030" y="7767"/>
                      </a:cubicBezTo>
                      <a:cubicBezTo>
                        <a:pt x="2053" y="8150"/>
                        <a:pt x="2112" y="8539"/>
                        <a:pt x="1975" y="8909"/>
                      </a:cubicBezTo>
                      <a:cubicBezTo>
                        <a:pt x="1821" y="9325"/>
                        <a:pt x="498" y="10534"/>
                        <a:pt x="120" y="11133"/>
                      </a:cubicBezTo>
                      <a:cubicBezTo>
                        <a:pt x="-146" y="11554"/>
                        <a:pt x="65" y="11807"/>
                        <a:pt x="400" y="11951"/>
                      </a:cubicBezTo>
                      <a:cubicBezTo>
                        <a:pt x="731" y="12092"/>
                        <a:pt x="1102" y="12273"/>
                        <a:pt x="1312" y="12350"/>
                      </a:cubicBezTo>
                      <a:cubicBezTo>
                        <a:pt x="1520" y="12426"/>
                        <a:pt x="1335" y="12840"/>
                        <a:pt x="1242" y="13022"/>
                      </a:cubicBezTo>
                      <a:cubicBezTo>
                        <a:pt x="1149" y="13204"/>
                        <a:pt x="1078" y="13441"/>
                        <a:pt x="1405" y="13605"/>
                      </a:cubicBezTo>
                      <a:cubicBezTo>
                        <a:pt x="1733" y="13768"/>
                        <a:pt x="1943" y="13876"/>
                        <a:pt x="1943" y="13876"/>
                      </a:cubicBezTo>
                      <a:cubicBezTo>
                        <a:pt x="1943" y="13876"/>
                        <a:pt x="1943" y="13876"/>
                        <a:pt x="1662" y="14058"/>
                      </a:cubicBezTo>
                      <a:cubicBezTo>
                        <a:pt x="1382" y="14240"/>
                        <a:pt x="1522" y="14585"/>
                        <a:pt x="1873" y="14767"/>
                      </a:cubicBezTo>
                      <a:cubicBezTo>
                        <a:pt x="2224" y="14949"/>
                        <a:pt x="2295" y="15095"/>
                        <a:pt x="2249" y="15949"/>
                      </a:cubicBezTo>
                      <a:cubicBezTo>
                        <a:pt x="2202" y="16803"/>
                        <a:pt x="2809" y="16966"/>
                        <a:pt x="3440" y="17038"/>
                      </a:cubicBezTo>
                      <a:cubicBezTo>
                        <a:pt x="4072" y="17111"/>
                        <a:pt x="6412" y="16912"/>
                        <a:pt x="7184" y="16876"/>
                      </a:cubicBezTo>
                      <a:cubicBezTo>
                        <a:pt x="7956" y="16840"/>
                        <a:pt x="8962" y="18603"/>
                        <a:pt x="8962" y="18603"/>
                      </a:cubicBezTo>
                      <a:cubicBezTo>
                        <a:pt x="9289" y="19293"/>
                        <a:pt x="9321" y="20008"/>
                        <a:pt x="9270" y="20550"/>
                      </a:cubicBezTo>
                      <a:cubicBezTo>
                        <a:pt x="9219" y="21092"/>
                        <a:pt x="9087" y="21462"/>
                        <a:pt x="9087" y="21462"/>
                      </a:cubicBezTo>
                      <a:lnTo>
                        <a:pt x="17116" y="21462"/>
                      </a:lnTo>
                      <a:cubicBezTo>
                        <a:pt x="17010" y="20887"/>
                        <a:pt x="16997" y="20270"/>
                        <a:pt x="16735" y="19710"/>
                      </a:cubicBezTo>
                      <a:cubicBezTo>
                        <a:pt x="16089" y="18329"/>
                        <a:pt x="14418" y="17826"/>
                        <a:pt x="12775" y="17207"/>
                      </a:cubicBezTo>
                      <a:cubicBezTo>
                        <a:pt x="11278" y="16643"/>
                        <a:pt x="9779" y="15884"/>
                        <a:pt x="8522" y="15037"/>
                      </a:cubicBezTo>
                      <a:cubicBezTo>
                        <a:pt x="6996" y="14008"/>
                        <a:pt x="5772" y="12725"/>
                        <a:pt x="5095" y="11242"/>
                      </a:cubicBezTo>
                      <a:cubicBezTo>
                        <a:pt x="4639" y="10240"/>
                        <a:pt x="4458" y="9206"/>
                        <a:pt x="4488" y="8182"/>
                      </a:cubicBezTo>
                      <a:cubicBezTo>
                        <a:pt x="4518" y="7177"/>
                        <a:pt x="4750" y="6162"/>
                        <a:pt x="5348" y="5202"/>
                      </a:cubicBezTo>
                      <a:cubicBezTo>
                        <a:pt x="6441" y="3451"/>
                        <a:pt x="8502" y="2326"/>
                        <a:pt x="10761" y="2012"/>
                      </a:cubicBezTo>
                      <a:cubicBezTo>
                        <a:pt x="13042" y="1695"/>
                        <a:pt x="15481" y="2201"/>
                        <a:pt x="17107" y="3653"/>
                      </a:cubicBezTo>
                      <a:cubicBezTo>
                        <a:pt x="18369" y="4780"/>
                        <a:pt x="18848" y="6223"/>
                        <a:pt x="18842" y="7628"/>
                      </a:cubicBezTo>
                      <a:cubicBezTo>
                        <a:pt x="18835" y="9005"/>
                        <a:pt x="18366" y="10395"/>
                        <a:pt x="17404" y="11644"/>
                      </a:cubicBezTo>
                      <a:lnTo>
                        <a:pt x="19831" y="11644"/>
                      </a:lnTo>
                      <a:cubicBezTo>
                        <a:pt x="20322" y="10715"/>
                        <a:pt x="20995" y="9847"/>
                        <a:pt x="21233" y="8565"/>
                      </a:cubicBezTo>
                      <a:cubicBezTo>
                        <a:pt x="21454" y="7372"/>
                        <a:pt x="21416" y="6166"/>
                        <a:pt x="21014" y="5051"/>
                      </a:cubicBezTo>
                      <a:cubicBezTo>
                        <a:pt x="20609" y="3927"/>
                        <a:pt x="19839" y="2908"/>
                        <a:pt x="18722" y="2075"/>
                      </a:cubicBezTo>
                      <a:cubicBezTo>
                        <a:pt x="16533" y="444"/>
                        <a:pt x="13616" y="-138"/>
                        <a:pt x="10840" y="27"/>
                      </a:cubicBezTo>
                      <a:close/>
                    </a:path>
                  </a:pathLst>
                </a:custGeom>
                <a:solidFill>
                  <a:srgbClr val="205C97"/>
                </a:solidFill>
                <a:ln w="12700" cap="flat">
                  <a:noFill/>
                  <a:miter lim="400000"/>
                </a:ln>
                <a:effectLst/>
              </p:spPr>
              <p:txBody>
                <a:bodyPr wrap="square" lIns="50800" tIns="50800" rIns="50800" bIns="50800" numCol="1" anchor="ctr">
                  <a:noAutofit/>
                </a:bodyPr>
                <a:lstStyle/>
                <a:p>
                  <a:endParaRPr>
                    <a:solidFill>
                      <a:srgbClr val="194679"/>
                    </a:solidFill>
                  </a:endParaRPr>
                </a:p>
              </p:txBody>
            </p:sp>
            <p:sp>
              <p:nvSpPr>
                <p:cNvPr id="49" name="Shape">
                  <a:extLst>
                    <a:ext uri="{FF2B5EF4-FFF2-40B4-BE49-F238E27FC236}">
                      <a16:creationId xmlns:a16="http://schemas.microsoft.com/office/drawing/2014/main" id="{AE73AB7B-1354-D541-93A6-726478E8D058}"/>
                    </a:ext>
                  </a:extLst>
                </p:cNvPr>
                <p:cNvSpPr/>
                <p:nvPr/>
              </p:nvSpPr>
              <p:spPr>
                <a:xfrm flipH="1">
                  <a:off x="1716826" y="63"/>
                  <a:ext cx="3991774" cy="5144795"/>
                </a:xfrm>
                <a:custGeom>
                  <a:avLst/>
                  <a:gdLst/>
                  <a:ahLst/>
                  <a:cxnLst>
                    <a:cxn ang="0">
                      <a:pos x="wd2" y="hd2"/>
                    </a:cxn>
                    <a:cxn ang="5400000">
                      <a:pos x="wd2" y="hd2"/>
                    </a:cxn>
                    <a:cxn ang="10800000">
                      <a:pos x="wd2" y="hd2"/>
                    </a:cxn>
                    <a:cxn ang="16200000">
                      <a:pos x="wd2" y="hd2"/>
                    </a:cxn>
                  </a:cxnLst>
                  <a:rect l="0" t="0" r="r" b="b"/>
                  <a:pathLst>
                    <a:path w="21368" h="21462" extrusionOk="0">
                      <a:moveTo>
                        <a:pt x="10840" y="27"/>
                      </a:moveTo>
                      <a:cubicBezTo>
                        <a:pt x="9005" y="136"/>
                        <a:pt x="7202" y="583"/>
                        <a:pt x="5742" y="1425"/>
                      </a:cubicBezTo>
                      <a:cubicBezTo>
                        <a:pt x="4415" y="2190"/>
                        <a:pt x="3437" y="3236"/>
                        <a:pt x="2793" y="4437"/>
                      </a:cubicBezTo>
                      <a:cubicBezTo>
                        <a:pt x="2416" y="5140"/>
                        <a:pt x="2173" y="5879"/>
                        <a:pt x="2072" y="6631"/>
                      </a:cubicBezTo>
                      <a:cubicBezTo>
                        <a:pt x="2021" y="7008"/>
                        <a:pt x="2007" y="7388"/>
                        <a:pt x="2030" y="7767"/>
                      </a:cubicBezTo>
                      <a:cubicBezTo>
                        <a:pt x="2053" y="8150"/>
                        <a:pt x="2112" y="8539"/>
                        <a:pt x="1975" y="8909"/>
                      </a:cubicBezTo>
                      <a:cubicBezTo>
                        <a:pt x="1821" y="9325"/>
                        <a:pt x="498" y="10534"/>
                        <a:pt x="120" y="11133"/>
                      </a:cubicBezTo>
                      <a:cubicBezTo>
                        <a:pt x="-146" y="11554"/>
                        <a:pt x="65" y="11807"/>
                        <a:pt x="400" y="11951"/>
                      </a:cubicBezTo>
                      <a:cubicBezTo>
                        <a:pt x="731" y="12092"/>
                        <a:pt x="1102" y="12273"/>
                        <a:pt x="1312" y="12350"/>
                      </a:cubicBezTo>
                      <a:cubicBezTo>
                        <a:pt x="1520" y="12426"/>
                        <a:pt x="1335" y="12840"/>
                        <a:pt x="1242" y="13022"/>
                      </a:cubicBezTo>
                      <a:cubicBezTo>
                        <a:pt x="1149" y="13204"/>
                        <a:pt x="1078" y="13441"/>
                        <a:pt x="1405" y="13605"/>
                      </a:cubicBezTo>
                      <a:cubicBezTo>
                        <a:pt x="1733" y="13768"/>
                        <a:pt x="1943" y="13876"/>
                        <a:pt x="1943" y="13876"/>
                      </a:cubicBezTo>
                      <a:cubicBezTo>
                        <a:pt x="1943" y="13876"/>
                        <a:pt x="1943" y="13876"/>
                        <a:pt x="1662" y="14058"/>
                      </a:cubicBezTo>
                      <a:cubicBezTo>
                        <a:pt x="1382" y="14240"/>
                        <a:pt x="1522" y="14585"/>
                        <a:pt x="1873" y="14767"/>
                      </a:cubicBezTo>
                      <a:cubicBezTo>
                        <a:pt x="2224" y="14949"/>
                        <a:pt x="2295" y="15095"/>
                        <a:pt x="2249" y="15949"/>
                      </a:cubicBezTo>
                      <a:cubicBezTo>
                        <a:pt x="2202" y="16803"/>
                        <a:pt x="2809" y="16966"/>
                        <a:pt x="3440" y="17038"/>
                      </a:cubicBezTo>
                      <a:cubicBezTo>
                        <a:pt x="4072" y="17111"/>
                        <a:pt x="6412" y="16912"/>
                        <a:pt x="7184" y="16876"/>
                      </a:cubicBezTo>
                      <a:cubicBezTo>
                        <a:pt x="7956" y="16840"/>
                        <a:pt x="8962" y="18603"/>
                        <a:pt x="8962" y="18603"/>
                      </a:cubicBezTo>
                      <a:cubicBezTo>
                        <a:pt x="9289" y="19293"/>
                        <a:pt x="9321" y="20008"/>
                        <a:pt x="9270" y="20550"/>
                      </a:cubicBezTo>
                      <a:cubicBezTo>
                        <a:pt x="9219" y="21092"/>
                        <a:pt x="9087" y="21462"/>
                        <a:pt x="9087" y="21462"/>
                      </a:cubicBezTo>
                      <a:lnTo>
                        <a:pt x="17116" y="21462"/>
                      </a:lnTo>
                      <a:cubicBezTo>
                        <a:pt x="17010" y="20887"/>
                        <a:pt x="16997" y="20270"/>
                        <a:pt x="16735" y="19710"/>
                      </a:cubicBezTo>
                      <a:cubicBezTo>
                        <a:pt x="16089" y="18329"/>
                        <a:pt x="14418" y="17826"/>
                        <a:pt x="12775" y="17207"/>
                      </a:cubicBezTo>
                      <a:cubicBezTo>
                        <a:pt x="11278" y="16643"/>
                        <a:pt x="9779" y="15884"/>
                        <a:pt x="8522" y="15037"/>
                      </a:cubicBezTo>
                      <a:cubicBezTo>
                        <a:pt x="6996" y="14008"/>
                        <a:pt x="5772" y="12725"/>
                        <a:pt x="5095" y="11242"/>
                      </a:cubicBezTo>
                      <a:cubicBezTo>
                        <a:pt x="4639" y="10240"/>
                        <a:pt x="4458" y="9206"/>
                        <a:pt x="4488" y="8182"/>
                      </a:cubicBezTo>
                      <a:cubicBezTo>
                        <a:pt x="4518" y="7177"/>
                        <a:pt x="4750" y="6162"/>
                        <a:pt x="5348" y="5202"/>
                      </a:cubicBezTo>
                      <a:cubicBezTo>
                        <a:pt x="6441" y="3451"/>
                        <a:pt x="8502" y="2326"/>
                        <a:pt x="10761" y="2012"/>
                      </a:cubicBezTo>
                      <a:cubicBezTo>
                        <a:pt x="13042" y="1695"/>
                        <a:pt x="15481" y="2201"/>
                        <a:pt x="17107" y="3653"/>
                      </a:cubicBezTo>
                      <a:cubicBezTo>
                        <a:pt x="18369" y="4780"/>
                        <a:pt x="18848" y="6223"/>
                        <a:pt x="18842" y="7628"/>
                      </a:cubicBezTo>
                      <a:cubicBezTo>
                        <a:pt x="18835" y="9005"/>
                        <a:pt x="18366" y="10395"/>
                        <a:pt x="17404" y="11644"/>
                      </a:cubicBezTo>
                      <a:lnTo>
                        <a:pt x="19831" y="11644"/>
                      </a:lnTo>
                      <a:cubicBezTo>
                        <a:pt x="20322" y="10715"/>
                        <a:pt x="20995" y="9847"/>
                        <a:pt x="21233" y="8565"/>
                      </a:cubicBezTo>
                      <a:cubicBezTo>
                        <a:pt x="21454" y="7372"/>
                        <a:pt x="21416" y="6166"/>
                        <a:pt x="21014" y="5051"/>
                      </a:cubicBezTo>
                      <a:cubicBezTo>
                        <a:pt x="20609" y="3927"/>
                        <a:pt x="19839" y="2908"/>
                        <a:pt x="18722" y="2075"/>
                      </a:cubicBezTo>
                      <a:cubicBezTo>
                        <a:pt x="16533" y="444"/>
                        <a:pt x="13616" y="-138"/>
                        <a:pt x="10840" y="27"/>
                      </a:cubicBezTo>
                      <a:close/>
                    </a:path>
                  </a:pathLst>
                </a:custGeom>
                <a:solidFill>
                  <a:srgbClr val="B9B9B9"/>
                </a:solidFill>
                <a:ln w="12700" cap="flat">
                  <a:noFill/>
                  <a:miter lim="400000"/>
                </a:ln>
                <a:effectLst/>
              </p:spPr>
              <p:txBody>
                <a:bodyPr wrap="square" lIns="50800" tIns="50800" rIns="50800" bIns="50800" numCol="1" anchor="ctr">
                  <a:noAutofit/>
                </a:bodyPr>
                <a:lstStyle/>
                <a:p>
                  <a:endParaRPr>
                    <a:solidFill>
                      <a:srgbClr val="194679"/>
                    </a:solidFill>
                  </a:endParaRPr>
                </a:p>
              </p:txBody>
            </p:sp>
          </p:grpSp>
        </p:grpSp>
        <p:grpSp>
          <p:nvGrpSpPr>
            <p:cNvPr id="30" name="Group">
              <a:extLst>
                <a:ext uri="{FF2B5EF4-FFF2-40B4-BE49-F238E27FC236}">
                  <a16:creationId xmlns:a16="http://schemas.microsoft.com/office/drawing/2014/main" id="{0BD52B3C-7990-4048-B774-C1B50EA0A301}"/>
                </a:ext>
              </a:extLst>
            </p:cNvPr>
            <p:cNvGrpSpPr/>
            <p:nvPr/>
          </p:nvGrpSpPr>
          <p:grpSpPr>
            <a:xfrm>
              <a:off x="6114780" y="126"/>
              <a:ext cx="8724196" cy="3911642"/>
              <a:chOff x="0" y="0"/>
              <a:chExt cx="8724195" cy="3911641"/>
            </a:xfrm>
          </p:grpSpPr>
          <p:grpSp>
            <p:nvGrpSpPr>
              <p:cNvPr id="31" name="Group">
                <a:extLst>
                  <a:ext uri="{FF2B5EF4-FFF2-40B4-BE49-F238E27FC236}">
                    <a16:creationId xmlns:a16="http://schemas.microsoft.com/office/drawing/2014/main" id="{7ECDE11F-5F9F-244A-9D57-1E5D8DF849A2}"/>
                  </a:ext>
                </a:extLst>
              </p:cNvPr>
              <p:cNvGrpSpPr/>
              <p:nvPr/>
            </p:nvGrpSpPr>
            <p:grpSpPr>
              <a:xfrm>
                <a:off x="0" y="2895641"/>
                <a:ext cx="8724195" cy="1016000"/>
                <a:chOff x="0" y="0"/>
                <a:chExt cx="8724194" cy="1016000"/>
              </a:xfrm>
            </p:grpSpPr>
            <p:sp>
              <p:nvSpPr>
                <p:cNvPr id="44" name="Ullamcorper Etiam">
                  <a:extLst>
                    <a:ext uri="{FF2B5EF4-FFF2-40B4-BE49-F238E27FC236}">
                      <a16:creationId xmlns:a16="http://schemas.microsoft.com/office/drawing/2014/main" id="{7A87602B-5CF4-8342-883C-A2E886061885}"/>
                    </a:ext>
                  </a:extLst>
                </p:cNvPr>
                <p:cNvSpPr/>
                <p:nvPr/>
              </p:nvSpPr>
              <p:spPr>
                <a:xfrm>
                  <a:off x="1170532" y="194015"/>
                  <a:ext cx="7553662" cy="5517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4800" dirty="0">
                      <a:solidFill>
                        <a:srgbClr val="194679"/>
                      </a:solidFill>
                      <a:latin typeface="Avenir Next" panose="020B0503020202020204" pitchFamily="34" charset="0"/>
                    </a:rPr>
                    <a:t>350+ major-minor combinations</a:t>
                  </a:r>
                  <a:endParaRPr sz="4800" dirty="0">
                    <a:solidFill>
                      <a:srgbClr val="194679"/>
                    </a:solidFill>
                    <a:latin typeface="Avenir Next" panose="020B0503020202020204" pitchFamily="34" charset="0"/>
                  </a:endParaRPr>
                </a:p>
              </p:txBody>
            </p:sp>
            <p:grpSp>
              <p:nvGrpSpPr>
                <p:cNvPr id="40" name="Group">
                  <a:extLst>
                    <a:ext uri="{FF2B5EF4-FFF2-40B4-BE49-F238E27FC236}">
                      <a16:creationId xmlns:a16="http://schemas.microsoft.com/office/drawing/2014/main" id="{A3921197-CA97-024E-8322-53FC81674B9C}"/>
                    </a:ext>
                  </a:extLst>
                </p:cNvPr>
                <p:cNvGrpSpPr/>
                <p:nvPr/>
              </p:nvGrpSpPr>
              <p:grpSpPr>
                <a:xfrm>
                  <a:off x="0" y="0"/>
                  <a:ext cx="1016000" cy="1016000"/>
                  <a:chOff x="0" y="0"/>
                  <a:chExt cx="1016000" cy="1016000"/>
                </a:xfrm>
              </p:grpSpPr>
              <p:sp>
                <p:nvSpPr>
                  <p:cNvPr id="41" name="Circle">
                    <a:extLst>
                      <a:ext uri="{FF2B5EF4-FFF2-40B4-BE49-F238E27FC236}">
                        <a16:creationId xmlns:a16="http://schemas.microsoft.com/office/drawing/2014/main" id="{E49139EB-4C98-B846-BFF8-CE53D1C255E3}"/>
                      </a:ext>
                    </a:extLst>
                  </p:cNvPr>
                  <p:cNvSpPr/>
                  <p:nvPr/>
                </p:nvSpPr>
                <p:spPr>
                  <a:xfrm>
                    <a:off x="0" y="0"/>
                    <a:ext cx="1016000" cy="1016000"/>
                  </a:xfrm>
                  <a:prstGeom prst="ellipse">
                    <a:avLst/>
                  </a:prstGeom>
                  <a:solidFill>
                    <a:srgbClr val="B9B9B9"/>
                  </a:solidFill>
                  <a:ln w="12700" cap="flat">
                    <a:noFill/>
                    <a:miter lim="400000"/>
                  </a:ln>
                  <a:effectLst/>
                </p:spPr>
                <p:txBody>
                  <a:bodyPr wrap="square" lIns="0" tIns="0" rIns="0" bIns="0" numCol="1" anchor="t">
                    <a:noAutofit/>
                  </a:bodyPr>
                  <a:lstStyle/>
                  <a:p>
                    <a:endParaRPr>
                      <a:solidFill>
                        <a:srgbClr val="194679"/>
                      </a:solidFill>
                    </a:endParaRPr>
                  </a:p>
                </p:txBody>
              </p:sp>
              <p:sp>
                <p:nvSpPr>
                  <p:cNvPr id="42" name="Shape">
                    <a:extLst>
                      <a:ext uri="{FF2B5EF4-FFF2-40B4-BE49-F238E27FC236}">
                        <a16:creationId xmlns:a16="http://schemas.microsoft.com/office/drawing/2014/main" id="{3589D4D6-7D99-B14E-972D-12810A9FCE1C}"/>
                      </a:ext>
                    </a:extLst>
                  </p:cNvPr>
                  <p:cNvSpPr/>
                  <p:nvPr/>
                </p:nvSpPr>
                <p:spPr>
                  <a:xfrm>
                    <a:off x="285308" y="285307"/>
                    <a:ext cx="445385" cy="445385"/>
                  </a:xfrm>
                  <a:custGeom>
                    <a:avLst/>
                    <a:gdLst/>
                    <a:ahLst/>
                    <a:cxnLst>
                      <a:cxn ang="0">
                        <a:pos x="wd2" y="hd2"/>
                      </a:cxn>
                      <a:cxn ang="5400000">
                        <a:pos x="wd2" y="hd2"/>
                      </a:cxn>
                      <a:cxn ang="10800000">
                        <a:pos x="wd2" y="hd2"/>
                      </a:cxn>
                      <a:cxn ang="16200000">
                        <a:pos x="wd2" y="hd2"/>
                      </a:cxn>
                    </a:cxnLst>
                    <a:rect l="0" t="0" r="r" b="b"/>
                    <a:pathLst>
                      <a:path w="21600" h="21600" extrusionOk="0">
                        <a:moveTo>
                          <a:pt x="10800" y="14657"/>
                        </a:moveTo>
                        <a:cubicBezTo>
                          <a:pt x="8670" y="14657"/>
                          <a:pt x="6943" y="12930"/>
                          <a:pt x="6943" y="10800"/>
                        </a:cubicBezTo>
                        <a:cubicBezTo>
                          <a:pt x="6943" y="8670"/>
                          <a:pt x="8670" y="6943"/>
                          <a:pt x="10800" y="6943"/>
                        </a:cubicBezTo>
                        <a:cubicBezTo>
                          <a:pt x="12930" y="6943"/>
                          <a:pt x="14657" y="8670"/>
                          <a:pt x="14657" y="10800"/>
                        </a:cubicBezTo>
                        <a:cubicBezTo>
                          <a:pt x="14657" y="12930"/>
                          <a:pt x="12930" y="14657"/>
                          <a:pt x="10800" y="14657"/>
                        </a:cubicBezTo>
                        <a:close/>
                        <a:moveTo>
                          <a:pt x="20016" y="9930"/>
                        </a:moveTo>
                        <a:cubicBezTo>
                          <a:pt x="21001" y="9522"/>
                          <a:pt x="21600" y="9257"/>
                          <a:pt x="21600" y="9257"/>
                        </a:cubicBezTo>
                        <a:lnTo>
                          <a:pt x="20829" y="6171"/>
                        </a:lnTo>
                        <a:cubicBezTo>
                          <a:pt x="20829" y="6171"/>
                          <a:pt x="20119" y="6283"/>
                          <a:pt x="18990" y="6492"/>
                        </a:cubicBezTo>
                        <a:cubicBezTo>
                          <a:pt x="18430" y="5424"/>
                          <a:pt x="17677" y="4501"/>
                          <a:pt x="16789" y="3749"/>
                        </a:cubicBezTo>
                        <a:cubicBezTo>
                          <a:pt x="17377" y="2418"/>
                          <a:pt x="17743" y="1543"/>
                          <a:pt x="17743" y="1543"/>
                        </a:cubicBezTo>
                        <a:lnTo>
                          <a:pt x="14657" y="0"/>
                        </a:lnTo>
                        <a:cubicBezTo>
                          <a:pt x="14657" y="0"/>
                          <a:pt x="14156" y="750"/>
                          <a:pt x="13405" y="1922"/>
                        </a:cubicBezTo>
                        <a:cubicBezTo>
                          <a:pt x="12297" y="1595"/>
                          <a:pt x="11120" y="1470"/>
                          <a:pt x="9929" y="1584"/>
                        </a:cubicBezTo>
                        <a:cubicBezTo>
                          <a:pt x="9522" y="599"/>
                          <a:pt x="9257" y="0"/>
                          <a:pt x="9257" y="0"/>
                        </a:cubicBezTo>
                        <a:lnTo>
                          <a:pt x="6171" y="771"/>
                        </a:lnTo>
                        <a:cubicBezTo>
                          <a:pt x="6171" y="771"/>
                          <a:pt x="6283" y="1481"/>
                          <a:pt x="6492" y="2610"/>
                        </a:cubicBezTo>
                        <a:cubicBezTo>
                          <a:pt x="5420" y="3172"/>
                          <a:pt x="4494" y="3929"/>
                          <a:pt x="3740" y="4821"/>
                        </a:cubicBezTo>
                        <a:cubicBezTo>
                          <a:pt x="2414" y="4227"/>
                          <a:pt x="1543" y="3857"/>
                          <a:pt x="1543" y="3857"/>
                        </a:cubicBezTo>
                        <a:lnTo>
                          <a:pt x="0" y="6943"/>
                        </a:lnTo>
                        <a:cubicBezTo>
                          <a:pt x="0" y="6943"/>
                          <a:pt x="748" y="7450"/>
                          <a:pt x="1919" y="8207"/>
                        </a:cubicBezTo>
                        <a:cubicBezTo>
                          <a:pt x="1595" y="9313"/>
                          <a:pt x="1471" y="10485"/>
                          <a:pt x="1584" y="11672"/>
                        </a:cubicBezTo>
                        <a:cubicBezTo>
                          <a:pt x="599" y="12078"/>
                          <a:pt x="0" y="12343"/>
                          <a:pt x="0" y="12343"/>
                        </a:cubicBezTo>
                        <a:lnTo>
                          <a:pt x="771" y="15429"/>
                        </a:lnTo>
                        <a:cubicBezTo>
                          <a:pt x="771" y="15429"/>
                          <a:pt x="1480" y="15317"/>
                          <a:pt x="2609" y="15107"/>
                        </a:cubicBezTo>
                        <a:cubicBezTo>
                          <a:pt x="3172" y="16179"/>
                          <a:pt x="3928" y="17106"/>
                          <a:pt x="4820" y="17860"/>
                        </a:cubicBezTo>
                        <a:cubicBezTo>
                          <a:pt x="4227" y="19186"/>
                          <a:pt x="3857" y="20057"/>
                          <a:pt x="3857" y="20057"/>
                        </a:cubicBezTo>
                        <a:lnTo>
                          <a:pt x="6943" y="21600"/>
                        </a:lnTo>
                        <a:cubicBezTo>
                          <a:pt x="6943" y="21600"/>
                          <a:pt x="7449" y="20852"/>
                          <a:pt x="8206" y="19681"/>
                        </a:cubicBezTo>
                        <a:cubicBezTo>
                          <a:pt x="9312" y="20005"/>
                          <a:pt x="10485" y="20129"/>
                          <a:pt x="11672" y="20016"/>
                        </a:cubicBezTo>
                        <a:cubicBezTo>
                          <a:pt x="12078" y="21001"/>
                          <a:pt x="12343" y="21600"/>
                          <a:pt x="12343" y="21600"/>
                        </a:cubicBezTo>
                        <a:lnTo>
                          <a:pt x="15429" y="20829"/>
                        </a:lnTo>
                        <a:cubicBezTo>
                          <a:pt x="15429" y="20829"/>
                          <a:pt x="15317" y="20120"/>
                          <a:pt x="15107" y="18991"/>
                        </a:cubicBezTo>
                        <a:cubicBezTo>
                          <a:pt x="16176" y="18431"/>
                          <a:pt x="17099" y="17676"/>
                          <a:pt x="17852" y="16788"/>
                        </a:cubicBezTo>
                        <a:cubicBezTo>
                          <a:pt x="19183" y="17377"/>
                          <a:pt x="20057" y="17743"/>
                          <a:pt x="20057" y="17743"/>
                        </a:cubicBezTo>
                        <a:lnTo>
                          <a:pt x="21600" y="14657"/>
                        </a:lnTo>
                        <a:cubicBezTo>
                          <a:pt x="21600" y="14657"/>
                          <a:pt x="20851" y="14156"/>
                          <a:pt x="19678" y="13405"/>
                        </a:cubicBezTo>
                        <a:cubicBezTo>
                          <a:pt x="20005" y="12296"/>
                          <a:pt x="20130" y="11120"/>
                          <a:pt x="20016" y="9930"/>
                        </a:cubicBezTo>
                        <a:close/>
                      </a:path>
                    </a:pathLst>
                  </a:custGeom>
                  <a:solidFill>
                    <a:srgbClr val="FFFFFF"/>
                  </a:solidFill>
                  <a:ln w="12700" cap="flat">
                    <a:noFill/>
                    <a:miter lim="400000"/>
                  </a:ln>
                  <a:effectLst/>
                </p:spPr>
                <p:txBody>
                  <a:bodyPr wrap="square" lIns="38100" tIns="38100" rIns="38100" bIns="38100" numCol="1" anchor="ctr">
                    <a:noAutofit/>
                  </a:bodyPr>
                  <a:lstStyle/>
                  <a:p>
                    <a:endParaRPr>
                      <a:solidFill>
                        <a:srgbClr val="194679"/>
                      </a:solidFill>
                    </a:endParaRPr>
                  </a:p>
                </p:txBody>
              </p:sp>
            </p:grpSp>
          </p:grpSp>
          <p:grpSp>
            <p:nvGrpSpPr>
              <p:cNvPr id="32" name="Group">
                <a:extLst>
                  <a:ext uri="{FF2B5EF4-FFF2-40B4-BE49-F238E27FC236}">
                    <a16:creationId xmlns:a16="http://schemas.microsoft.com/office/drawing/2014/main" id="{D9F893CD-726A-FD42-9935-7CC13E80B536}"/>
                  </a:ext>
                </a:extLst>
              </p:cNvPr>
              <p:cNvGrpSpPr/>
              <p:nvPr/>
            </p:nvGrpSpPr>
            <p:grpSpPr>
              <a:xfrm>
                <a:off x="0" y="0"/>
                <a:ext cx="7013587" cy="1016000"/>
                <a:chOff x="0" y="0"/>
                <a:chExt cx="7013586" cy="1016000"/>
              </a:xfrm>
            </p:grpSpPr>
            <p:sp>
              <p:nvSpPr>
                <p:cNvPr id="38" name="Risus Parturient">
                  <a:extLst>
                    <a:ext uri="{FF2B5EF4-FFF2-40B4-BE49-F238E27FC236}">
                      <a16:creationId xmlns:a16="http://schemas.microsoft.com/office/drawing/2014/main" id="{2F8C3AC4-6088-BD49-B25D-890B4AB6A542}"/>
                    </a:ext>
                  </a:extLst>
                </p:cNvPr>
                <p:cNvSpPr/>
                <p:nvPr/>
              </p:nvSpPr>
              <p:spPr>
                <a:xfrm>
                  <a:off x="1170531" y="130627"/>
                  <a:ext cx="5843055" cy="7547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4800" dirty="0">
                      <a:solidFill>
                        <a:srgbClr val="194679"/>
                      </a:solidFill>
                      <a:latin typeface="Avenir Next" panose="020B0503020202020204" pitchFamily="34" charset="0"/>
                    </a:rPr>
                    <a:t>Combine two disciplines</a:t>
                  </a:r>
                  <a:endParaRPr sz="4800" dirty="0">
                    <a:solidFill>
                      <a:srgbClr val="194679"/>
                    </a:solidFill>
                    <a:latin typeface="Avenir Next" panose="020B0503020202020204" pitchFamily="34" charset="0"/>
                  </a:endParaRPr>
                </a:p>
              </p:txBody>
            </p:sp>
            <p:grpSp>
              <p:nvGrpSpPr>
                <p:cNvPr id="34" name="Group">
                  <a:extLst>
                    <a:ext uri="{FF2B5EF4-FFF2-40B4-BE49-F238E27FC236}">
                      <a16:creationId xmlns:a16="http://schemas.microsoft.com/office/drawing/2014/main" id="{3B7632D5-2FBF-7649-96EA-1B0DCC60CF07}"/>
                    </a:ext>
                  </a:extLst>
                </p:cNvPr>
                <p:cNvGrpSpPr/>
                <p:nvPr/>
              </p:nvGrpSpPr>
              <p:grpSpPr>
                <a:xfrm>
                  <a:off x="0" y="0"/>
                  <a:ext cx="1016000" cy="1016000"/>
                  <a:chOff x="0" y="0"/>
                  <a:chExt cx="1016000" cy="1016000"/>
                </a:xfrm>
              </p:grpSpPr>
              <p:sp>
                <p:nvSpPr>
                  <p:cNvPr id="35" name="Circle">
                    <a:extLst>
                      <a:ext uri="{FF2B5EF4-FFF2-40B4-BE49-F238E27FC236}">
                        <a16:creationId xmlns:a16="http://schemas.microsoft.com/office/drawing/2014/main" id="{0C960929-DF46-F640-A352-AD02390041C0}"/>
                      </a:ext>
                    </a:extLst>
                  </p:cNvPr>
                  <p:cNvSpPr/>
                  <p:nvPr/>
                </p:nvSpPr>
                <p:spPr>
                  <a:xfrm>
                    <a:off x="0" y="0"/>
                    <a:ext cx="1016000" cy="1016000"/>
                  </a:xfrm>
                  <a:prstGeom prst="ellipse">
                    <a:avLst/>
                  </a:prstGeom>
                  <a:solidFill>
                    <a:srgbClr val="205C97"/>
                  </a:solidFill>
                  <a:ln w="12700" cap="flat">
                    <a:noFill/>
                    <a:miter lim="400000"/>
                  </a:ln>
                  <a:effectLst/>
                </p:spPr>
                <p:txBody>
                  <a:bodyPr wrap="square" lIns="0" tIns="0" rIns="0" bIns="0" numCol="1" anchor="t">
                    <a:noAutofit/>
                  </a:bodyPr>
                  <a:lstStyle/>
                  <a:p>
                    <a:endParaRPr>
                      <a:solidFill>
                        <a:srgbClr val="194679"/>
                      </a:solidFill>
                    </a:endParaRPr>
                  </a:p>
                </p:txBody>
              </p:sp>
              <p:sp>
                <p:nvSpPr>
                  <p:cNvPr id="36" name="Shape">
                    <a:extLst>
                      <a:ext uri="{FF2B5EF4-FFF2-40B4-BE49-F238E27FC236}">
                        <a16:creationId xmlns:a16="http://schemas.microsoft.com/office/drawing/2014/main" id="{CF44E235-3713-4D42-8A37-95548BDB5478}"/>
                      </a:ext>
                    </a:extLst>
                  </p:cNvPr>
                  <p:cNvSpPr/>
                  <p:nvPr/>
                </p:nvSpPr>
                <p:spPr>
                  <a:xfrm>
                    <a:off x="285749" y="214531"/>
                    <a:ext cx="444502" cy="586938"/>
                  </a:xfrm>
                  <a:custGeom>
                    <a:avLst/>
                    <a:gdLst/>
                    <a:ahLst/>
                    <a:cxnLst>
                      <a:cxn ang="0">
                        <a:pos x="wd2" y="hd2"/>
                      </a:cxn>
                      <a:cxn ang="5400000">
                        <a:pos x="wd2" y="hd2"/>
                      </a:cxn>
                      <a:cxn ang="10800000">
                        <a:pos x="wd2" y="hd2"/>
                      </a:cxn>
                      <a:cxn ang="16200000">
                        <a:pos x="wd2" y="hd2"/>
                      </a:cxn>
                    </a:cxnLst>
                    <a:rect l="0" t="0" r="r" b="b"/>
                    <a:pathLst>
                      <a:path w="21350" h="21600" extrusionOk="0">
                        <a:moveTo>
                          <a:pt x="16784" y="1264"/>
                        </a:moveTo>
                        <a:cubicBezTo>
                          <a:pt x="16363" y="1078"/>
                          <a:pt x="15824" y="1189"/>
                          <a:pt x="15581" y="1511"/>
                        </a:cubicBezTo>
                        <a:lnTo>
                          <a:pt x="14280" y="3236"/>
                        </a:lnTo>
                        <a:cubicBezTo>
                          <a:pt x="14867" y="3417"/>
                          <a:pt x="15381" y="3636"/>
                          <a:pt x="15831" y="3874"/>
                        </a:cubicBezTo>
                        <a:lnTo>
                          <a:pt x="17106" y="2185"/>
                        </a:lnTo>
                        <a:cubicBezTo>
                          <a:pt x="17349" y="1863"/>
                          <a:pt x="17205" y="1451"/>
                          <a:pt x="16784" y="1264"/>
                        </a:cubicBezTo>
                        <a:close/>
                        <a:moveTo>
                          <a:pt x="21233" y="4689"/>
                        </a:moveTo>
                        <a:cubicBezTo>
                          <a:pt x="20988" y="4366"/>
                          <a:pt x="20450" y="4256"/>
                          <a:pt x="20028" y="4442"/>
                        </a:cubicBezTo>
                        <a:lnTo>
                          <a:pt x="17841" y="5408"/>
                        </a:lnTo>
                        <a:cubicBezTo>
                          <a:pt x="18203" y="5799"/>
                          <a:pt x="18487" y="6197"/>
                          <a:pt x="18711" y="6581"/>
                        </a:cubicBezTo>
                        <a:lnTo>
                          <a:pt x="20909" y="5610"/>
                        </a:lnTo>
                        <a:cubicBezTo>
                          <a:pt x="21331" y="5423"/>
                          <a:pt x="21475" y="5012"/>
                          <a:pt x="21233" y="4689"/>
                        </a:cubicBezTo>
                        <a:close/>
                        <a:moveTo>
                          <a:pt x="1322" y="4393"/>
                        </a:moveTo>
                        <a:cubicBezTo>
                          <a:pt x="900" y="4207"/>
                          <a:pt x="362" y="4317"/>
                          <a:pt x="118" y="4640"/>
                        </a:cubicBezTo>
                        <a:cubicBezTo>
                          <a:pt x="-125" y="4963"/>
                          <a:pt x="19" y="5375"/>
                          <a:pt x="441" y="5561"/>
                        </a:cubicBezTo>
                        <a:lnTo>
                          <a:pt x="2633" y="6530"/>
                        </a:lnTo>
                        <a:cubicBezTo>
                          <a:pt x="2861" y="6146"/>
                          <a:pt x="3149" y="5751"/>
                          <a:pt x="3514" y="5362"/>
                        </a:cubicBezTo>
                        <a:cubicBezTo>
                          <a:pt x="3514" y="5362"/>
                          <a:pt x="1322" y="4393"/>
                          <a:pt x="1322" y="4393"/>
                        </a:cubicBezTo>
                        <a:close/>
                        <a:moveTo>
                          <a:pt x="5797" y="1483"/>
                        </a:moveTo>
                        <a:cubicBezTo>
                          <a:pt x="5553" y="1160"/>
                          <a:pt x="5015" y="1050"/>
                          <a:pt x="4593" y="1236"/>
                        </a:cubicBezTo>
                        <a:cubicBezTo>
                          <a:pt x="4173" y="1422"/>
                          <a:pt x="4029" y="1834"/>
                          <a:pt x="4272" y="2157"/>
                        </a:cubicBezTo>
                        <a:lnTo>
                          <a:pt x="5544" y="3843"/>
                        </a:lnTo>
                        <a:cubicBezTo>
                          <a:pt x="5997" y="3607"/>
                          <a:pt x="6514" y="3392"/>
                          <a:pt x="7103" y="3215"/>
                        </a:cubicBezTo>
                        <a:cubicBezTo>
                          <a:pt x="7103" y="3215"/>
                          <a:pt x="5797" y="1483"/>
                          <a:pt x="5797" y="1483"/>
                        </a:cubicBezTo>
                        <a:close/>
                        <a:moveTo>
                          <a:pt x="10693" y="0"/>
                        </a:moveTo>
                        <a:cubicBezTo>
                          <a:pt x="10208" y="0"/>
                          <a:pt x="9813" y="302"/>
                          <a:pt x="9813" y="674"/>
                        </a:cubicBezTo>
                        <a:lnTo>
                          <a:pt x="9813" y="2753"/>
                        </a:lnTo>
                        <a:cubicBezTo>
                          <a:pt x="10026" y="2740"/>
                          <a:pt x="11348" y="2744"/>
                          <a:pt x="11574" y="2758"/>
                        </a:cubicBezTo>
                        <a:lnTo>
                          <a:pt x="11574" y="674"/>
                        </a:lnTo>
                        <a:cubicBezTo>
                          <a:pt x="11574" y="302"/>
                          <a:pt x="11180" y="0"/>
                          <a:pt x="10693" y="0"/>
                        </a:cubicBezTo>
                        <a:close/>
                        <a:moveTo>
                          <a:pt x="18428" y="9068"/>
                        </a:moveTo>
                        <a:cubicBezTo>
                          <a:pt x="18228" y="7091"/>
                          <a:pt x="16423" y="3572"/>
                          <a:pt x="10662" y="3572"/>
                        </a:cubicBezTo>
                        <a:cubicBezTo>
                          <a:pt x="10661" y="3572"/>
                          <a:pt x="10660" y="3572"/>
                          <a:pt x="10659" y="3572"/>
                        </a:cubicBezTo>
                        <a:cubicBezTo>
                          <a:pt x="10658" y="3572"/>
                          <a:pt x="10658" y="3572"/>
                          <a:pt x="10657" y="3572"/>
                        </a:cubicBezTo>
                        <a:cubicBezTo>
                          <a:pt x="10656" y="3572"/>
                          <a:pt x="10655" y="3572"/>
                          <a:pt x="10655" y="3572"/>
                        </a:cubicBezTo>
                        <a:cubicBezTo>
                          <a:pt x="10654" y="3572"/>
                          <a:pt x="10653" y="3572"/>
                          <a:pt x="10652" y="3572"/>
                        </a:cubicBezTo>
                        <a:cubicBezTo>
                          <a:pt x="4890" y="3572"/>
                          <a:pt x="3086" y="7091"/>
                          <a:pt x="2886" y="9068"/>
                        </a:cubicBezTo>
                        <a:cubicBezTo>
                          <a:pt x="2715" y="10852"/>
                          <a:pt x="4327" y="12514"/>
                          <a:pt x="4510" y="12775"/>
                        </a:cubicBezTo>
                        <a:cubicBezTo>
                          <a:pt x="4810" y="13201"/>
                          <a:pt x="6695" y="14825"/>
                          <a:pt x="6762" y="15807"/>
                        </a:cubicBezTo>
                        <a:cubicBezTo>
                          <a:pt x="6855" y="17159"/>
                          <a:pt x="7070" y="17195"/>
                          <a:pt x="7930" y="17355"/>
                        </a:cubicBezTo>
                        <a:cubicBezTo>
                          <a:pt x="8807" y="17519"/>
                          <a:pt x="12507" y="17519"/>
                          <a:pt x="13383" y="17355"/>
                        </a:cubicBezTo>
                        <a:cubicBezTo>
                          <a:pt x="14243" y="17195"/>
                          <a:pt x="14459" y="17159"/>
                          <a:pt x="14552" y="15807"/>
                        </a:cubicBezTo>
                        <a:cubicBezTo>
                          <a:pt x="14619" y="14825"/>
                          <a:pt x="16504" y="13201"/>
                          <a:pt x="16803" y="12775"/>
                        </a:cubicBezTo>
                        <a:cubicBezTo>
                          <a:pt x="16987" y="12514"/>
                          <a:pt x="18599" y="10852"/>
                          <a:pt x="18428" y="9068"/>
                        </a:cubicBezTo>
                        <a:close/>
                        <a:moveTo>
                          <a:pt x="13756" y="19204"/>
                        </a:moveTo>
                        <a:cubicBezTo>
                          <a:pt x="13756" y="18991"/>
                          <a:pt x="13530" y="18817"/>
                          <a:pt x="13251" y="18817"/>
                        </a:cubicBezTo>
                        <a:lnTo>
                          <a:pt x="8063" y="18817"/>
                        </a:lnTo>
                        <a:cubicBezTo>
                          <a:pt x="7783" y="18817"/>
                          <a:pt x="7557" y="18991"/>
                          <a:pt x="7557" y="19204"/>
                        </a:cubicBezTo>
                        <a:lnTo>
                          <a:pt x="7557" y="19204"/>
                        </a:lnTo>
                        <a:cubicBezTo>
                          <a:pt x="7557" y="19418"/>
                          <a:pt x="7783" y="19591"/>
                          <a:pt x="8063" y="19591"/>
                        </a:cubicBezTo>
                        <a:lnTo>
                          <a:pt x="13251" y="19591"/>
                        </a:lnTo>
                        <a:cubicBezTo>
                          <a:pt x="13530" y="19591"/>
                          <a:pt x="13756" y="19418"/>
                          <a:pt x="13756" y="19204"/>
                        </a:cubicBezTo>
                        <a:cubicBezTo>
                          <a:pt x="13756" y="19204"/>
                          <a:pt x="13756" y="19204"/>
                          <a:pt x="13756" y="19204"/>
                        </a:cubicBezTo>
                        <a:close/>
                        <a:moveTo>
                          <a:pt x="13756" y="18147"/>
                        </a:moveTo>
                        <a:cubicBezTo>
                          <a:pt x="13756" y="17934"/>
                          <a:pt x="13530" y="17761"/>
                          <a:pt x="13251" y="17761"/>
                        </a:cubicBezTo>
                        <a:lnTo>
                          <a:pt x="8063" y="17761"/>
                        </a:lnTo>
                        <a:cubicBezTo>
                          <a:pt x="7783" y="17761"/>
                          <a:pt x="7557" y="17934"/>
                          <a:pt x="7557" y="18147"/>
                        </a:cubicBezTo>
                        <a:lnTo>
                          <a:pt x="7557" y="18147"/>
                        </a:lnTo>
                        <a:cubicBezTo>
                          <a:pt x="7557" y="18361"/>
                          <a:pt x="7783" y="18535"/>
                          <a:pt x="8063" y="18535"/>
                        </a:cubicBezTo>
                        <a:lnTo>
                          <a:pt x="13251" y="18535"/>
                        </a:lnTo>
                        <a:cubicBezTo>
                          <a:pt x="13530" y="18535"/>
                          <a:pt x="13756" y="18361"/>
                          <a:pt x="13756" y="18147"/>
                        </a:cubicBezTo>
                        <a:cubicBezTo>
                          <a:pt x="13756" y="18147"/>
                          <a:pt x="13756" y="18147"/>
                          <a:pt x="13756" y="18147"/>
                        </a:cubicBezTo>
                        <a:close/>
                        <a:moveTo>
                          <a:pt x="8400" y="19874"/>
                        </a:moveTo>
                        <a:lnTo>
                          <a:pt x="12913" y="19874"/>
                        </a:lnTo>
                        <a:cubicBezTo>
                          <a:pt x="12913" y="20827"/>
                          <a:pt x="11903" y="21600"/>
                          <a:pt x="10657" y="21600"/>
                        </a:cubicBezTo>
                        <a:cubicBezTo>
                          <a:pt x="9411" y="21600"/>
                          <a:pt x="8400" y="20827"/>
                          <a:pt x="8400" y="19874"/>
                        </a:cubicBezTo>
                        <a:close/>
                      </a:path>
                    </a:pathLst>
                  </a:custGeom>
                  <a:solidFill>
                    <a:srgbClr val="FFFFFF"/>
                  </a:solidFill>
                  <a:ln w="12700" cap="flat">
                    <a:noFill/>
                    <a:miter lim="400000"/>
                  </a:ln>
                  <a:effectLst/>
                </p:spPr>
                <p:txBody>
                  <a:bodyPr wrap="square" lIns="0" tIns="0" rIns="0" bIns="0" numCol="1" anchor="b">
                    <a:noAutofit/>
                  </a:bodyPr>
                  <a:lstStyle/>
                  <a:p>
                    <a:endParaRPr>
                      <a:solidFill>
                        <a:srgbClr val="194679"/>
                      </a:solidFill>
                    </a:endParaRPr>
                  </a:p>
                </p:txBody>
              </p:sp>
            </p:grpSp>
          </p:grpSp>
        </p:grpSp>
      </p:grpSp>
      <p:sp>
        <p:nvSpPr>
          <p:cNvPr id="83" name="Nulla vitae elit libero, a pharetra augue. Fusce dapibus, tellus ac cursus commodo, tortor mauris condimentum nibh, ut fermentum massa justo sit amet risus. Lorem ipsum dolor sit amet, consectetur adipiscing elit.">
            <a:extLst>
              <a:ext uri="{FF2B5EF4-FFF2-40B4-BE49-F238E27FC236}">
                <a16:creationId xmlns:a16="http://schemas.microsoft.com/office/drawing/2014/main" id="{57DCCFC3-3900-BA49-9EA8-B60F23FCE63E}"/>
              </a:ext>
            </a:extLst>
          </p:cNvPr>
          <p:cNvSpPr/>
          <p:nvPr/>
        </p:nvSpPr>
        <p:spPr>
          <a:xfrm>
            <a:off x="12965245" y="5306628"/>
            <a:ext cx="6987456" cy="190927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Unique opportunity to focus on two areas of specialization. </a:t>
            </a:r>
            <a:endParaRPr sz="3000" dirty="0">
              <a:latin typeface="Avenir Next" panose="020B0503020202020204" pitchFamily="34" charset="0"/>
            </a:endParaRPr>
          </a:p>
        </p:txBody>
      </p:sp>
      <p:sp>
        <p:nvSpPr>
          <p:cNvPr id="84" name="Nulla vitae elit libero, a pharetra augue. Fusce dapibus, tellus ac cursus commodo, tortor mauris condimentum nibh, ut fermentum massa justo sit amet risus. Lorem ipsum dolor sit amet, consectetur adipiscing elit.">
            <a:extLst>
              <a:ext uri="{FF2B5EF4-FFF2-40B4-BE49-F238E27FC236}">
                <a16:creationId xmlns:a16="http://schemas.microsoft.com/office/drawing/2014/main" id="{83AC0F4A-D04A-304B-BDF8-CF8AF6695A56}"/>
              </a:ext>
            </a:extLst>
          </p:cNvPr>
          <p:cNvSpPr/>
          <p:nvPr/>
        </p:nvSpPr>
        <p:spPr>
          <a:xfrm>
            <a:off x="12790617" y="9784299"/>
            <a:ext cx="8104435" cy="190927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Flexibility to straddle interests in distinct disciplines leads to interesting combinations.</a:t>
            </a:r>
            <a:endParaRPr sz="3000" dirty="0">
              <a:latin typeface="Avenir Next" panose="020B0503020202020204" pitchFamily="34" charset="0"/>
            </a:endParaRPr>
          </a:p>
        </p:txBody>
      </p:sp>
    </p:spTree>
    <p:extLst>
      <p:ext uri="{BB962C8B-B14F-4D97-AF65-F5344CB8AC3E}">
        <p14:creationId xmlns:p14="http://schemas.microsoft.com/office/powerpoint/2010/main" val="320105607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6365631" y="257061"/>
            <a:ext cx="11985396" cy="1933576"/>
          </a:xfrm>
          <a:prstGeom prst="rect">
            <a:avLst/>
          </a:prstGeom>
        </p:spPr>
        <p:txBody>
          <a:bodyPr>
            <a:noAutofit/>
          </a:bodyPr>
          <a:lstStyle>
            <a:lvl1pPr marL="0" marR="0" indent="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1pPr>
            <a:lvl2pPr marL="0" marR="0" indent="228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2pPr>
            <a:lvl3pPr marL="0" marR="0" indent="457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3pPr>
            <a:lvl4pPr marL="0" marR="0" indent="685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4pPr>
            <a:lvl5pPr marL="0" marR="0" indent="9144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5pPr>
            <a:lvl6pPr marL="0" marR="0" indent="11430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6pPr>
            <a:lvl7pPr marL="0" marR="0" indent="1371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7pPr>
            <a:lvl8pPr marL="0" marR="0" indent="1600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8pPr>
            <a:lvl9pPr marL="0" marR="0" indent="1828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9pPr>
          </a:lstStyle>
          <a:p>
            <a:pPr algn="ctr">
              <a:defRPr/>
            </a:pPr>
            <a:r>
              <a:rPr lang="en-US" altLang="en-US" sz="6600" dirty="0">
                <a:solidFill>
                  <a:srgbClr val="194679"/>
                </a:solidFill>
                <a:latin typeface="Avenir Next" panose="020B0503020202020204" pitchFamily="34" charset="0"/>
              </a:rPr>
              <a:t>Specialization Areas </a:t>
            </a:r>
            <a:br>
              <a:rPr lang="en-US" altLang="en-US" sz="9600" dirty="0">
                <a:solidFill>
                  <a:srgbClr val="194679"/>
                </a:solidFill>
                <a:latin typeface="Avenir Next" panose="020B0503020202020204" pitchFamily="34" charset="0"/>
              </a:rPr>
            </a:br>
            <a:endParaRPr lang="en-US" altLang="en-US" sz="9600" dirty="0">
              <a:solidFill>
                <a:srgbClr val="194679"/>
              </a:solidFill>
              <a:latin typeface="Avenir Next" panose="020B0503020202020204" pitchFamily="34" charset="0"/>
            </a:endParaRPr>
          </a:p>
        </p:txBody>
      </p:sp>
      <p:sp>
        <p:nvSpPr>
          <p:cNvPr id="4" name="TextBox 3">
            <a:extLst>
              <a:ext uri="{FF2B5EF4-FFF2-40B4-BE49-F238E27FC236}">
                <a16:creationId xmlns:a16="http://schemas.microsoft.com/office/drawing/2014/main" id="{2D3B9E87-1140-491C-B9D5-D04CC1618084}"/>
              </a:ext>
            </a:extLst>
          </p:cNvPr>
          <p:cNvSpPr txBox="1"/>
          <p:nvPr/>
        </p:nvSpPr>
        <p:spPr>
          <a:xfrm>
            <a:off x="2074985" y="1285404"/>
            <a:ext cx="19747523" cy="22371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hangingPunct="1"/>
            <a:r>
              <a:rPr lang="en-US" sz="4000" dirty="0">
                <a:solidFill>
                  <a:srgbClr val="53585F"/>
                </a:solidFill>
                <a:latin typeface="Avenir Next" panose="020B0503020202020204" pitchFamily="34" charset="0"/>
                <a:ea typeface="Helvetica Neue"/>
                <a:cs typeface="Helvetica Neue"/>
              </a:rPr>
              <a:t>3 or 4 -Year Degrees </a:t>
            </a:r>
          </a:p>
          <a:p>
            <a:pPr hangingPunct="1"/>
            <a:r>
              <a:rPr lang="en-US" sz="3600" dirty="0">
                <a:solidFill>
                  <a:srgbClr val="4D4D4D"/>
                </a:solidFill>
                <a:latin typeface="Avenir Next" panose="020B0503020202020204" pitchFamily="34" charset="0"/>
                <a:ea typeface="Helvetica Neue Light"/>
                <a:cs typeface="Helvetica Neue Light"/>
              </a:rPr>
              <a:t>Unique combinations where learning is at the fore front and degree is incidental </a:t>
            </a:r>
            <a:endParaRPr lang="en-IN" sz="3600" dirty="0">
              <a:solidFill>
                <a:srgbClr val="4D4D4D"/>
              </a:solidFill>
              <a:latin typeface="Avenir Next" panose="020B0503020202020204" pitchFamily="34" charset="0"/>
              <a:ea typeface="Helvetica Neue Light"/>
              <a:cs typeface="Helvetica Neue Light"/>
            </a:endParaRPr>
          </a:p>
          <a:p>
            <a:pPr fontAlgn="auto" hangingPunct="1"/>
            <a:endParaRPr lang="en-IN" sz="6000" dirty="0">
              <a:solidFill>
                <a:srgbClr val="53585F"/>
              </a:solidFill>
              <a:latin typeface="Avenir Next" panose="020B0503020202020204" pitchFamily="34" charset="0"/>
              <a:ea typeface="Helvetica Neue"/>
              <a:cs typeface="Helvetica Neue"/>
            </a:endParaRPr>
          </a:p>
        </p:txBody>
      </p:sp>
      <p:graphicFrame>
        <p:nvGraphicFramePr>
          <p:cNvPr id="6" name="Content Placeholder 1"/>
          <p:cNvGraphicFramePr>
            <a:graphicFrameLocks/>
          </p:cNvGraphicFramePr>
          <p:nvPr>
            <p:extLst>
              <p:ext uri="{D42A27DB-BD31-4B8C-83A1-F6EECF244321}">
                <p14:modId xmlns:p14="http://schemas.microsoft.com/office/powerpoint/2010/main" val="410151820"/>
              </p:ext>
            </p:extLst>
          </p:nvPr>
        </p:nvGraphicFramePr>
        <p:xfrm>
          <a:off x="2813538" y="2584941"/>
          <a:ext cx="18826809" cy="9682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2444261" y="12491327"/>
            <a:ext cx="19565362" cy="6982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sz="3600" u="sng" dirty="0">
                <a:solidFill>
                  <a:srgbClr val="4D4D4D"/>
                </a:solidFill>
                <a:latin typeface="Avenir Next" panose="020B0503020202020204" pitchFamily="34" charset="0"/>
                <a:ea typeface="Helvetica Neue Light"/>
                <a:cs typeface="Helvetica Neue Light"/>
              </a:rPr>
              <a:t>Dance Music, Design, Philosophy and theater &amp; performance studies are offered as minors</a:t>
            </a:r>
          </a:p>
        </p:txBody>
      </p:sp>
    </p:spTree>
    <p:extLst>
      <p:ext uri="{BB962C8B-B14F-4D97-AF65-F5344CB8AC3E}">
        <p14:creationId xmlns:p14="http://schemas.microsoft.com/office/powerpoint/2010/main" val="230942556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443022" y="-124451"/>
            <a:ext cx="17413367" cy="1123468"/>
          </a:xfrm>
          <a:prstGeom prst="rect">
            <a:avLst/>
          </a:prstGeom>
        </p:spPr>
        <p:txBody>
          <a:bodyPr/>
          <a:lstStyle/>
          <a:p>
            <a:r>
              <a:rPr lang="en-US" sz="3600" dirty="0"/>
              <a:t>350 + Possible Major-Minor Combinations | 3-Year Undergraduate Program</a:t>
            </a:r>
          </a:p>
        </p:txBody>
      </p:sp>
      <p:graphicFrame>
        <p:nvGraphicFramePr>
          <p:cNvPr id="36" name="Table">
            <a:extLst>
              <a:ext uri="{FF2B5EF4-FFF2-40B4-BE49-F238E27FC236}">
                <a16:creationId xmlns:a16="http://schemas.microsoft.com/office/drawing/2014/main" id="{00F84026-3478-5F4A-941D-132E77E607C7}"/>
              </a:ext>
            </a:extLst>
          </p:cNvPr>
          <p:cNvGraphicFramePr/>
          <p:nvPr>
            <p:extLst>
              <p:ext uri="{D42A27DB-BD31-4B8C-83A1-F6EECF244321}">
                <p14:modId xmlns:p14="http://schemas.microsoft.com/office/powerpoint/2010/main" val="1736509872"/>
              </p:ext>
            </p:extLst>
          </p:nvPr>
        </p:nvGraphicFramePr>
        <p:xfrm>
          <a:off x="322386" y="1539036"/>
          <a:ext cx="23739228" cy="11072729"/>
        </p:xfrm>
        <a:graphic>
          <a:graphicData uri="http://schemas.openxmlformats.org/drawingml/2006/table">
            <a:tbl>
              <a:tblPr firstRow="1"/>
              <a:tblGrid>
                <a:gridCol w="1515658">
                  <a:extLst>
                    <a:ext uri="{9D8B030D-6E8A-4147-A177-3AD203B41FA5}">
                      <a16:colId xmlns:a16="http://schemas.microsoft.com/office/drawing/2014/main" val="20000"/>
                    </a:ext>
                  </a:extLst>
                </a:gridCol>
                <a:gridCol w="757830">
                  <a:extLst>
                    <a:ext uri="{9D8B030D-6E8A-4147-A177-3AD203B41FA5}">
                      <a16:colId xmlns:a16="http://schemas.microsoft.com/office/drawing/2014/main" val="2761135711"/>
                    </a:ext>
                  </a:extLst>
                </a:gridCol>
                <a:gridCol w="910500">
                  <a:extLst>
                    <a:ext uri="{9D8B030D-6E8A-4147-A177-3AD203B41FA5}">
                      <a16:colId xmlns:a16="http://schemas.microsoft.com/office/drawing/2014/main" val="20001"/>
                    </a:ext>
                  </a:extLst>
                </a:gridCol>
                <a:gridCol w="982920">
                  <a:extLst>
                    <a:ext uri="{9D8B030D-6E8A-4147-A177-3AD203B41FA5}">
                      <a16:colId xmlns:a16="http://schemas.microsoft.com/office/drawing/2014/main" val="20002"/>
                    </a:ext>
                  </a:extLst>
                </a:gridCol>
                <a:gridCol w="1052231">
                  <a:extLst>
                    <a:ext uri="{9D8B030D-6E8A-4147-A177-3AD203B41FA5}">
                      <a16:colId xmlns:a16="http://schemas.microsoft.com/office/drawing/2014/main" val="20003"/>
                    </a:ext>
                  </a:extLst>
                </a:gridCol>
                <a:gridCol w="820400">
                  <a:extLst>
                    <a:ext uri="{9D8B030D-6E8A-4147-A177-3AD203B41FA5}">
                      <a16:colId xmlns:a16="http://schemas.microsoft.com/office/drawing/2014/main" val="78913400"/>
                    </a:ext>
                  </a:extLst>
                </a:gridCol>
                <a:gridCol w="715668">
                  <a:extLst>
                    <a:ext uri="{9D8B030D-6E8A-4147-A177-3AD203B41FA5}">
                      <a16:colId xmlns:a16="http://schemas.microsoft.com/office/drawing/2014/main" val="696225398"/>
                    </a:ext>
                  </a:extLst>
                </a:gridCol>
                <a:gridCol w="750578">
                  <a:extLst>
                    <a:ext uri="{9D8B030D-6E8A-4147-A177-3AD203B41FA5}">
                      <a16:colId xmlns:a16="http://schemas.microsoft.com/office/drawing/2014/main" val="1752283192"/>
                    </a:ext>
                  </a:extLst>
                </a:gridCol>
                <a:gridCol w="830344">
                  <a:extLst>
                    <a:ext uri="{9D8B030D-6E8A-4147-A177-3AD203B41FA5}">
                      <a16:colId xmlns:a16="http://schemas.microsoft.com/office/drawing/2014/main" val="1216478403"/>
                    </a:ext>
                  </a:extLst>
                </a:gridCol>
                <a:gridCol w="909397">
                  <a:extLst>
                    <a:ext uri="{9D8B030D-6E8A-4147-A177-3AD203B41FA5}">
                      <a16:colId xmlns:a16="http://schemas.microsoft.com/office/drawing/2014/main" val="3991676367"/>
                    </a:ext>
                  </a:extLst>
                </a:gridCol>
                <a:gridCol w="995320">
                  <a:extLst>
                    <a:ext uri="{9D8B030D-6E8A-4147-A177-3AD203B41FA5}">
                      <a16:colId xmlns:a16="http://schemas.microsoft.com/office/drawing/2014/main" val="1403119330"/>
                    </a:ext>
                  </a:extLst>
                </a:gridCol>
                <a:gridCol w="823470">
                  <a:extLst>
                    <a:ext uri="{9D8B030D-6E8A-4147-A177-3AD203B41FA5}">
                      <a16:colId xmlns:a16="http://schemas.microsoft.com/office/drawing/2014/main" val="4091896663"/>
                    </a:ext>
                  </a:extLst>
                </a:gridCol>
                <a:gridCol w="909397">
                  <a:extLst>
                    <a:ext uri="{9D8B030D-6E8A-4147-A177-3AD203B41FA5}">
                      <a16:colId xmlns:a16="http://schemas.microsoft.com/office/drawing/2014/main" val="846937077"/>
                    </a:ext>
                  </a:extLst>
                </a:gridCol>
                <a:gridCol w="909397">
                  <a:extLst>
                    <a:ext uri="{9D8B030D-6E8A-4147-A177-3AD203B41FA5}">
                      <a16:colId xmlns:a16="http://schemas.microsoft.com/office/drawing/2014/main" val="2044228833"/>
                    </a:ext>
                  </a:extLst>
                </a:gridCol>
                <a:gridCol w="949172">
                  <a:extLst>
                    <a:ext uri="{9D8B030D-6E8A-4147-A177-3AD203B41FA5}">
                      <a16:colId xmlns:a16="http://schemas.microsoft.com/office/drawing/2014/main" val="2712162824"/>
                    </a:ext>
                  </a:extLst>
                </a:gridCol>
                <a:gridCol w="869619">
                  <a:extLst>
                    <a:ext uri="{9D8B030D-6E8A-4147-A177-3AD203B41FA5}">
                      <a16:colId xmlns:a16="http://schemas.microsoft.com/office/drawing/2014/main" val="1426933064"/>
                    </a:ext>
                  </a:extLst>
                </a:gridCol>
                <a:gridCol w="909397">
                  <a:extLst>
                    <a:ext uri="{9D8B030D-6E8A-4147-A177-3AD203B41FA5}">
                      <a16:colId xmlns:a16="http://schemas.microsoft.com/office/drawing/2014/main" val="2451933856"/>
                    </a:ext>
                  </a:extLst>
                </a:gridCol>
                <a:gridCol w="909397">
                  <a:extLst>
                    <a:ext uri="{9D8B030D-6E8A-4147-A177-3AD203B41FA5}">
                      <a16:colId xmlns:a16="http://schemas.microsoft.com/office/drawing/2014/main" val="2434027837"/>
                    </a:ext>
                  </a:extLst>
                </a:gridCol>
                <a:gridCol w="909397">
                  <a:extLst>
                    <a:ext uri="{9D8B030D-6E8A-4147-A177-3AD203B41FA5}">
                      <a16:colId xmlns:a16="http://schemas.microsoft.com/office/drawing/2014/main" val="102027440"/>
                    </a:ext>
                  </a:extLst>
                </a:gridCol>
                <a:gridCol w="966031">
                  <a:extLst>
                    <a:ext uri="{9D8B030D-6E8A-4147-A177-3AD203B41FA5}">
                      <a16:colId xmlns:a16="http://schemas.microsoft.com/office/drawing/2014/main" val="1452356375"/>
                    </a:ext>
                  </a:extLst>
                </a:gridCol>
                <a:gridCol w="997495">
                  <a:extLst>
                    <a:ext uri="{9D8B030D-6E8A-4147-A177-3AD203B41FA5}">
                      <a16:colId xmlns:a16="http://schemas.microsoft.com/office/drawing/2014/main" val="1787745036"/>
                    </a:ext>
                  </a:extLst>
                </a:gridCol>
                <a:gridCol w="708026">
                  <a:extLst>
                    <a:ext uri="{9D8B030D-6E8A-4147-A177-3AD203B41FA5}">
                      <a16:colId xmlns:a16="http://schemas.microsoft.com/office/drawing/2014/main" val="1380338677"/>
                    </a:ext>
                  </a:extLst>
                </a:gridCol>
                <a:gridCol w="827444">
                  <a:extLst>
                    <a:ext uri="{9D8B030D-6E8A-4147-A177-3AD203B41FA5}">
                      <a16:colId xmlns:a16="http://schemas.microsoft.com/office/drawing/2014/main" val="2914053140"/>
                    </a:ext>
                  </a:extLst>
                </a:gridCol>
                <a:gridCol w="1124530">
                  <a:extLst>
                    <a:ext uri="{9D8B030D-6E8A-4147-A177-3AD203B41FA5}">
                      <a16:colId xmlns:a16="http://schemas.microsoft.com/office/drawing/2014/main" val="3034656028"/>
                    </a:ext>
                  </a:extLst>
                </a:gridCol>
                <a:gridCol w="776213">
                  <a:extLst>
                    <a:ext uri="{9D8B030D-6E8A-4147-A177-3AD203B41FA5}">
                      <a16:colId xmlns:a16="http://schemas.microsoft.com/office/drawing/2014/main" val="633449684"/>
                    </a:ext>
                  </a:extLst>
                </a:gridCol>
                <a:gridCol w="909397">
                  <a:extLst>
                    <a:ext uri="{9D8B030D-6E8A-4147-A177-3AD203B41FA5}">
                      <a16:colId xmlns:a16="http://schemas.microsoft.com/office/drawing/2014/main" val="2774195257"/>
                    </a:ext>
                  </a:extLst>
                </a:gridCol>
              </a:tblGrid>
              <a:tr h="762365">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Majors Minors</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Finance</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Marketing</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Operations</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Business Analytics</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Entrepreneurship</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HRM</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LCS</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AM</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Public Policy</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Psychology</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ADBR</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DMAC</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FTV</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Journalism</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EVS</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Computer Science</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err="1">
                          <a:solidFill>
                            <a:srgbClr val="FFFFFF"/>
                          </a:solidFill>
                          <a:latin typeface="Avenir Next" panose="020B0503020202020204" pitchFamily="34" charset="0"/>
                          <a:ea typeface="Helvetica Neue"/>
                          <a:cs typeface="Helvetica Neue"/>
                          <a:sym typeface="Helvetica Neue"/>
                        </a:rPr>
                        <a:t>Int.St</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Sociology</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Economics</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Philosophy</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Dance</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Music</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Theatre &amp; Performance Studies</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Design</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tc>
                  <a:txBody>
                    <a:bodyPr/>
                    <a:lstStyle/>
                    <a:p>
                      <a:pPr algn="ctr">
                        <a:lnSpc>
                          <a:spcPct val="100000"/>
                        </a:lnSpc>
                        <a:spcBef>
                          <a:spcPts val="0"/>
                        </a:spcBef>
                        <a:defRPr sz="1800" b="0">
                          <a:solidFill>
                            <a:srgbClr val="000000"/>
                          </a:solidFill>
                        </a:defRPr>
                      </a:pPr>
                      <a:r>
                        <a:rPr lang="en-US" sz="1400" cap="none" baseline="0" dirty="0">
                          <a:solidFill>
                            <a:srgbClr val="FFFFFF"/>
                          </a:solidFill>
                          <a:latin typeface="Avenir Next" panose="020B0503020202020204" pitchFamily="34" charset="0"/>
                          <a:ea typeface="Helvetica Neue"/>
                          <a:cs typeface="Helvetica Neue"/>
                          <a:sym typeface="Helvetica Neue"/>
                        </a:rPr>
                        <a:t>Possible Minors</a:t>
                      </a:r>
                      <a:endParaRPr sz="1400" cap="none" baseline="0" dirty="0">
                        <a:solidFill>
                          <a:srgbClr val="FFFFFF"/>
                        </a:solidFill>
                        <a:latin typeface="Avenir Next" panose="020B0503020202020204" pitchFamily="34" charset="0"/>
                        <a:ea typeface="Helvetica Neue"/>
                        <a:cs typeface="Helvetica Neue"/>
                        <a:sym typeface="Helvetica Neue"/>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205C97"/>
                    </a:solidFill>
                  </a:tcPr>
                </a:tc>
                <a:extLst>
                  <a:ext uri="{0D108BD9-81ED-4DB2-BD59-A6C34878D82A}">
                    <a16:rowId xmlns:a16="http://schemas.microsoft.com/office/drawing/2014/main" val="10000"/>
                  </a:ext>
                </a:extLst>
              </a:tr>
              <a:tr h="381183">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Finance</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highlight>
                          <a:srgbClr val="808080"/>
                        </a:highlight>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17</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0001"/>
                  </a:ext>
                </a:extLst>
              </a:tr>
              <a:tr h="408325">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Marketing</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15</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0002"/>
                  </a:ext>
                </a:extLst>
              </a:tr>
              <a:tr h="391311">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Operations</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17</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0003"/>
                  </a:ext>
                </a:extLst>
              </a:tr>
              <a:tr h="428086">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B. Analytics</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17</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0004"/>
                  </a:ext>
                </a:extLst>
              </a:tr>
              <a:tr h="384848">
                <a:tc>
                  <a:txBody>
                    <a:bodyPr/>
                    <a:lstStyle/>
                    <a:p>
                      <a:pPr>
                        <a:defRPr sz="1800"/>
                      </a:pPr>
                      <a:r>
                        <a:rPr lang="en-US" sz="1800" b="0" dirty="0" err="1">
                          <a:solidFill>
                            <a:srgbClr val="4D4D4D"/>
                          </a:solidFill>
                          <a:latin typeface="Avenir Next" panose="020B0503020202020204" pitchFamily="34" charset="0"/>
                          <a:ea typeface="Helvetica Neue Light"/>
                          <a:cs typeface="Helvetica Neue Light"/>
                        </a:rPr>
                        <a:t>Entrep</a:t>
                      </a:r>
                      <a:r>
                        <a:rPr lang="en-US" sz="1800" b="0" dirty="0">
                          <a:solidFill>
                            <a:srgbClr val="4D4D4D"/>
                          </a:solidFill>
                          <a:latin typeface="Avenir Next" panose="020B0503020202020204" pitchFamily="34" charset="0"/>
                          <a:ea typeface="Helvetica Neue Light"/>
                          <a:cs typeface="Helvetica Neue Light"/>
                        </a:rPr>
                        <a:t>.</a:t>
                      </a: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17</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0005"/>
                  </a:ext>
                </a:extLst>
              </a:tr>
              <a:tr h="451558">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HR </a:t>
                      </a:r>
                      <a:r>
                        <a:rPr lang="en-US" sz="1800" b="0" dirty="0" err="1">
                          <a:solidFill>
                            <a:srgbClr val="4D4D4D"/>
                          </a:solidFill>
                          <a:latin typeface="Avenir Next" panose="020B0503020202020204" pitchFamily="34" charset="0"/>
                          <a:ea typeface="Helvetica Neue Light"/>
                          <a:cs typeface="Helvetica Neue Light"/>
                        </a:rPr>
                        <a:t>Manag</a:t>
                      </a:r>
                      <a:r>
                        <a:rPr lang="en-US" sz="1800" b="0" dirty="0">
                          <a:solidFill>
                            <a:srgbClr val="4D4D4D"/>
                          </a:solidFill>
                          <a:latin typeface="Avenir Next" panose="020B0503020202020204" pitchFamily="34" charset="0"/>
                          <a:ea typeface="Helvetica Neue Light"/>
                          <a:cs typeface="Helvetica Neue Light"/>
                        </a:rPr>
                        <a:t>.</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16</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0006"/>
                  </a:ext>
                </a:extLst>
              </a:tr>
              <a:tr h="455352">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Gen.</a:t>
                      </a:r>
                      <a:r>
                        <a:rPr lang="en-US" sz="1800" b="0" baseline="0" dirty="0">
                          <a:solidFill>
                            <a:srgbClr val="4D4D4D"/>
                          </a:solidFill>
                          <a:latin typeface="Avenir Next" panose="020B0503020202020204" pitchFamily="34" charset="0"/>
                          <a:ea typeface="Helvetica Neue Light"/>
                          <a:cs typeface="Helvetica Neue Light"/>
                        </a:rPr>
                        <a:t> </a:t>
                      </a:r>
                      <a:r>
                        <a:rPr lang="en-US" sz="1800" b="0" dirty="0">
                          <a:solidFill>
                            <a:srgbClr val="4D4D4D"/>
                          </a:solidFill>
                          <a:latin typeface="Avenir Next" panose="020B0503020202020204" pitchFamily="34" charset="0"/>
                          <a:ea typeface="Helvetica Neue Light"/>
                          <a:cs typeface="Helvetica Neue Light"/>
                        </a:rPr>
                        <a:t>Manage</a:t>
                      </a: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16</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921613047"/>
                  </a:ext>
                </a:extLst>
              </a:tr>
              <a:tr h="667069">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Lit &amp; </a:t>
                      </a:r>
                      <a:r>
                        <a:rPr lang="en-US" sz="1800" b="0" dirty="0" err="1">
                          <a:solidFill>
                            <a:srgbClr val="4D4D4D"/>
                          </a:solidFill>
                          <a:latin typeface="Avenir Next" panose="020B0503020202020204" pitchFamily="34" charset="0"/>
                          <a:ea typeface="Helvetica Neue Light"/>
                          <a:cs typeface="Helvetica Neue Light"/>
                        </a:rPr>
                        <a:t>Cultl</a:t>
                      </a:r>
                      <a:r>
                        <a:rPr lang="en-US" sz="1800" b="0" dirty="0">
                          <a:solidFill>
                            <a:srgbClr val="4D4D4D"/>
                          </a:solidFill>
                          <a:latin typeface="Avenir Next" panose="020B0503020202020204" pitchFamily="34" charset="0"/>
                          <a:ea typeface="Helvetica Neue Light"/>
                          <a:cs typeface="Helvetica Neue Light"/>
                        </a:rPr>
                        <a:t> Studies</a:t>
                      </a: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16</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0007"/>
                  </a:ext>
                </a:extLst>
              </a:tr>
              <a:tr h="381183">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Appl..</a:t>
                      </a:r>
                      <a:r>
                        <a:rPr lang="en-US" sz="1800" b="0" baseline="0" dirty="0">
                          <a:solidFill>
                            <a:srgbClr val="4D4D4D"/>
                          </a:solidFill>
                          <a:latin typeface="Avenir Next" panose="020B0503020202020204" pitchFamily="34" charset="0"/>
                          <a:ea typeface="Helvetica Neue Light"/>
                          <a:cs typeface="Helvetica Neue Light"/>
                        </a:rPr>
                        <a:t> </a:t>
                      </a:r>
                      <a:r>
                        <a:rPr lang="en-US" sz="1800" b="0" dirty="0">
                          <a:solidFill>
                            <a:srgbClr val="4D4D4D"/>
                          </a:solidFill>
                          <a:latin typeface="Avenir Next" panose="020B0503020202020204" pitchFamily="34" charset="0"/>
                          <a:ea typeface="Helvetica Neue Light"/>
                          <a:cs typeface="Helvetica Neue Light"/>
                        </a:rPr>
                        <a:t>Math</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21</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2797020681"/>
                  </a:ext>
                </a:extLst>
              </a:tr>
              <a:tr h="381183">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Public Policy</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21</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900108990"/>
                  </a:ext>
                </a:extLst>
              </a:tr>
              <a:tr h="381183">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Psychology</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21</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844357145"/>
                  </a:ext>
                </a:extLst>
              </a:tr>
              <a:tr h="667069">
                <a:tc>
                  <a:txBody>
                    <a:bodyPr/>
                    <a:lstStyle/>
                    <a:p>
                      <a:pPr>
                        <a:defRPr sz="1800"/>
                      </a:pPr>
                      <a:r>
                        <a:rPr lang="en-US" sz="1800" b="0" dirty="0" err="1">
                          <a:solidFill>
                            <a:srgbClr val="4D4D4D"/>
                          </a:solidFill>
                          <a:latin typeface="Avenir Next" panose="020B0503020202020204" pitchFamily="34" charset="0"/>
                          <a:ea typeface="Helvetica Neue Light"/>
                          <a:cs typeface="Helvetica Neue Light"/>
                        </a:rPr>
                        <a:t>Adve</a:t>
                      </a:r>
                      <a:r>
                        <a:rPr lang="en-US" sz="1800" b="0" dirty="0">
                          <a:solidFill>
                            <a:srgbClr val="4D4D4D"/>
                          </a:solidFill>
                          <a:latin typeface="Avenir Next" panose="020B0503020202020204" pitchFamily="34" charset="0"/>
                          <a:ea typeface="Helvetica Neue Light"/>
                          <a:cs typeface="Helvetica Neue Light"/>
                        </a:rPr>
                        <a:t> &amp; Branding</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17</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530011068"/>
                  </a:ext>
                </a:extLst>
              </a:tr>
              <a:tr h="667069">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Digital Mkt &amp; Com</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marL="0" marR="0" indent="0" algn="ctr" defTabSz="821531" rtl="0" eaLnBrk="1" latinLnBrk="0" hangingPunct="1">
                        <a:lnSpc>
                          <a:spcPct val="100000"/>
                        </a:lnSpc>
                        <a:spcBef>
                          <a:spcPts val="0"/>
                        </a:spcBef>
                        <a:spcAft>
                          <a:spcPts val="0"/>
                        </a:spcAft>
                        <a:buClrTx/>
                        <a:buSzTx/>
                        <a:buFontTx/>
                        <a:buNone/>
                        <a:tabLst/>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17</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2473159681"/>
                  </a:ext>
                </a:extLst>
              </a:tr>
              <a:tr h="667069">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Film &amp; TV</a:t>
                      </a:r>
                      <a:r>
                        <a:rPr lang="en-US" sz="1800" b="0" baseline="0" dirty="0">
                          <a:solidFill>
                            <a:srgbClr val="4D4D4D"/>
                          </a:solidFill>
                          <a:latin typeface="Avenir Next" panose="020B0503020202020204" pitchFamily="34" charset="0"/>
                          <a:ea typeface="Helvetica Neue Light"/>
                          <a:cs typeface="Helvetica Neue Light"/>
                        </a:rPr>
                        <a:t> </a:t>
                      </a:r>
                      <a:r>
                        <a:rPr lang="en-US" sz="1800" b="0" dirty="0">
                          <a:solidFill>
                            <a:srgbClr val="4D4D4D"/>
                          </a:solidFill>
                          <a:latin typeface="Avenir Next" panose="020B0503020202020204" pitchFamily="34" charset="0"/>
                          <a:ea typeface="Helvetica Neue Light"/>
                          <a:cs typeface="Helvetica Neue Light"/>
                        </a:rPr>
                        <a:t>Management </a:t>
                      </a: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18</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644381319"/>
                  </a:ext>
                </a:extLst>
              </a:tr>
              <a:tr h="411824">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Comm.</a:t>
                      </a:r>
                      <a:r>
                        <a:rPr lang="en-US" sz="1800" b="0" baseline="0" dirty="0">
                          <a:solidFill>
                            <a:srgbClr val="4D4D4D"/>
                          </a:solidFill>
                          <a:latin typeface="Avenir Next" panose="020B0503020202020204" pitchFamily="34" charset="0"/>
                          <a:ea typeface="Helvetica Neue Light"/>
                          <a:cs typeface="Helvetica Neue Light"/>
                        </a:rPr>
                        <a:t> </a:t>
                      </a:r>
                      <a:r>
                        <a:rPr lang="en-US" sz="1800" b="0" dirty="0">
                          <a:solidFill>
                            <a:srgbClr val="4D4D4D"/>
                          </a:solidFill>
                          <a:latin typeface="Avenir Next" panose="020B0503020202020204" pitchFamily="34" charset="0"/>
                          <a:ea typeface="Helvetica Neue Light"/>
                          <a:cs typeface="Helvetica Neue Light"/>
                        </a:rPr>
                        <a:t>St</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18</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3452245676"/>
                  </a:ext>
                </a:extLst>
              </a:tr>
              <a:tr h="381183">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Journalism</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18</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3999230164"/>
                  </a:ext>
                </a:extLst>
              </a:tr>
              <a:tr h="667069">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Environmental Studies</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18</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2666244247"/>
                  </a:ext>
                </a:extLst>
              </a:tr>
              <a:tr h="473603">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Int.</a:t>
                      </a:r>
                      <a:r>
                        <a:rPr lang="en-US" sz="1800" b="0" baseline="0" dirty="0">
                          <a:solidFill>
                            <a:srgbClr val="4D4D4D"/>
                          </a:solidFill>
                          <a:latin typeface="Avenir Next" panose="020B0503020202020204" pitchFamily="34" charset="0"/>
                          <a:ea typeface="Helvetica Neue Light"/>
                          <a:cs typeface="Helvetica Neue Light"/>
                        </a:rPr>
                        <a:t> </a:t>
                      </a:r>
                      <a:r>
                        <a:rPr lang="en-US" sz="1800" b="0" dirty="0">
                          <a:solidFill>
                            <a:srgbClr val="4D4D4D"/>
                          </a:solidFill>
                          <a:latin typeface="Avenir Next" panose="020B0503020202020204" pitchFamily="34" charset="0"/>
                          <a:ea typeface="Helvetica Neue Light"/>
                          <a:cs typeface="Helvetica Neue Light"/>
                        </a:rPr>
                        <a:t>Studies </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15</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2361665632"/>
                  </a:ext>
                </a:extLst>
              </a:tr>
              <a:tr h="381183">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Sociology</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15</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3090907571"/>
                  </a:ext>
                </a:extLst>
              </a:tr>
              <a:tr h="381183">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Economics</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15</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1179901757"/>
                  </a:ext>
                </a:extLst>
              </a:tr>
              <a:tr h="469772">
                <a:tc>
                  <a:txBody>
                    <a:bodyPr/>
                    <a:lstStyle/>
                    <a:p>
                      <a:pPr>
                        <a:defRPr sz="1800"/>
                      </a:pPr>
                      <a:r>
                        <a:rPr lang="en-US" sz="1800" b="0" dirty="0">
                          <a:solidFill>
                            <a:srgbClr val="4D4D4D"/>
                          </a:solidFill>
                          <a:latin typeface="Avenir Next" panose="020B0503020202020204" pitchFamily="34" charset="0"/>
                          <a:ea typeface="Helvetica Neue Light"/>
                          <a:cs typeface="Helvetica Neue Light"/>
                        </a:rPr>
                        <a:t>Comp</a:t>
                      </a:r>
                      <a:r>
                        <a:rPr lang="en-US" sz="1800" b="0" baseline="0" dirty="0">
                          <a:solidFill>
                            <a:srgbClr val="4D4D4D"/>
                          </a:solidFill>
                          <a:latin typeface="Avenir Next" panose="020B0503020202020204" pitchFamily="34" charset="0"/>
                          <a:ea typeface="Helvetica Neue Light"/>
                          <a:cs typeface="Helvetica Neue Light"/>
                        </a:rPr>
                        <a:t> </a:t>
                      </a:r>
                      <a:r>
                        <a:rPr lang="en-US" sz="1800" b="0" dirty="0">
                          <a:solidFill>
                            <a:srgbClr val="4D4D4D"/>
                          </a:solidFill>
                          <a:latin typeface="Avenir Next" panose="020B0503020202020204" pitchFamily="34" charset="0"/>
                          <a:ea typeface="Helvetica Neue Light"/>
                          <a:cs typeface="Helvetica Neue Light"/>
                        </a:rPr>
                        <a:t>Sc.</a:t>
                      </a:r>
                      <a:endParaRPr sz="1800" b="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rgbClr val="FFB000"/>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solidFill>
                      <a:schemeClr val="bg1">
                        <a:lumMod val="65000"/>
                      </a:schemeClr>
                    </a:solidFill>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marL="0" marR="0" indent="0" algn="ctr" defTabSz="821531" rtl="0" eaLnBrk="1" latinLnBrk="0" hangingPunct="1">
                        <a:lnSpc>
                          <a:spcPct val="100000"/>
                        </a:lnSpc>
                        <a:spcBef>
                          <a:spcPts val="0"/>
                        </a:spcBef>
                        <a:spcAft>
                          <a:spcPts val="0"/>
                        </a:spcAft>
                        <a:buClrTx/>
                        <a:buSzTx/>
                        <a:buFontTx/>
                        <a:buNone/>
                        <a:tabLst/>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endParaRPr sz="1200"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tc>
                  <a:txBody>
                    <a:bodyPr/>
                    <a:lstStyle/>
                    <a:p>
                      <a:pPr algn="ctr">
                        <a:defRPr sz="1800"/>
                      </a:pPr>
                      <a:r>
                        <a:rPr lang="en-US" sz="1800" b="1" dirty="0">
                          <a:solidFill>
                            <a:srgbClr val="4D4D4D"/>
                          </a:solidFill>
                          <a:latin typeface="Avenir Next" panose="020B0503020202020204" pitchFamily="34" charset="0"/>
                          <a:ea typeface="Helvetica Neue Light"/>
                          <a:cs typeface="Helvetica Neue Light"/>
                        </a:rPr>
                        <a:t>8</a:t>
                      </a:r>
                      <a:endParaRPr sz="1800" b="1" dirty="0">
                        <a:solidFill>
                          <a:srgbClr val="4D4D4D"/>
                        </a:solidFill>
                        <a:latin typeface="Avenir Next" panose="020B0503020202020204" pitchFamily="34" charset="0"/>
                        <a:ea typeface="Helvetica Neue Light"/>
                        <a:cs typeface="Helvetica Neue Light"/>
                      </a:endParaRPr>
                    </a:p>
                  </a:txBody>
                  <a:tcPr anchor="ctr" horzOverflow="overflow">
                    <a:lnL w="28575" cap="flat" cmpd="sng" algn="ctr">
                      <a:solidFill>
                        <a:schemeClr val="bg2">
                          <a:lumMod val="25000"/>
                        </a:schemeClr>
                      </a:solidFill>
                      <a:prstDash val="solid"/>
                      <a:round/>
                      <a:headEnd type="none" w="med" len="med"/>
                      <a:tailEnd type="none" w="med" len="med"/>
                    </a:lnL>
                    <a:lnR w="28575" cap="flat" cmpd="sng" algn="ctr">
                      <a:solidFill>
                        <a:schemeClr val="bg2">
                          <a:lumMod val="25000"/>
                        </a:schemeClr>
                      </a:solidFill>
                      <a:prstDash val="solid"/>
                      <a:round/>
                      <a:headEnd type="none" w="med" len="med"/>
                      <a:tailEnd type="none" w="med" len="med"/>
                    </a:lnR>
                    <a:lnT w="28575" cap="flat" cmpd="sng" algn="ctr">
                      <a:solidFill>
                        <a:schemeClr val="bg2">
                          <a:lumMod val="25000"/>
                        </a:schemeClr>
                      </a:solidFill>
                      <a:prstDash val="solid"/>
                      <a:round/>
                      <a:headEnd type="none" w="med" len="med"/>
                      <a:tailEnd type="none" w="med" len="med"/>
                    </a:lnT>
                    <a:lnB w="28575" cap="flat" cmpd="sng" algn="ctr">
                      <a:solidFill>
                        <a:schemeClr val="bg2">
                          <a:lumMod val="25000"/>
                        </a:schemeClr>
                      </a:solidFill>
                      <a:prstDash val="solid"/>
                      <a:round/>
                      <a:headEnd type="none" w="med" len="med"/>
                      <a:tailEnd type="none" w="med" len="med"/>
                    </a:lnB>
                  </a:tcPr>
                </a:tc>
                <a:extLst>
                  <a:ext uri="{0D108BD9-81ED-4DB2-BD59-A6C34878D82A}">
                    <a16:rowId xmlns:a16="http://schemas.microsoft.com/office/drawing/2014/main" val="2641101723"/>
                  </a:ext>
                </a:extLst>
              </a:tr>
            </a:tbl>
          </a:graphicData>
        </a:graphic>
      </p:graphicFrame>
      <p:sp>
        <p:nvSpPr>
          <p:cNvPr id="2" name="TextBox 1"/>
          <p:cNvSpPr txBox="1"/>
          <p:nvPr/>
        </p:nvSpPr>
        <p:spPr>
          <a:xfrm>
            <a:off x="-404447" y="12786841"/>
            <a:ext cx="25884553"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en-US" sz="3200" b="1" dirty="0">
                <a:solidFill>
                  <a:srgbClr val="FFB000"/>
                </a:solidFill>
                <a:latin typeface="Avenir Next" panose="020B0503020202020204" pitchFamily="34" charset="0"/>
                <a:ea typeface="Helvetica Neue"/>
                <a:cs typeface="Helvetica Neue"/>
                <a:sym typeface="Helvetica Neue"/>
              </a:rPr>
              <a:t>PLUS</a:t>
            </a:r>
            <a:r>
              <a:rPr lang="en-US" sz="3200" dirty="0">
                <a:solidFill>
                  <a:srgbClr val="53585F"/>
                </a:solidFill>
                <a:latin typeface="Avenir Next" panose="020B0503020202020204" pitchFamily="34" charset="0"/>
                <a:ea typeface="Helvetica Neue"/>
                <a:cs typeface="Helvetica Neue"/>
                <a:sym typeface="Helvetica Neue"/>
              </a:rPr>
              <a:t> Interdisciplinary majors in Computer Science &amp; Design | Data Science &amp;  Economics | Design Management  </a:t>
            </a:r>
          </a:p>
        </p:txBody>
      </p:sp>
    </p:spTree>
    <p:extLst>
      <p:ext uri="{BB962C8B-B14F-4D97-AF65-F5344CB8AC3E}">
        <p14:creationId xmlns:p14="http://schemas.microsoft.com/office/powerpoint/2010/main" val="93618893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4943346" y="807822"/>
            <a:ext cx="13874260" cy="1933576"/>
          </a:xfrm>
          <a:prstGeom prst="rect">
            <a:avLst/>
          </a:prstGeom>
        </p:spPr>
        <p:txBody>
          <a:bodyPr>
            <a:normAutofit fontScale="97500"/>
          </a:bodyPr>
          <a:lstStyle>
            <a:lvl1pPr marL="0" marR="0" indent="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1pPr>
            <a:lvl2pPr marL="0" marR="0" indent="228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2pPr>
            <a:lvl3pPr marL="0" marR="0" indent="457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3pPr>
            <a:lvl4pPr marL="0" marR="0" indent="685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4pPr>
            <a:lvl5pPr marL="0" marR="0" indent="9144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5pPr>
            <a:lvl6pPr marL="0" marR="0" indent="11430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6pPr>
            <a:lvl7pPr marL="0" marR="0" indent="1371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7pPr>
            <a:lvl8pPr marL="0" marR="0" indent="1600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8pPr>
            <a:lvl9pPr marL="0" marR="0" indent="1828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9pPr>
          </a:lstStyle>
          <a:p>
            <a:pPr algn="ctr">
              <a:defRPr/>
            </a:pPr>
            <a:r>
              <a:rPr lang="en-US" altLang="en-US" sz="6800" dirty="0">
                <a:solidFill>
                  <a:srgbClr val="194679"/>
                </a:solidFill>
                <a:latin typeface="Avenir Next" panose="020B0503020202020204" pitchFamily="34" charset="0"/>
              </a:rPr>
              <a:t>Specialization in Design</a:t>
            </a:r>
          </a:p>
          <a:p>
            <a:pPr algn="ctr">
              <a:defRPr/>
            </a:pPr>
            <a:r>
              <a:rPr lang="en-US" altLang="en-US" sz="4500" dirty="0">
                <a:solidFill>
                  <a:srgbClr val="194679"/>
                </a:solidFill>
                <a:latin typeface="Avenir Next" panose="020B0503020202020204" pitchFamily="34" charset="0"/>
              </a:rPr>
              <a:t>4 - Year Degree</a:t>
            </a:r>
          </a:p>
        </p:txBody>
      </p:sp>
      <p:sp>
        <p:nvSpPr>
          <p:cNvPr id="5" name="TextBox 4"/>
          <p:cNvSpPr txBox="1"/>
          <p:nvPr/>
        </p:nvSpPr>
        <p:spPr>
          <a:xfrm>
            <a:off x="457198" y="2678755"/>
            <a:ext cx="4677509" cy="10368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5800" b="0" i="0" u="none" strike="noStrike" cap="none" spc="0" normalizeH="0" baseline="0" dirty="0">
                <a:ln>
                  <a:noFill/>
                </a:ln>
                <a:solidFill>
                  <a:srgbClr val="000000"/>
                </a:solidFill>
                <a:effectLst/>
                <a:uFillTx/>
                <a:latin typeface="+mj-lt"/>
                <a:ea typeface="+mj-ea"/>
                <a:cs typeface="+mj-cs"/>
                <a:sym typeface="Gill Sans"/>
              </a:rPr>
              <a:t> </a:t>
            </a:r>
          </a:p>
        </p:txBody>
      </p:sp>
      <p:sp>
        <p:nvSpPr>
          <p:cNvPr id="6" name="Rectangle 5"/>
          <p:cNvSpPr/>
          <p:nvPr/>
        </p:nvSpPr>
        <p:spPr>
          <a:xfrm>
            <a:off x="3981915" y="3268293"/>
            <a:ext cx="17486906" cy="707886"/>
          </a:xfrm>
          <a:prstGeom prst="rect">
            <a:avLst/>
          </a:prstGeom>
        </p:spPr>
        <p:txBody>
          <a:bodyPr wrap="square">
            <a:spAutoFit/>
          </a:bodyPr>
          <a:lstStyle/>
          <a:p>
            <a:pPr hangingPunct="1"/>
            <a:r>
              <a:rPr lang="en-US" sz="4000" dirty="0">
                <a:solidFill>
                  <a:srgbClr val="53585F"/>
                </a:solidFill>
                <a:latin typeface="Avenir Next" panose="020B0503020202020204" pitchFamily="34" charset="0"/>
                <a:ea typeface="Helvetica Neue"/>
                <a:cs typeface="Helvetica Neue"/>
              </a:rPr>
              <a:t>Design interpreted through the lens of Liberal Education Approach </a:t>
            </a:r>
          </a:p>
        </p:txBody>
      </p:sp>
      <p:sp>
        <p:nvSpPr>
          <p:cNvPr id="7" name="Rectangle 6"/>
          <p:cNvSpPr/>
          <p:nvPr/>
        </p:nvSpPr>
        <p:spPr>
          <a:xfrm>
            <a:off x="5883870" y="7573486"/>
            <a:ext cx="12192000" cy="707886"/>
          </a:xfrm>
          <a:prstGeom prst="rect">
            <a:avLst/>
          </a:prstGeom>
        </p:spPr>
        <p:txBody>
          <a:bodyPr>
            <a:spAutoFit/>
          </a:bodyPr>
          <a:lstStyle/>
          <a:p>
            <a:pPr hangingPunct="1"/>
            <a:r>
              <a:rPr lang="en-IN" sz="4000" dirty="0">
                <a:solidFill>
                  <a:srgbClr val="53585F"/>
                </a:solidFill>
                <a:latin typeface="Avenir Next" panose="020B0503020202020204" pitchFamily="34" charset="0"/>
                <a:ea typeface="Helvetica Neue"/>
                <a:cs typeface="Helvetica Neue"/>
              </a:rPr>
              <a:t>Experience Design Curriculum</a:t>
            </a:r>
          </a:p>
        </p:txBody>
      </p:sp>
      <p:sp>
        <p:nvSpPr>
          <p:cNvPr id="8" name="object 8"/>
          <p:cNvSpPr txBox="1"/>
          <p:nvPr/>
        </p:nvSpPr>
        <p:spPr>
          <a:xfrm>
            <a:off x="3671041" y="10267977"/>
            <a:ext cx="17797780" cy="641201"/>
          </a:xfrm>
          <a:prstGeom prst="rect">
            <a:avLst/>
          </a:prstGeom>
        </p:spPr>
        <p:txBody>
          <a:bodyPr vert="horz" wrap="square" lIns="0" tIns="25400" rIns="0" bIns="0" rtlCol="0">
            <a:spAutoFit/>
          </a:bodyPr>
          <a:lstStyle/>
          <a:p>
            <a:pPr marL="25400" algn="l" defTabSz="1828800" hangingPunct="1">
              <a:spcBef>
                <a:spcPts val="200"/>
              </a:spcBef>
            </a:pPr>
            <a:r>
              <a:rPr sz="4000" kern="1200" spc="200" dirty="0">
                <a:solidFill>
                  <a:prstClr val="black"/>
                </a:solidFill>
                <a:latin typeface="Avenir Next" panose="020B0503020202020204" pitchFamily="34" charset="0"/>
                <a:ea typeface="+mn-ea"/>
                <a:cs typeface="Arial"/>
              </a:rPr>
              <a:t>HUMAN</a:t>
            </a:r>
            <a:r>
              <a:rPr sz="4000" kern="1200" spc="-120" dirty="0">
                <a:solidFill>
                  <a:prstClr val="black"/>
                </a:solidFill>
                <a:latin typeface="Avenir Next" panose="020B0503020202020204" pitchFamily="34" charset="0"/>
                <a:ea typeface="+mn-ea"/>
                <a:cs typeface="Arial"/>
              </a:rPr>
              <a:t> </a:t>
            </a:r>
            <a:r>
              <a:rPr sz="4000" kern="1200" spc="-10" dirty="0">
                <a:solidFill>
                  <a:prstClr val="black"/>
                </a:solidFill>
                <a:latin typeface="Avenir Next" panose="020B0503020202020204" pitchFamily="34" charset="0"/>
                <a:ea typeface="+mn-ea"/>
                <a:cs typeface="Arial"/>
              </a:rPr>
              <a:t>BEHAVIOUR</a:t>
            </a:r>
            <a:r>
              <a:rPr sz="4000" kern="1200" spc="900" dirty="0">
                <a:solidFill>
                  <a:prstClr val="black"/>
                </a:solidFill>
                <a:latin typeface="Avenir Next" panose="020B0503020202020204" pitchFamily="34" charset="0"/>
                <a:ea typeface="+mn-ea"/>
                <a:cs typeface="Arial"/>
              </a:rPr>
              <a:t> </a:t>
            </a:r>
            <a:r>
              <a:rPr sz="4000" kern="1200" spc="320" dirty="0">
                <a:solidFill>
                  <a:prstClr val="black"/>
                </a:solidFill>
                <a:latin typeface="Avenir Next" panose="020B0503020202020204" pitchFamily="34" charset="0"/>
                <a:ea typeface="+mn-ea"/>
                <a:cs typeface="Arial"/>
              </a:rPr>
              <a:t>+</a:t>
            </a:r>
            <a:r>
              <a:rPr sz="4000" kern="1200" spc="890" dirty="0">
                <a:solidFill>
                  <a:prstClr val="black"/>
                </a:solidFill>
                <a:latin typeface="Avenir Next" panose="020B0503020202020204" pitchFamily="34" charset="0"/>
                <a:ea typeface="+mn-ea"/>
                <a:cs typeface="Arial"/>
              </a:rPr>
              <a:t> </a:t>
            </a:r>
            <a:r>
              <a:rPr sz="4000" kern="1200" spc="-120" dirty="0">
                <a:solidFill>
                  <a:prstClr val="black"/>
                </a:solidFill>
                <a:latin typeface="Avenir Next" panose="020B0503020202020204" pitchFamily="34" charset="0"/>
                <a:ea typeface="+mn-ea"/>
                <a:cs typeface="Arial"/>
              </a:rPr>
              <a:t>BUSINESS</a:t>
            </a:r>
            <a:r>
              <a:rPr sz="4000" kern="1200" spc="900" dirty="0">
                <a:solidFill>
                  <a:prstClr val="black"/>
                </a:solidFill>
                <a:latin typeface="Avenir Next" panose="020B0503020202020204" pitchFamily="34" charset="0"/>
                <a:ea typeface="+mn-ea"/>
                <a:cs typeface="Arial"/>
              </a:rPr>
              <a:t> </a:t>
            </a:r>
            <a:r>
              <a:rPr sz="4000" kern="1200" spc="320" dirty="0">
                <a:solidFill>
                  <a:prstClr val="black"/>
                </a:solidFill>
                <a:latin typeface="Avenir Next" panose="020B0503020202020204" pitchFamily="34" charset="0"/>
                <a:ea typeface="+mn-ea"/>
                <a:cs typeface="Arial"/>
              </a:rPr>
              <a:t>+</a:t>
            </a:r>
            <a:r>
              <a:rPr sz="4000" kern="1200" spc="800" dirty="0">
                <a:solidFill>
                  <a:prstClr val="black"/>
                </a:solidFill>
                <a:latin typeface="Avenir Next" panose="020B0503020202020204" pitchFamily="34" charset="0"/>
                <a:ea typeface="+mn-ea"/>
                <a:cs typeface="Arial"/>
              </a:rPr>
              <a:t> </a:t>
            </a:r>
            <a:r>
              <a:rPr sz="4000" kern="1200" spc="-20" dirty="0">
                <a:solidFill>
                  <a:prstClr val="black"/>
                </a:solidFill>
                <a:latin typeface="Avenir Next" panose="020B0503020202020204" pitchFamily="34" charset="0"/>
                <a:ea typeface="+mn-ea"/>
                <a:cs typeface="Arial"/>
              </a:rPr>
              <a:t>TECHNOLOGY</a:t>
            </a:r>
            <a:r>
              <a:rPr sz="4000" kern="1200" spc="800" dirty="0">
                <a:solidFill>
                  <a:prstClr val="black"/>
                </a:solidFill>
                <a:latin typeface="Avenir Next" panose="020B0503020202020204" pitchFamily="34" charset="0"/>
                <a:ea typeface="+mn-ea"/>
                <a:cs typeface="Arial"/>
              </a:rPr>
              <a:t> </a:t>
            </a:r>
            <a:r>
              <a:rPr sz="4000" kern="1200" spc="320" dirty="0">
                <a:solidFill>
                  <a:prstClr val="black"/>
                </a:solidFill>
                <a:latin typeface="Avenir Next" panose="020B0503020202020204" pitchFamily="34" charset="0"/>
                <a:ea typeface="+mn-ea"/>
                <a:cs typeface="Arial"/>
              </a:rPr>
              <a:t>=</a:t>
            </a:r>
            <a:r>
              <a:rPr sz="4000" kern="1200" spc="900" dirty="0">
                <a:solidFill>
                  <a:prstClr val="black"/>
                </a:solidFill>
                <a:latin typeface="Avenir Next" panose="020B0503020202020204" pitchFamily="34" charset="0"/>
                <a:ea typeface="+mn-ea"/>
                <a:cs typeface="Arial"/>
              </a:rPr>
              <a:t> </a:t>
            </a:r>
            <a:r>
              <a:rPr sz="4000" kern="1200" spc="50" dirty="0">
                <a:solidFill>
                  <a:prstClr val="black"/>
                </a:solidFill>
                <a:latin typeface="Avenir Next" panose="020B0503020202020204" pitchFamily="34" charset="0"/>
                <a:ea typeface="+mn-ea"/>
                <a:cs typeface="Arial"/>
              </a:rPr>
              <a:t>Design</a:t>
            </a:r>
            <a:r>
              <a:rPr sz="4000" kern="1200" spc="-110" dirty="0">
                <a:solidFill>
                  <a:prstClr val="black"/>
                </a:solidFill>
                <a:latin typeface="Avenir Next" panose="020B0503020202020204" pitchFamily="34" charset="0"/>
                <a:ea typeface="+mn-ea"/>
                <a:cs typeface="Arial"/>
              </a:rPr>
              <a:t> </a:t>
            </a:r>
            <a:r>
              <a:rPr sz="4000" kern="1200" spc="-160" dirty="0">
                <a:solidFill>
                  <a:prstClr val="black"/>
                </a:solidFill>
                <a:latin typeface="Avenir Next" panose="020B0503020202020204" pitchFamily="34" charset="0"/>
                <a:ea typeface="+mn-ea"/>
                <a:cs typeface="Arial"/>
              </a:rPr>
              <a:t>@FLAME</a:t>
            </a:r>
            <a:endParaRPr sz="4000" kern="1200" dirty="0">
              <a:solidFill>
                <a:prstClr val="black"/>
              </a:solidFill>
              <a:latin typeface="Avenir Next" panose="020B0503020202020204" pitchFamily="34" charset="0"/>
              <a:ea typeface="+mn-ea"/>
              <a:cs typeface="Arial"/>
            </a:endParaRPr>
          </a:p>
        </p:txBody>
      </p:sp>
      <p:sp>
        <p:nvSpPr>
          <p:cNvPr id="9" name="object 10"/>
          <p:cNvSpPr/>
          <p:nvPr/>
        </p:nvSpPr>
        <p:spPr>
          <a:xfrm>
            <a:off x="14227784" y="8697007"/>
            <a:ext cx="1096010" cy="1094740"/>
          </a:xfrm>
          <a:custGeom>
            <a:avLst/>
            <a:gdLst/>
            <a:ahLst/>
            <a:cxnLst/>
            <a:rect l="l" t="t" r="r" b="b"/>
            <a:pathLst>
              <a:path w="548004" h="547370">
                <a:moveTo>
                  <a:pt x="442232" y="416420"/>
                </a:moveTo>
                <a:lnTo>
                  <a:pt x="105244" y="416420"/>
                </a:lnTo>
                <a:lnTo>
                  <a:pt x="106413" y="417779"/>
                </a:lnTo>
                <a:lnTo>
                  <a:pt x="107365" y="418960"/>
                </a:lnTo>
                <a:lnTo>
                  <a:pt x="135699" y="445325"/>
                </a:lnTo>
                <a:lnTo>
                  <a:pt x="141135" y="449237"/>
                </a:lnTo>
                <a:lnTo>
                  <a:pt x="142100" y="453237"/>
                </a:lnTo>
                <a:lnTo>
                  <a:pt x="140893" y="459016"/>
                </a:lnTo>
                <a:lnTo>
                  <a:pt x="138550" y="470635"/>
                </a:lnTo>
                <a:lnTo>
                  <a:pt x="136251" y="482260"/>
                </a:lnTo>
                <a:lnTo>
                  <a:pt x="133763" y="494482"/>
                </a:lnTo>
                <a:lnTo>
                  <a:pt x="131381" y="505447"/>
                </a:lnTo>
                <a:lnTo>
                  <a:pt x="130263" y="510387"/>
                </a:lnTo>
                <a:lnTo>
                  <a:pt x="131279" y="512584"/>
                </a:lnTo>
                <a:lnTo>
                  <a:pt x="222834" y="547027"/>
                </a:lnTo>
                <a:lnTo>
                  <a:pt x="225120" y="546379"/>
                </a:lnTo>
                <a:lnTo>
                  <a:pt x="227583" y="541820"/>
                </a:lnTo>
                <a:lnTo>
                  <a:pt x="233319" y="531453"/>
                </a:lnTo>
                <a:lnTo>
                  <a:pt x="239207" y="521165"/>
                </a:lnTo>
                <a:lnTo>
                  <a:pt x="245157" y="510907"/>
                </a:lnTo>
                <a:lnTo>
                  <a:pt x="251078" y="500633"/>
                </a:lnTo>
                <a:lnTo>
                  <a:pt x="253949" y="495592"/>
                </a:lnTo>
                <a:lnTo>
                  <a:pt x="257136" y="492925"/>
                </a:lnTo>
                <a:lnTo>
                  <a:pt x="297147" y="492925"/>
                </a:lnTo>
                <a:lnTo>
                  <a:pt x="298361" y="492747"/>
                </a:lnTo>
                <a:lnTo>
                  <a:pt x="305257" y="491375"/>
                </a:lnTo>
                <a:lnTo>
                  <a:pt x="429745" y="491375"/>
                </a:lnTo>
                <a:lnTo>
                  <a:pt x="427706" y="483987"/>
                </a:lnTo>
                <a:lnTo>
                  <a:pt x="421529" y="460613"/>
                </a:lnTo>
                <a:lnTo>
                  <a:pt x="418312" y="448957"/>
                </a:lnTo>
                <a:lnTo>
                  <a:pt x="416877" y="443953"/>
                </a:lnTo>
                <a:lnTo>
                  <a:pt x="417410" y="440601"/>
                </a:lnTo>
                <a:lnTo>
                  <a:pt x="421639" y="437146"/>
                </a:lnTo>
                <a:lnTo>
                  <a:pt x="428512" y="431166"/>
                </a:lnTo>
                <a:lnTo>
                  <a:pt x="434987" y="424775"/>
                </a:lnTo>
                <a:lnTo>
                  <a:pt x="441024" y="417981"/>
                </a:lnTo>
                <a:lnTo>
                  <a:pt x="442232" y="416420"/>
                </a:lnTo>
                <a:close/>
              </a:path>
              <a:path w="548004" h="547370">
                <a:moveTo>
                  <a:pt x="429745" y="491375"/>
                </a:moveTo>
                <a:lnTo>
                  <a:pt x="305257" y="491375"/>
                </a:lnTo>
                <a:lnTo>
                  <a:pt x="308216" y="494258"/>
                </a:lnTo>
                <a:lnTo>
                  <a:pt x="311416" y="499135"/>
                </a:lnTo>
                <a:lnTo>
                  <a:pt x="317971" y="509029"/>
                </a:lnTo>
                <a:lnTo>
                  <a:pt x="331213" y="528740"/>
                </a:lnTo>
                <a:lnTo>
                  <a:pt x="337718" y="538670"/>
                </a:lnTo>
                <a:lnTo>
                  <a:pt x="340194" y="542518"/>
                </a:lnTo>
                <a:lnTo>
                  <a:pt x="342125" y="543064"/>
                </a:lnTo>
                <a:lnTo>
                  <a:pt x="406887" y="513554"/>
                </a:lnTo>
                <a:lnTo>
                  <a:pt x="432079" y="502399"/>
                </a:lnTo>
                <a:lnTo>
                  <a:pt x="432231" y="500164"/>
                </a:lnTo>
                <a:lnTo>
                  <a:pt x="429745" y="491375"/>
                </a:lnTo>
                <a:close/>
              </a:path>
              <a:path w="548004" h="547370">
                <a:moveTo>
                  <a:pt x="297147" y="492925"/>
                </a:moveTo>
                <a:lnTo>
                  <a:pt x="257136" y="492925"/>
                </a:lnTo>
                <a:lnTo>
                  <a:pt x="263905" y="493636"/>
                </a:lnTo>
                <a:lnTo>
                  <a:pt x="272518" y="494320"/>
                </a:lnTo>
                <a:lnTo>
                  <a:pt x="281181" y="494482"/>
                </a:lnTo>
                <a:lnTo>
                  <a:pt x="289819" y="493998"/>
                </a:lnTo>
                <a:lnTo>
                  <a:pt x="297147" y="492925"/>
                </a:lnTo>
                <a:close/>
              </a:path>
              <a:path w="548004" h="547370">
                <a:moveTo>
                  <a:pt x="36575" y="129730"/>
                </a:moveTo>
                <a:lnTo>
                  <a:pt x="34455" y="130784"/>
                </a:lnTo>
                <a:lnTo>
                  <a:pt x="25071" y="156065"/>
                </a:lnTo>
                <a:lnTo>
                  <a:pt x="17364" y="176641"/>
                </a:lnTo>
                <a:lnTo>
                  <a:pt x="9594" y="197192"/>
                </a:lnTo>
                <a:lnTo>
                  <a:pt x="0" y="222313"/>
                </a:lnTo>
                <a:lnTo>
                  <a:pt x="711" y="224599"/>
                </a:lnTo>
                <a:lnTo>
                  <a:pt x="5257" y="227063"/>
                </a:lnTo>
                <a:lnTo>
                  <a:pt x="15627" y="232802"/>
                </a:lnTo>
                <a:lnTo>
                  <a:pt x="51574" y="253453"/>
                </a:lnTo>
                <a:lnTo>
                  <a:pt x="53911" y="256743"/>
                </a:lnTo>
                <a:lnTo>
                  <a:pt x="53187" y="263474"/>
                </a:lnTo>
                <a:lnTo>
                  <a:pt x="52583" y="272291"/>
                </a:lnTo>
                <a:lnTo>
                  <a:pt x="52638" y="281151"/>
                </a:lnTo>
                <a:lnTo>
                  <a:pt x="53298" y="290007"/>
                </a:lnTo>
                <a:lnTo>
                  <a:pt x="54508" y="298818"/>
                </a:lnTo>
                <a:lnTo>
                  <a:pt x="55397" y="304139"/>
                </a:lnTo>
                <a:lnTo>
                  <a:pt x="53809" y="307085"/>
                </a:lnTo>
                <a:lnTo>
                  <a:pt x="49352" y="309943"/>
                </a:lnTo>
                <a:lnTo>
                  <a:pt x="39033" y="316698"/>
                </a:lnTo>
                <a:lnTo>
                  <a:pt x="18553" y="330442"/>
                </a:lnTo>
                <a:lnTo>
                  <a:pt x="8242" y="337197"/>
                </a:lnTo>
                <a:lnTo>
                  <a:pt x="4317" y="339712"/>
                </a:lnTo>
                <a:lnTo>
                  <a:pt x="4013" y="341731"/>
                </a:lnTo>
                <a:lnTo>
                  <a:pt x="5905" y="345808"/>
                </a:lnTo>
                <a:lnTo>
                  <a:pt x="15174" y="365974"/>
                </a:lnTo>
                <a:lnTo>
                  <a:pt x="24374" y="386170"/>
                </a:lnTo>
                <a:lnTo>
                  <a:pt x="33483" y="406406"/>
                </a:lnTo>
                <a:lnTo>
                  <a:pt x="42667" y="427119"/>
                </a:lnTo>
                <a:lnTo>
                  <a:pt x="44665" y="431672"/>
                </a:lnTo>
                <a:lnTo>
                  <a:pt x="46939" y="431634"/>
                </a:lnTo>
                <a:lnTo>
                  <a:pt x="63054" y="427119"/>
                </a:lnTo>
                <a:lnTo>
                  <a:pt x="100495" y="417258"/>
                </a:lnTo>
                <a:lnTo>
                  <a:pt x="102844" y="416902"/>
                </a:lnTo>
                <a:lnTo>
                  <a:pt x="105244" y="416420"/>
                </a:lnTo>
                <a:lnTo>
                  <a:pt x="442232" y="416420"/>
                </a:lnTo>
                <a:lnTo>
                  <a:pt x="446637" y="410717"/>
                </a:lnTo>
                <a:lnTo>
                  <a:pt x="450278" y="405637"/>
                </a:lnTo>
                <a:lnTo>
                  <a:pt x="454075" y="404990"/>
                </a:lnTo>
                <a:lnTo>
                  <a:pt x="517037" y="404990"/>
                </a:lnTo>
                <a:lnTo>
                  <a:pt x="519313" y="398856"/>
                </a:lnTo>
                <a:lnTo>
                  <a:pt x="273761" y="398856"/>
                </a:lnTo>
                <a:lnTo>
                  <a:pt x="224869" y="388983"/>
                </a:lnTo>
                <a:lnTo>
                  <a:pt x="184940" y="362061"/>
                </a:lnTo>
                <a:lnTo>
                  <a:pt x="158018" y="322132"/>
                </a:lnTo>
                <a:lnTo>
                  <a:pt x="148145" y="273240"/>
                </a:lnTo>
                <a:lnTo>
                  <a:pt x="158018" y="224348"/>
                </a:lnTo>
                <a:lnTo>
                  <a:pt x="184940" y="184419"/>
                </a:lnTo>
                <a:lnTo>
                  <a:pt x="224869" y="157497"/>
                </a:lnTo>
                <a:lnTo>
                  <a:pt x="273761" y="147624"/>
                </a:lnTo>
                <a:lnTo>
                  <a:pt x="517480" y="147624"/>
                </a:lnTo>
                <a:lnTo>
                  <a:pt x="514685" y="141414"/>
                </a:lnTo>
                <a:lnTo>
                  <a:pt x="93332" y="141414"/>
                </a:lnTo>
                <a:lnTo>
                  <a:pt x="64754" y="135721"/>
                </a:lnTo>
                <a:lnTo>
                  <a:pt x="53130" y="133373"/>
                </a:lnTo>
                <a:lnTo>
                  <a:pt x="41541" y="130860"/>
                </a:lnTo>
                <a:lnTo>
                  <a:pt x="36575" y="129730"/>
                </a:lnTo>
                <a:close/>
              </a:path>
              <a:path w="548004" h="547370">
                <a:moveTo>
                  <a:pt x="517037" y="404990"/>
                </a:moveTo>
                <a:lnTo>
                  <a:pt x="454075" y="404990"/>
                </a:lnTo>
                <a:lnTo>
                  <a:pt x="494347" y="413060"/>
                </a:lnTo>
                <a:lnTo>
                  <a:pt x="510870" y="416686"/>
                </a:lnTo>
                <a:lnTo>
                  <a:pt x="513054" y="415721"/>
                </a:lnTo>
                <a:lnTo>
                  <a:pt x="517037" y="404990"/>
                </a:lnTo>
                <a:close/>
              </a:path>
              <a:path w="548004" h="547370">
                <a:moveTo>
                  <a:pt x="517480" y="147624"/>
                </a:moveTo>
                <a:lnTo>
                  <a:pt x="273761" y="147624"/>
                </a:lnTo>
                <a:lnTo>
                  <a:pt x="322653" y="157497"/>
                </a:lnTo>
                <a:lnTo>
                  <a:pt x="362581" y="184419"/>
                </a:lnTo>
                <a:lnTo>
                  <a:pt x="389504" y="224348"/>
                </a:lnTo>
                <a:lnTo>
                  <a:pt x="399376" y="273240"/>
                </a:lnTo>
                <a:lnTo>
                  <a:pt x="389504" y="322132"/>
                </a:lnTo>
                <a:lnTo>
                  <a:pt x="362581" y="362061"/>
                </a:lnTo>
                <a:lnTo>
                  <a:pt x="322653" y="388983"/>
                </a:lnTo>
                <a:lnTo>
                  <a:pt x="273761" y="398856"/>
                </a:lnTo>
                <a:lnTo>
                  <a:pt x="519313" y="398856"/>
                </a:lnTo>
                <a:lnTo>
                  <a:pt x="522450" y="390404"/>
                </a:lnTo>
                <a:lnTo>
                  <a:pt x="530158" y="369831"/>
                </a:lnTo>
                <a:lnTo>
                  <a:pt x="537927" y="349280"/>
                </a:lnTo>
                <a:lnTo>
                  <a:pt x="547509" y="324192"/>
                </a:lnTo>
                <a:lnTo>
                  <a:pt x="546874" y="321843"/>
                </a:lnTo>
                <a:lnTo>
                  <a:pt x="542302" y="319366"/>
                </a:lnTo>
                <a:lnTo>
                  <a:pt x="531938" y="313637"/>
                </a:lnTo>
                <a:lnTo>
                  <a:pt x="496036" y="293027"/>
                </a:lnTo>
                <a:lnTo>
                  <a:pt x="493585" y="289775"/>
                </a:lnTo>
                <a:lnTo>
                  <a:pt x="494334" y="283006"/>
                </a:lnTo>
                <a:lnTo>
                  <a:pt x="494948" y="274181"/>
                </a:lnTo>
                <a:lnTo>
                  <a:pt x="494888" y="265318"/>
                </a:lnTo>
                <a:lnTo>
                  <a:pt x="494222" y="256460"/>
                </a:lnTo>
                <a:lnTo>
                  <a:pt x="493013" y="247649"/>
                </a:lnTo>
                <a:lnTo>
                  <a:pt x="492137" y="242354"/>
                </a:lnTo>
                <a:lnTo>
                  <a:pt x="493687" y="239394"/>
                </a:lnTo>
                <a:lnTo>
                  <a:pt x="498170" y="236524"/>
                </a:lnTo>
                <a:lnTo>
                  <a:pt x="508482" y="229778"/>
                </a:lnTo>
                <a:lnTo>
                  <a:pt x="528931" y="216043"/>
                </a:lnTo>
                <a:lnTo>
                  <a:pt x="539229" y="209283"/>
                </a:lnTo>
                <a:lnTo>
                  <a:pt x="543115" y="206781"/>
                </a:lnTo>
                <a:lnTo>
                  <a:pt x="543572" y="204787"/>
                </a:lnTo>
                <a:lnTo>
                  <a:pt x="532391" y="180499"/>
                </a:lnTo>
                <a:lnTo>
                  <a:pt x="523187" y="160302"/>
                </a:lnTo>
                <a:lnTo>
                  <a:pt x="517480" y="147624"/>
                </a:lnTo>
                <a:close/>
              </a:path>
              <a:path w="548004" h="547370">
                <a:moveTo>
                  <a:pt x="205358" y="3378"/>
                </a:moveTo>
                <a:lnTo>
                  <a:pt x="181059" y="14570"/>
                </a:lnTo>
                <a:lnTo>
                  <a:pt x="115354" y="44094"/>
                </a:lnTo>
                <a:lnTo>
                  <a:pt x="115354" y="46367"/>
                </a:lnTo>
                <a:lnTo>
                  <a:pt x="117448" y="53771"/>
                </a:lnTo>
                <a:lnTo>
                  <a:pt x="119848" y="62483"/>
                </a:lnTo>
                <a:lnTo>
                  <a:pt x="126034" y="85865"/>
                </a:lnTo>
                <a:lnTo>
                  <a:pt x="129260" y="97523"/>
                </a:lnTo>
                <a:lnTo>
                  <a:pt x="130695" y="102552"/>
                </a:lnTo>
                <a:lnTo>
                  <a:pt x="130098" y="105879"/>
                </a:lnTo>
                <a:lnTo>
                  <a:pt x="125882" y="109334"/>
                </a:lnTo>
                <a:lnTo>
                  <a:pt x="119017" y="115316"/>
                </a:lnTo>
                <a:lnTo>
                  <a:pt x="112550" y="121715"/>
                </a:lnTo>
                <a:lnTo>
                  <a:pt x="106526" y="128520"/>
                </a:lnTo>
                <a:lnTo>
                  <a:pt x="100990" y="135724"/>
                </a:lnTo>
                <a:lnTo>
                  <a:pt x="97243" y="140969"/>
                </a:lnTo>
                <a:lnTo>
                  <a:pt x="93332" y="141414"/>
                </a:lnTo>
                <a:lnTo>
                  <a:pt x="514685" y="141414"/>
                </a:lnTo>
                <a:lnTo>
                  <a:pt x="509690" y="130162"/>
                </a:lnTo>
                <a:lnTo>
                  <a:pt x="444182" y="130162"/>
                </a:lnTo>
                <a:lnTo>
                  <a:pt x="441350" y="129527"/>
                </a:lnTo>
                <a:lnTo>
                  <a:pt x="411822" y="101142"/>
                </a:lnTo>
                <a:lnTo>
                  <a:pt x="406438" y="97231"/>
                </a:lnTo>
                <a:lnTo>
                  <a:pt x="405409" y="93281"/>
                </a:lnTo>
                <a:lnTo>
                  <a:pt x="406628" y="87452"/>
                </a:lnTo>
                <a:lnTo>
                  <a:pt x="408982" y="75837"/>
                </a:lnTo>
                <a:lnTo>
                  <a:pt x="411279" y="64212"/>
                </a:lnTo>
                <a:lnTo>
                  <a:pt x="413207" y="54686"/>
                </a:lnTo>
                <a:lnTo>
                  <a:pt x="242938" y="54686"/>
                </a:lnTo>
                <a:lnTo>
                  <a:pt x="239941" y="53339"/>
                </a:lnTo>
                <a:lnTo>
                  <a:pt x="237045" y="48818"/>
                </a:lnTo>
                <a:lnTo>
                  <a:pt x="230304" y="38511"/>
                </a:lnTo>
                <a:lnTo>
                  <a:pt x="216566" y="18059"/>
                </a:lnTo>
                <a:lnTo>
                  <a:pt x="209803" y="7759"/>
                </a:lnTo>
                <a:lnTo>
                  <a:pt x="207302" y="3886"/>
                </a:lnTo>
                <a:lnTo>
                  <a:pt x="205358" y="3378"/>
                </a:lnTo>
                <a:close/>
              </a:path>
              <a:path w="548004" h="547370">
                <a:moveTo>
                  <a:pt x="502894" y="114820"/>
                </a:moveTo>
                <a:lnTo>
                  <a:pt x="500633" y="114833"/>
                </a:lnTo>
                <a:lnTo>
                  <a:pt x="496163" y="116103"/>
                </a:lnTo>
                <a:lnTo>
                  <a:pt x="444182" y="130162"/>
                </a:lnTo>
                <a:lnTo>
                  <a:pt x="509690" y="130162"/>
                </a:lnTo>
                <a:lnTo>
                  <a:pt x="502894" y="114820"/>
                </a:lnTo>
                <a:close/>
              </a:path>
              <a:path w="548004" h="547370">
                <a:moveTo>
                  <a:pt x="265879" y="52096"/>
                </a:moveTo>
                <a:lnTo>
                  <a:pt x="257024" y="52606"/>
                </a:lnTo>
                <a:lnTo>
                  <a:pt x="248221" y="53771"/>
                </a:lnTo>
                <a:lnTo>
                  <a:pt x="242938" y="54686"/>
                </a:lnTo>
                <a:lnTo>
                  <a:pt x="413207" y="54686"/>
                </a:lnTo>
                <a:lnTo>
                  <a:pt x="413459" y="53441"/>
                </a:lnTo>
                <a:lnTo>
                  <a:pt x="290283" y="53441"/>
                </a:lnTo>
                <a:lnTo>
                  <a:pt x="283565" y="52793"/>
                </a:lnTo>
                <a:lnTo>
                  <a:pt x="274740" y="52180"/>
                </a:lnTo>
                <a:lnTo>
                  <a:pt x="265879" y="52096"/>
                </a:lnTo>
                <a:close/>
              </a:path>
              <a:path w="548004" h="547370">
                <a:moveTo>
                  <a:pt x="323557" y="0"/>
                </a:moveTo>
                <a:lnTo>
                  <a:pt x="321779" y="1231"/>
                </a:lnTo>
                <a:lnTo>
                  <a:pt x="319938" y="4648"/>
                </a:lnTo>
                <a:lnTo>
                  <a:pt x="314193" y="15025"/>
                </a:lnTo>
                <a:lnTo>
                  <a:pt x="308300" y="25328"/>
                </a:lnTo>
                <a:lnTo>
                  <a:pt x="302352" y="35600"/>
                </a:lnTo>
                <a:lnTo>
                  <a:pt x="296443" y="45885"/>
                </a:lnTo>
                <a:lnTo>
                  <a:pt x="293560" y="50965"/>
                </a:lnTo>
                <a:lnTo>
                  <a:pt x="290283" y="53441"/>
                </a:lnTo>
                <a:lnTo>
                  <a:pt x="413459" y="53441"/>
                </a:lnTo>
                <a:lnTo>
                  <a:pt x="416140" y="41020"/>
                </a:lnTo>
                <a:lnTo>
                  <a:pt x="417258" y="36080"/>
                </a:lnTo>
                <a:lnTo>
                  <a:pt x="416229" y="33883"/>
                </a:lnTo>
                <a:lnTo>
                  <a:pt x="328129" y="761"/>
                </a:lnTo>
                <a:lnTo>
                  <a:pt x="327151" y="457"/>
                </a:lnTo>
                <a:lnTo>
                  <a:pt x="323557" y="0"/>
                </a:lnTo>
                <a:close/>
              </a:path>
            </a:pathLst>
          </a:custGeom>
          <a:solidFill>
            <a:srgbClr val="FFB03B"/>
          </a:solidFill>
        </p:spPr>
        <p:txBody>
          <a:bodyPr wrap="square" lIns="0" tIns="0" rIns="0" bIns="0" rtlCol="0"/>
          <a:lstStyle/>
          <a:p>
            <a:pPr algn="l" defTabSz="1828800" hangingPunct="1"/>
            <a:endParaRPr sz="3600" kern="1200">
              <a:solidFill>
                <a:prstClr val="black"/>
              </a:solidFill>
              <a:latin typeface="Calibri"/>
              <a:ea typeface="+mn-ea"/>
              <a:cs typeface="+mn-cs"/>
            </a:endParaRPr>
          </a:p>
        </p:txBody>
      </p:sp>
      <p:sp>
        <p:nvSpPr>
          <p:cNvPr id="10" name="object 11"/>
          <p:cNvSpPr/>
          <p:nvPr/>
        </p:nvSpPr>
        <p:spPr>
          <a:xfrm>
            <a:off x="10199001" y="8640467"/>
            <a:ext cx="1148080" cy="1145540"/>
          </a:xfrm>
          <a:custGeom>
            <a:avLst/>
            <a:gdLst/>
            <a:ahLst/>
            <a:cxnLst/>
            <a:rect l="l" t="t" r="r" b="b"/>
            <a:pathLst>
              <a:path w="574039" h="572770">
                <a:moveTo>
                  <a:pt x="23456" y="0"/>
                </a:moveTo>
                <a:lnTo>
                  <a:pt x="2311" y="0"/>
                </a:lnTo>
                <a:lnTo>
                  <a:pt x="0" y="2311"/>
                </a:lnTo>
                <a:lnTo>
                  <a:pt x="0" y="570052"/>
                </a:lnTo>
                <a:lnTo>
                  <a:pt x="2311" y="572401"/>
                </a:lnTo>
                <a:lnTo>
                  <a:pt x="571614" y="572401"/>
                </a:lnTo>
                <a:lnTo>
                  <a:pt x="573925" y="570052"/>
                </a:lnTo>
                <a:lnTo>
                  <a:pt x="573925" y="548957"/>
                </a:lnTo>
                <a:lnTo>
                  <a:pt x="571614" y="546646"/>
                </a:lnTo>
                <a:lnTo>
                  <a:pt x="28066" y="546646"/>
                </a:lnTo>
                <a:lnTo>
                  <a:pt x="25768" y="544283"/>
                </a:lnTo>
                <a:lnTo>
                  <a:pt x="25768" y="2311"/>
                </a:lnTo>
                <a:lnTo>
                  <a:pt x="23456" y="0"/>
                </a:lnTo>
                <a:close/>
              </a:path>
              <a:path w="574039" h="572770">
                <a:moveTo>
                  <a:pt x="137401" y="401510"/>
                </a:moveTo>
                <a:lnTo>
                  <a:pt x="65836" y="401510"/>
                </a:lnTo>
                <a:lnTo>
                  <a:pt x="65836" y="505231"/>
                </a:lnTo>
                <a:lnTo>
                  <a:pt x="137401" y="505231"/>
                </a:lnTo>
                <a:lnTo>
                  <a:pt x="137401" y="401510"/>
                </a:lnTo>
                <a:close/>
              </a:path>
              <a:path w="574039" h="572770">
                <a:moveTo>
                  <a:pt x="264782" y="183426"/>
                </a:moveTo>
                <a:lnTo>
                  <a:pt x="193217" y="183426"/>
                </a:lnTo>
                <a:lnTo>
                  <a:pt x="193217" y="505231"/>
                </a:lnTo>
                <a:lnTo>
                  <a:pt x="264782" y="505231"/>
                </a:lnTo>
                <a:lnTo>
                  <a:pt x="264782" y="183426"/>
                </a:lnTo>
                <a:close/>
              </a:path>
              <a:path w="574039" h="572770">
                <a:moveTo>
                  <a:pt x="392163" y="268363"/>
                </a:moveTo>
                <a:lnTo>
                  <a:pt x="320598" y="268363"/>
                </a:lnTo>
                <a:lnTo>
                  <a:pt x="320598" y="505231"/>
                </a:lnTo>
                <a:lnTo>
                  <a:pt x="392163" y="505231"/>
                </a:lnTo>
                <a:lnTo>
                  <a:pt x="392163" y="268363"/>
                </a:lnTo>
                <a:close/>
              </a:path>
              <a:path w="574039" h="572770">
                <a:moveTo>
                  <a:pt x="519544" y="79616"/>
                </a:moveTo>
                <a:lnTo>
                  <a:pt x="447979" y="79616"/>
                </a:lnTo>
                <a:lnTo>
                  <a:pt x="447979" y="505231"/>
                </a:lnTo>
                <a:lnTo>
                  <a:pt x="519544" y="505231"/>
                </a:lnTo>
                <a:lnTo>
                  <a:pt x="519544" y="79616"/>
                </a:lnTo>
                <a:close/>
              </a:path>
            </a:pathLst>
          </a:custGeom>
          <a:solidFill>
            <a:srgbClr val="FFB03B"/>
          </a:solidFill>
        </p:spPr>
        <p:txBody>
          <a:bodyPr wrap="square" lIns="0" tIns="0" rIns="0" bIns="0" rtlCol="0"/>
          <a:lstStyle/>
          <a:p>
            <a:pPr algn="l" defTabSz="1828800" hangingPunct="1"/>
            <a:endParaRPr sz="3600" kern="1200">
              <a:solidFill>
                <a:prstClr val="black"/>
              </a:solidFill>
              <a:latin typeface="Calibri"/>
              <a:ea typeface="+mn-ea"/>
              <a:cs typeface="+mn-cs"/>
            </a:endParaRPr>
          </a:p>
        </p:txBody>
      </p:sp>
      <p:sp>
        <p:nvSpPr>
          <p:cNvPr id="11" name="object 12"/>
          <p:cNvSpPr/>
          <p:nvPr/>
        </p:nvSpPr>
        <p:spPr>
          <a:xfrm>
            <a:off x="5508502" y="8522357"/>
            <a:ext cx="933450" cy="1381760"/>
          </a:xfrm>
          <a:custGeom>
            <a:avLst/>
            <a:gdLst/>
            <a:ahLst/>
            <a:cxnLst/>
            <a:rect l="l" t="t" r="r" b="b"/>
            <a:pathLst>
              <a:path w="466725" h="690879">
                <a:moveTo>
                  <a:pt x="123431" y="220979"/>
                </a:moveTo>
                <a:lnTo>
                  <a:pt x="82294" y="247650"/>
                </a:lnTo>
                <a:lnTo>
                  <a:pt x="48900" y="276859"/>
                </a:lnTo>
                <a:lnTo>
                  <a:pt x="22893" y="312420"/>
                </a:lnTo>
                <a:lnTo>
                  <a:pt x="6013" y="355600"/>
                </a:lnTo>
                <a:lnTo>
                  <a:pt x="0" y="407669"/>
                </a:lnTo>
                <a:lnTo>
                  <a:pt x="7185" y="458469"/>
                </a:lnTo>
                <a:lnTo>
                  <a:pt x="26817" y="500380"/>
                </a:lnTo>
                <a:lnTo>
                  <a:pt x="56012" y="534669"/>
                </a:lnTo>
                <a:lnTo>
                  <a:pt x="91886" y="562610"/>
                </a:lnTo>
                <a:lnTo>
                  <a:pt x="131553" y="586740"/>
                </a:lnTo>
                <a:lnTo>
                  <a:pt x="172130" y="609600"/>
                </a:lnTo>
                <a:lnTo>
                  <a:pt x="210732" y="632460"/>
                </a:lnTo>
                <a:lnTo>
                  <a:pt x="244475" y="656590"/>
                </a:lnTo>
                <a:lnTo>
                  <a:pt x="281595" y="680720"/>
                </a:lnTo>
                <a:lnTo>
                  <a:pt x="318722" y="690880"/>
                </a:lnTo>
                <a:lnTo>
                  <a:pt x="352558" y="687070"/>
                </a:lnTo>
                <a:lnTo>
                  <a:pt x="379809" y="664210"/>
                </a:lnTo>
                <a:lnTo>
                  <a:pt x="397179" y="622300"/>
                </a:lnTo>
                <a:lnTo>
                  <a:pt x="404983" y="595630"/>
                </a:lnTo>
                <a:lnTo>
                  <a:pt x="300786" y="595630"/>
                </a:lnTo>
                <a:lnTo>
                  <a:pt x="297395" y="591820"/>
                </a:lnTo>
                <a:lnTo>
                  <a:pt x="282635" y="576580"/>
                </a:lnTo>
                <a:lnTo>
                  <a:pt x="228371" y="576580"/>
                </a:lnTo>
                <a:lnTo>
                  <a:pt x="228003" y="572769"/>
                </a:lnTo>
                <a:lnTo>
                  <a:pt x="227568" y="558800"/>
                </a:lnTo>
                <a:lnTo>
                  <a:pt x="229109" y="543560"/>
                </a:lnTo>
                <a:lnTo>
                  <a:pt x="233062" y="528319"/>
                </a:lnTo>
                <a:lnTo>
                  <a:pt x="235006" y="523240"/>
                </a:lnTo>
                <a:lnTo>
                  <a:pt x="181584" y="523240"/>
                </a:lnTo>
                <a:lnTo>
                  <a:pt x="176098" y="520700"/>
                </a:lnTo>
                <a:lnTo>
                  <a:pt x="177304" y="516890"/>
                </a:lnTo>
                <a:lnTo>
                  <a:pt x="178176" y="513080"/>
                </a:lnTo>
                <a:lnTo>
                  <a:pt x="130606" y="513080"/>
                </a:lnTo>
                <a:lnTo>
                  <a:pt x="125628" y="511809"/>
                </a:lnTo>
                <a:lnTo>
                  <a:pt x="137283" y="474980"/>
                </a:lnTo>
                <a:lnTo>
                  <a:pt x="171831" y="431800"/>
                </a:lnTo>
                <a:lnTo>
                  <a:pt x="212856" y="387350"/>
                </a:lnTo>
                <a:lnTo>
                  <a:pt x="243084" y="346709"/>
                </a:lnTo>
                <a:lnTo>
                  <a:pt x="243844" y="345440"/>
                </a:lnTo>
                <a:lnTo>
                  <a:pt x="97751" y="345440"/>
                </a:lnTo>
                <a:lnTo>
                  <a:pt x="93687" y="339090"/>
                </a:lnTo>
                <a:lnTo>
                  <a:pt x="129557" y="312420"/>
                </a:lnTo>
                <a:lnTo>
                  <a:pt x="150342" y="292100"/>
                </a:lnTo>
                <a:lnTo>
                  <a:pt x="148539" y="289559"/>
                </a:lnTo>
                <a:lnTo>
                  <a:pt x="142691" y="280670"/>
                </a:lnTo>
                <a:lnTo>
                  <a:pt x="135856" y="265430"/>
                </a:lnTo>
                <a:lnTo>
                  <a:pt x="129781" y="247650"/>
                </a:lnTo>
                <a:lnTo>
                  <a:pt x="126212" y="224789"/>
                </a:lnTo>
                <a:lnTo>
                  <a:pt x="126047" y="222250"/>
                </a:lnTo>
                <a:lnTo>
                  <a:pt x="123431" y="220979"/>
                </a:lnTo>
                <a:close/>
              </a:path>
              <a:path w="466725" h="690879">
                <a:moveTo>
                  <a:pt x="251244" y="487680"/>
                </a:moveTo>
                <a:lnTo>
                  <a:pt x="249008" y="487680"/>
                </a:lnTo>
                <a:lnTo>
                  <a:pt x="249351" y="488950"/>
                </a:lnTo>
                <a:lnTo>
                  <a:pt x="259892" y="519430"/>
                </a:lnTo>
                <a:lnTo>
                  <a:pt x="273037" y="544830"/>
                </a:lnTo>
                <a:lnTo>
                  <a:pt x="287706" y="567690"/>
                </a:lnTo>
                <a:lnTo>
                  <a:pt x="302818" y="586740"/>
                </a:lnTo>
                <a:lnTo>
                  <a:pt x="305790" y="590550"/>
                </a:lnTo>
                <a:lnTo>
                  <a:pt x="300786" y="595630"/>
                </a:lnTo>
                <a:lnTo>
                  <a:pt x="404983" y="595630"/>
                </a:lnTo>
                <a:lnTo>
                  <a:pt x="413530" y="566419"/>
                </a:lnTo>
                <a:lnTo>
                  <a:pt x="431891" y="523240"/>
                </a:lnTo>
                <a:lnTo>
                  <a:pt x="432482" y="521969"/>
                </a:lnTo>
                <a:lnTo>
                  <a:pt x="326656" y="521969"/>
                </a:lnTo>
                <a:lnTo>
                  <a:pt x="323786" y="520700"/>
                </a:lnTo>
                <a:lnTo>
                  <a:pt x="298933" y="504190"/>
                </a:lnTo>
                <a:lnTo>
                  <a:pt x="278404" y="494030"/>
                </a:lnTo>
                <a:lnTo>
                  <a:pt x="262430" y="488950"/>
                </a:lnTo>
                <a:lnTo>
                  <a:pt x="251244" y="487680"/>
                </a:lnTo>
                <a:close/>
              </a:path>
              <a:path w="466725" h="690879">
                <a:moveTo>
                  <a:pt x="249377" y="527050"/>
                </a:moveTo>
                <a:lnTo>
                  <a:pt x="247383" y="527050"/>
                </a:lnTo>
                <a:lnTo>
                  <a:pt x="246532" y="528319"/>
                </a:lnTo>
                <a:lnTo>
                  <a:pt x="234937" y="572769"/>
                </a:lnTo>
                <a:lnTo>
                  <a:pt x="234657" y="576580"/>
                </a:lnTo>
                <a:lnTo>
                  <a:pt x="282635" y="576580"/>
                </a:lnTo>
                <a:lnTo>
                  <a:pt x="269935" y="560069"/>
                </a:lnTo>
                <a:lnTo>
                  <a:pt x="259144" y="544830"/>
                </a:lnTo>
                <a:lnTo>
                  <a:pt x="250113" y="528319"/>
                </a:lnTo>
                <a:lnTo>
                  <a:pt x="249377" y="527050"/>
                </a:lnTo>
                <a:close/>
              </a:path>
              <a:path w="466725" h="690879">
                <a:moveTo>
                  <a:pt x="220903" y="401320"/>
                </a:moveTo>
                <a:lnTo>
                  <a:pt x="215274" y="407669"/>
                </a:lnTo>
                <a:lnTo>
                  <a:pt x="209113" y="414019"/>
                </a:lnTo>
                <a:lnTo>
                  <a:pt x="191604" y="431800"/>
                </a:lnTo>
                <a:lnTo>
                  <a:pt x="190944" y="434340"/>
                </a:lnTo>
                <a:lnTo>
                  <a:pt x="191325" y="435609"/>
                </a:lnTo>
                <a:lnTo>
                  <a:pt x="194439" y="463550"/>
                </a:lnTo>
                <a:lnTo>
                  <a:pt x="194476" y="467359"/>
                </a:lnTo>
                <a:lnTo>
                  <a:pt x="193641" y="487680"/>
                </a:lnTo>
                <a:lnTo>
                  <a:pt x="189594" y="505459"/>
                </a:lnTo>
                <a:lnTo>
                  <a:pt x="183527" y="519430"/>
                </a:lnTo>
                <a:lnTo>
                  <a:pt x="181584" y="523240"/>
                </a:lnTo>
                <a:lnTo>
                  <a:pt x="235006" y="523240"/>
                </a:lnTo>
                <a:lnTo>
                  <a:pt x="239864" y="510540"/>
                </a:lnTo>
                <a:lnTo>
                  <a:pt x="240652" y="509269"/>
                </a:lnTo>
                <a:lnTo>
                  <a:pt x="240703" y="506730"/>
                </a:lnTo>
                <a:lnTo>
                  <a:pt x="240030" y="505459"/>
                </a:lnTo>
                <a:lnTo>
                  <a:pt x="229726" y="472440"/>
                </a:lnTo>
                <a:lnTo>
                  <a:pt x="224486" y="441959"/>
                </a:lnTo>
                <a:lnTo>
                  <a:pt x="222697" y="419100"/>
                </a:lnTo>
                <a:lnTo>
                  <a:pt x="222821" y="402590"/>
                </a:lnTo>
                <a:lnTo>
                  <a:pt x="220903" y="401320"/>
                </a:lnTo>
                <a:close/>
              </a:path>
              <a:path w="466725" h="690879">
                <a:moveTo>
                  <a:pt x="263156" y="351790"/>
                </a:moveTo>
                <a:lnTo>
                  <a:pt x="260527" y="351790"/>
                </a:lnTo>
                <a:lnTo>
                  <a:pt x="255358" y="360680"/>
                </a:lnTo>
                <a:lnTo>
                  <a:pt x="251574" y="367030"/>
                </a:lnTo>
                <a:lnTo>
                  <a:pt x="240632" y="407669"/>
                </a:lnTo>
                <a:lnTo>
                  <a:pt x="240412" y="426719"/>
                </a:lnTo>
                <a:lnTo>
                  <a:pt x="241328" y="444500"/>
                </a:lnTo>
                <a:lnTo>
                  <a:pt x="243738" y="464819"/>
                </a:lnTo>
                <a:lnTo>
                  <a:pt x="245757" y="467359"/>
                </a:lnTo>
                <a:lnTo>
                  <a:pt x="248589" y="467359"/>
                </a:lnTo>
                <a:lnTo>
                  <a:pt x="288077" y="485140"/>
                </a:lnTo>
                <a:lnTo>
                  <a:pt x="307947" y="499109"/>
                </a:lnTo>
                <a:lnTo>
                  <a:pt x="327469" y="515619"/>
                </a:lnTo>
                <a:lnTo>
                  <a:pt x="329958" y="518159"/>
                </a:lnTo>
                <a:lnTo>
                  <a:pt x="326656" y="521969"/>
                </a:lnTo>
                <a:lnTo>
                  <a:pt x="432482" y="521969"/>
                </a:lnTo>
                <a:lnTo>
                  <a:pt x="449023" y="486409"/>
                </a:lnTo>
                <a:lnTo>
                  <a:pt x="461685" y="447040"/>
                </a:lnTo>
                <a:lnTo>
                  <a:pt x="464681" y="417830"/>
                </a:lnTo>
                <a:lnTo>
                  <a:pt x="353633" y="417830"/>
                </a:lnTo>
                <a:lnTo>
                  <a:pt x="316898" y="407669"/>
                </a:lnTo>
                <a:lnTo>
                  <a:pt x="287423" y="387350"/>
                </a:lnTo>
                <a:lnTo>
                  <a:pt x="264134" y="354330"/>
                </a:lnTo>
                <a:lnTo>
                  <a:pt x="263156" y="351790"/>
                </a:lnTo>
                <a:close/>
              </a:path>
              <a:path w="466725" h="690879">
                <a:moveTo>
                  <a:pt x="175310" y="447040"/>
                </a:moveTo>
                <a:lnTo>
                  <a:pt x="174485" y="448309"/>
                </a:lnTo>
                <a:lnTo>
                  <a:pt x="158336" y="463550"/>
                </a:lnTo>
                <a:lnTo>
                  <a:pt x="146199" y="478790"/>
                </a:lnTo>
                <a:lnTo>
                  <a:pt x="137505" y="495300"/>
                </a:lnTo>
                <a:lnTo>
                  <a:pt x="131686" y="510540"/>
                </a:lnTo>
                <a:lnTo>
                  <a:pt x="130606" y="513080"/>
                </a:lnTo>
                <a:lnTo>
                  <a:pt x="178176" y="513080"/>
                </a:lnTo>
                <a:lnTo>
                  <a:pt x="181661" y="497840"/>
                </a:lnTo>
                <a:lnTo>
                  <a:pt x="182472" y="480059"/>
                </a:lnTo>
                <a:lnTo>
                  <a:pt x="180574" y="464819"/>
                </a:lnTo>
                <a:lnTo>
                  <a:pt x="176809" y="448309"/>
                </a:lnTo>
                <a:lnTo>
                  <a:pt x="176542" y="448309"/>
                </a:lnTo>
                <a:lnTo>
                  <a:pt x="175310" y="447040"/>
                </a:lnTo>
                <a:close/>
              </a:path>
              <a:path w="466725" h="690879">
                <a:moveTo>
                  <a:pt x="326478" y="226059"/>
                </a:moveTo>
                <a:lnTo>
                  <a:pt x="320459" y="229870"/>
                </a:lnTo>
                <a:lnTo>
                  <a:pt x="318363" y="234950"/>
                </a:lnTo>
                <a:lnTo>
                  <a:pt x="309583" y="256539"/>
                </a:lnTo>
                <a:lnTo>
                  <a:pt x="299920" y="279400"/>
                </a:lnTo>
                <a:lnTo>
                  <a:pt x="289727" y="299720"/>
                </a:lnTo>
                <a:lnTo>
                  <a:pt x="279361" y="320040"/>
                </a:lnTo>
                <a:lnTo>
                  <a:pt x="278815" y="320040"/>
                </a:lnTo>
                <a:lnTo>
                  <a:pt x="278765" y="322580"/>
                </a:lnTo>
                <a:lnTo>
                  <a:pt x="284783" y="347980"/>
                </a:lnTo>
                <a:lnTo>
                  <a:pt x="302558" y="375920"/>
                </a:lnTo>
                <a:lnTo>
                  <a:pt x="338354" y="400050"/>
                </a:lnTo>
                <a:lnTo>
                  <a:pt x="398437" y="410209"/>
                </a:lnTo>
                <a:lnTo>
                  <a:pt x="402183" y="410209"/>
                </a:lnTo>
                <a:lnTo>
                  <a:pt x="402424" y="416559"/>
                </a:lnTo>
                <a:lnTo>
                  <a:pt x="398703" y="416559"/>
                </a:lnTo>
                <a:lnTo>
                  <a:pt x="353633" y="417830"/>
                </a:lnTo>
                <a:lnTo>
                  <a:pt x="464681" y="417830"/>
                </a:lnTo>
                <a:lnTo>
                  <a:pt x="466636" y="398780"/>
                </a:lnTo>
                <a:lnTo>
                  <a:pt x="455852" y="335280"/>
                </a:lnTo>
                <a:lnTo>
                  <a:pt x="428890" y="288290"/>
                </a:lnTo>
                <a:lnTo>
                  <a:pt x="393880" y="256539"/>
                </a:lnTo>
                <a:lnTo>
                  <a:pt x="358950" y="237489"/>
                </a:lnTo>
                <a:lnTo>
                  <a:pt x="332232" y="228600"/>
                </a:lnTo>
                <a:lnTo>
                  <a:pt x="326478" y="226059"/>
                </a:lnTo>
                <a:close/>
              </a:path>
              <a:path w="466725" h="690879">
                <a:moveTo>
                  <a:pt x="383819" y="91439"/>
                </a:moveTo>
                <a:lnTo>
                  <a:pt x="382612" y="91439"/>
                </a:lnTo>
                <a:lnTo>
                  <a:pt x="332894" y="107950"/>
                </a:lnTo>
                <a:lnTo>
                  <a:pt x="294997" y="135889"/>
                </a:lnTo>
                <a:lnTo>
                  <a:pt x="261674" y="175259"/>
                </a:lnTo>
                <a:lnTo>
                  <a:pt x="225679" y="226059"/>
                </a:lnTo>
                <a:lnTo>
                  <a:pt x="196743" y="264159"/>
                </a:lnTo>
                <a:lnTo>
                  <a:pt x="167208" y="295909"/>
                </a:lnTo>
                <a:lnTo>
                  <a:pt x="136082" y="322580"/>
                </a:lnTo>
                <a:lnTo>
                  <a:pt x="102374" y="342900"/>
                </a:lnTo>
                <a:lnTo>
                  <a:pt x="97751" y="345440"/>
                </a:lnTo>
                <a:lnTo>
                  <a:pt x="243844" y="345440"/>
                </a:lnTo>
                <a:lnTo>
                  <a:pt x="265887" y="308609"/>
                </a:lnTo>
                <a:lnTo>
                  <a:pt x="284636" y="269239"/>
                </a:lnTo>
                <a:lnTo>
                  <a:pt x="302704" y="226059"/>
                </a:lnTo>
                <a:lnTo>
                  <a:pt x="330381" y="182879"/>
                </a:lnTo>
                <a:lnTo>
                  <a:pt x="364570" y="153670"/>
                </a:lnTo>
                <a:lnTo>
                  <a:pt x="395928" y="135889"/>
                </a:lnTo>
                <a:lnTo>
                  <a:pt x="415112" y="129539"/>
                </a:lnTo>
                <a:lnTo>
                  <a:pt x="416166" y="128270"/>
                </a:lnTo>
                <a:lnTo>
                  <a:pt x="416560" y="127000"/>
                </a:lnTo>
                <a:lnTo>
                  <a:pt x="410857" y="120650"/>
                </a:lnTo>
                <a:lnTo>
                  <a:pt x="403390" y="111759"/>
                </a:lnTo>
                <a:lnTo>
                  <a:pt x="394703" y="101600"/>
                </a:lnTo>
                <a:lnTo>
                  <a:pt x="386029" y="92709"/>
                </a:lnTo>
                <a:lnTo>
                  <a:pt x="385114" y="92709"/>
                </a:lnTo>
                <a:lnTo>
                  <a:pt x="383819" y="91439"/>
                </a:lnTo>
                <a:close/>
              </a:path>
              <a:path w="466725" h="690879">
                <a:moveTo>
                  <a:pt x="201091" y="16509"/>
                </a:moveTo>
                <a:lnTo>
                  <a:pt x="198551" y="16509"/>
                </a:lnTo>
                <a:lnTo>
                  <a:pt x="189141" y="21589"/>
                </a:lnTo>
                <a:lnTo>
                  <a:pt x="182562" y="26670"/>
                </a:lnTo>
                <a:lnTo>
                  <a:pt x="175501" y="33020"/>
                </a:lnTo>
                <a:lnTo>
                  <a:pt x="174929" y="35559"/>
                </a:lnTo>
                <a:lnTo>
                  <a:pt x="175679" y="38100"/>
                </a:lnTo>
                <a:lnTo>
                  <a:pt x="178559" y="45720"/>
                </a:lnTo>
                <a:lnTo>
                  <a:pt x="181148" y="54609"/>
                </a:lnTo>
                <a:lnTo>
                  <a:pt x="183424" y="62229"/>
                </a:lnTo>
                <a:lnTo>
                  <a:pt x="185369" y="69850"/>
                </a:lnTo>
                <a:lnTo>
                  <a:pt x="186080" y="72389"/>
                </a:lnTo>
                <a:lnTo>
                  <a:pt x="185407" y="74929"/>
                </a:lnTo>
                <a:lnTo>
                  <a:pt x="183527" y="77470"/>
                </a:lnTo>
                <a:lnTo>
                  <a:pt x="178224" y="85089"/>
                </a:lnTo>
                <a:lnTo>
                  <a:pt x="147736" y="171450"/>
                </a:lnTo>
                <a:lnTo>
                  <a:pt x="146400" y="219709"/>
                </a:lnTo>
                <a:lnTo>
                  <a:pt x="153906" y="252729"/>
                </a:lnTo>
                <a:lnTo>
                  <a:pt x="163004" y="271780"/>
                </a:lnTo>
                <a:lnTo>
                  <a:pt x="164617" y="274320"/>
                </a:lnTo>
                <a:lnTo>
                  <a:pt x="168376" y="274320"/>
                </a:lnTo>
                <a:lnTo>
                  <a:pt x="170205" y="271780"/>
                </a:lnTo>
                <a:lnTo>
                  <a:pt x="181621" y="256539"/>
                </a:lnTo>
                <a:lnTo>
                  <a:pt x="198823" y="232409"/>
                </a:lnTo>
                <a:lnTo>
                  <a:pt x="242252" y="168909"/>
                </a:lnTo>
                <a:lnTo>
                  <a:pt x="265070" y="138429"/>
                </a:lnTo>
                <a:lnTo>
                  <a:pt x="289320" y="115570"/>
                </a:lnTo>
                <a:lnTo>
                  <a:pt x="310905" y="97789"/>
                </a:lnTo>
                <a:lnTo>
                  <a:pt x="325729" y="87629"/>
                </a:lnTo>
                <a:lnTo>
                  <a:pt x="328091" y="86359"/>
                </a:lnTo>
                <a:lnTo>
                  <a:pt x="328726" y="83820"/>
                </a:lnTo>
                <a:lnTo>
                  <a:pt x="308940" y="60959"/>
                </a:lnTo>
                <a:lnTo>
                  <a:pt x="307568" y="59689"/>
                </a:lnTo>
                <a:lnTo>
                  <a:pt x="307111" y="58420"/>
                </a:lnTo>
                <a:lnTo>
                  <a:pt x="310521" y="49529"/>
                </a:lnTo>
                <a:lnTo>
                  <a:pt x="218490" y="49529"/>
                </a:lnTo>
                <a:lnTo>
                  <a:pt x="217766" y="48259"/>
                </a:lnTo>
                <a:lnTo>
                  <a:pt x="214064" y="40639"/>
                </a:lnTo>
                <a:lnTo>
                  <a:pt x="210142" y="33020"/>
                </a:lnTo>
                <a:lnTo>
                  <a:pt x="206145" y="25400"/>
                </a:lnTo>
                <a:lnTo>
                  <a:pt x="201091" y="16509"/>
                </a:lnTo>
                <a:close/>
              </a:path>
              <a:path w="466725" h="690879">
                <a:moveTo>
                  <a:pt x="131076" y="55879"/>
                </a:moveTo>
                <a:lnTo>
                  <a:pt x="127190" y="55879"/>
                </a:lnTo>
                <a:lnTo>
                  <a:pt x="86080" y="72389"/>
                </a:lnTo>
                <a:lnTo>
                  <a:pt x="84645" y="76200"/>
                </a:lnTo>
                <a:lnTo>
                  <a:pt x="85915" y="80009"/>
                </a:lnTo>
                <a:lnTo>
                  <a:pt x="91908" y="96520"/>
                </a:lnTo>
                <a:lnTo>
                  <a:pt x="96712" y="120650"/>
                </a:lnTo>
                <a:lnTo>
                  <a:pt x="95507" y="147320"/>
                </a:lnTo>
                <a:lnTo>
                  <a:pt x="83477" y="172720"/>
                </a:lnTo>
                <a:lnTo>
                  <a:pt x="65565" y="195579"/>
                </a:lnTo>
                <a:lnTo>
                  <a:pt x="51754" y="215900"/>
                </a:lnTo>
                <a:lnTo>
                  <a:pt x="42630" y="234950"/>
                </a:lnTo>
                <a:lnTo>
                  <a:pt x="38785" y="255270"/>
                </a:lnTo>
                <a:lnTo>
                  <a:pt x="38582" y="260350"/>
                </a:lnTo>
                <a:lnTo>
                  <a:pt x="43599" y="261620"/>
                </a:lnTo>
                <a:lnTo>
                  <a:pt x="46583" y="259079"/>
                </a:lnTo>
                <a:lnTo>
                  <a:pt x="69960" y="238759"/>
                </a:lnTo>
                <a:lnTo>
                  <a:pt x="92095" y="223520"/>
                </a:lnTo>
                <a:lnTo>
                  <a:pt x="110461" y="212089"/>
                </a:lnTo>
                <a:lnTo>
                  <a:pt x="122529" y="205739"/>
                </a:lnTo>
                <a:lnTo>
                  <a:pt x="124650" y="204470"/>
                </a:lnTo>
                <a:lnTo>
                  <a:pt x="126060" y="201929"/>
                </a:lnTo>
                <a:lnTo>
                  <a:pt x="126276" y="199389"/>
                </a:lnTo>
                <a:lnTo>
                  <a:pt x="127884" y="185420"/>
                </a:lnTo>
                <a:lnTo>
                  <a:pt x="131532" y="165100"/>
                </a:lnTo>
                <a:lnTo>
                  <a:pt x="137940" y="139700"/>
                </a:lnTo>
                <a:lnTo>
                  <a:pt x="147828" y="111759"/>
                </a:lnTo>
                <a:lnTo>
                  <a:pt x="149860" y="107950"/>
                </a:lnTo>
                <a:lnTo>
                  <a:pt x="150139" y="102870"/>
                </a:lnTo>
                <a:lnTo>
                  <a:pt x="148539" y="97789"/>
                </a:lnTo>
                <a:lnTo>
                  <a:pt x="143799" y="83820"/>
                </a:lnTo>
                <a:lnTo>
                  <a:pt x="139809" y="73659"/>
                </a:lnTo>
                <a:lnTo>
                  <a:pt x="136593" y="64770"/>
                </a:lnTo>
                <a:lnTo>
                  <a:pt x="133223" y="57150"/>
                </a:lnTo>
                <a:lnTo>
                  <a:pt x="131076" y="55879"/>
                </a:lnTo>
                <a:close/>
              </a:path>
              <a:path w="466725" h="690879">
                <a:moveTo>
                  <a:pt x="257327" y="0"/>
                </a:moveTo>
                <a:lnTo>
                  <a:pt x="249174" y="0"/>
                </a:lnTo>
                <a:lnTo>
                  <a:pt x="244894" y="1270"/>
                </a:lnTo>
                <a:lnTo>
                  <a:pt x="238379" y="2539"/>
                </a:lnTo>
                <a:lnTo>
                  <a:pt x="227685" y="44450"/>
                </a:lnTo>
                <a:lnTo>
                  <a:pt x="227584" y="45720"/>
                </a:lnTo>
                <a:lnTo>
                  <a:pt x="226771" y="46989"/>
                </a:lnTo>
                <a:lnTo>
                  <a:pt x="224345" y="48259"/>
                </a:lnTo>
                <a:lnTo>
                  <a:pt x="220268" y="49529"/>
                </a:lnTo>
                <a:lnTo>
                  <a:pt x="310521" y="49529"/>
                </a:lnTo>
                <a:lnTo>
                  <a:pt x="313274" y="43179"/>
                </a:lnTo>
                <a:lnTo>
                  <a:pt x="264629" y="43179"/>
                </a:lnTo>
                <a:lnTo>
                  <a:pt x="262851" y="41909"/>
                </a:lnTo>
                <a:lnTo>
                  <a:pt x="261607" y="40639"/>
                </a:lnTo>
                <a:lnTo>
                  <a:pt x="261861" y="39370"/>
                </a:lnTo>
                <a:lnTo>
                  <a:pt x="263279" y="30479"/>
                </a:lnTo>
                <a:lnTo>
                  <a:pt x="266335" y="12700"/>
                </a:lnTo>
                <a:lnTo>
                  <a:pt x="267817" y="6350"/>
                </a:lnTo>
                <a:lnTo>
                  <a:pt x="268236" y="3809"/>
                </a:lnTo>
                <a:lnTo>
                  <a:pt x="267068" y="2539"/>
                </a:lnTo>
                <a:lnTo>
                  <a:pt x="261200" y="1270"/>
                </a:lnTo>
                <a:lnTo>
                  <a:pt x="257327" y="0"/>
                </a:lnTo>
                <a:close/>
              </a:path>
              <a:path w="466725" h="690879">
                <a:moveTo>
                  <a:pt x="297891" y="13970"/>
                </a:moveTo>
                <a:lnTo>
                  <a:pt x="295440" y="13970"/>
                </a:lnTo>
                <a:lnTo>
                  <a:pt x="293827" y="16509"/>
                </a:lnTo>
                <a:lnTo>
                  <a:pt x="287236" y="22859"/>
                </a:lnTo>
                <a:lnTo>
                  <a:pt x="281809" y="29209"/>
                </a:lnTo>
                <a:lnTo>
                  <a:pt x="277435" y="35559"/>
                </a:lnTo>
                <a:lnTo>
                  <a:pt x="274002" y="41909"/>
                </a:lnTo>
                <a:lnTo>
                  <a:pt x="273342" y="43179"/>
                </a:lnTo>
                <a:lnTo>
                  <a:pt x="313274" y="43179"/>
                </a:lnTo>
                <a:lnTo>
                  <a:pt x="315983" y="38100"/>
                </a:lnTo>
                <a:lnTo>
                  <a:pt x="319455" y="30479"/>
                </a:lnTo>
                <a:lnTo>
                  <a:pt x="318960" y="27939"/>
                </a:lnTo>
                <a:lnTo>
                  <a:pt x="312508" y="22859"/>
                </a:lnTo>
                <a:lnTo>
                  <a:pt x="306717" y="19050"/>
                </a:lnTo>
                <a:lnTo>
                  <a:pt x="297891" y="13970"/>
                </a:lnTo>
                <a:close/>
              </a:path>
            </a:pathLst>
          </a:custGeom>
          <a:solidFill>
            <a:srgbClr val="FFB03B"/>
          </a:solidFill>
        </p:spPr>
        <p:txBody>
          <a:bodyPr wrap="square" lIns="0" tIns="0" rIns="0" bIns="0" rtlCol="0"/>
          <a:lstStyle/>
          <a:p>
            <a:pPr algn="l" defTabSz="1828800" hangingPunct="1"/>
            <a:endParaRPr sz="3600" kern="1200">
              <a:solidFill>
                <a:prstClr val="black"/>
              </a:solidFill>
              <a:latin typeface="Calibri"/>
              <a:ea typeface="+mn-ea"/>
              <a:cs typeface="+mn-cs"/>
            </a:endParaRPr>
          </a:p>
        </p:txBody>
      </p:sp>
      <p:pic>
        <p:nvPicPr>
          <p:cNvPr id="12" name="object 13"/>
          <p:cNvPicPr/>
          <p:nvPr/>
        </p:nvPicPr>
        <p:blipFill>
          <a:blip r:embed="rId2" cstate="print"/>
          <a:stretch>
            <a:fillRect/>
          </a:stretch>
        </p:blipFill>
        <p:spPr>
          <a:xfrm>
            <a:off x="18204497" y="8329276"/>
            <a:ext cx="1438162" cy="2050642"/>
          </a:xfrm>
          <a:prstGeom prst="rect">
            <a:avLst/>
          </a:prstGeom>
        </p:spPr>
      </p:pic>
      <p:sp>
        <p:nvSpPr>
          <p:cNvPr id="13" name="Rectangle 12"/>
          <p:cNvSpPr/>
          <p:nvPr/>
        </p:nvSpPr>
        <p:spPr>
          <a:xfrm>
            <a:off x="2765502" y="11365508"/>
            <a:ext cx="19897579" cy="1284069"/>
          </a:xfrm>
          <a:prstGeom prst="rect">
            <a:avLst/>
          </a:prstGeom>
        </p:spPr>
        <p:txBody>
          <a:bodyPr wrap="square">
            <a:spAutoFit/>
          </a:bodyPr>
          <a:lstStyle/>
          <a:p>
            <a:pPr marL="25400" marR="10160" defTabSz="1828800" hangingPunct="1">
              <a:lnSpc>
                <a:spcPct val="124400"/>
              </a:lnSpc>
              <a:spcBef>
                <a:spcPts val="200"/>
              </a:spcBef>
            </a:pPr>
            <a:r>
              <a:rPr lang="en-US" sz="3200" b="1" dirty="0">
                <a:solidFill>
                  <a:srgbClr val="4D4D4D"/>
                </a:solidFill>
                <a:latin typeface="Avenir Next" panose="020B0503020202020204" pitchFamily="34" charset="0"/>
                <a:ea typeface="Helvetica Neue Light"/>
              </a:rPr>
              <a:t>Inter-disciplinary</a:t>
            </a:r>
            <a:r>
              <a:rPr lang="en-US" sz="3200" dirty="0">
                <a:solidFill>
                  <a:srgbClr val="4D4D4D"/>
                </a:solidFill>
                <a:latin typeface="Avenir Next" panose="020B0503020202020204" pitchFamily="34" charset="0"/>
                <a:ea typeface="Helvetica Neue Light"/>
              </a:rPr>
              <a:t> in its truest sense, graduating students who have a strong hold and thorough understanding  of </a:t>
            </a:r>
            <a:r>
              <a:rPr lang="en-US" sz="3200" b="1" dirty="0">
                <a:solidFill>
                  <a:srgbClr val="4D4D4D"/>
                </a:solidFill>
                <a:latin typeface="Avenir Next" panose="020B0503020202020204" pitchFamily="34" charset="0"/>
                <a:ea typeface="Helvetica Neue Light"/>
              </a:rPr>
              <a:t>Business, Technology &amp; Psychology</a:t>
            </a:r>
            <a:r>
              <a:rPr lang="en-US" sz="3200" dirty="0">
                <a:solidFill>
                  <a:srgbClr val="4D4D4D"/>
                </a:solidFill>
                <a:latin typeface="Avenir Next" panose="020B0503020202020204" pitchFamily="34" charset="0"/>
                <a:ea typeface="Helvetica Neue Light"/>
              </a:rPr>
              <a:t>.</a:t>
            </a:r>
          </a:p>
        </p:txBody>
      </p:sp>
      <p:sp>
        <p:nvSpPr>
          <p:cNvPr id="4" name="TextBox 3">
            <a:extLst>
              <a:ext uri="{FF2B5EF4-FFF2-40B4-BE49-F238E27FC236}">
                <a16:creationId xmlns:a16="http://schemas.microsoft.com/office/drawing/2014/main" id="{53B1503B-F6F2-114C-092A-B3BA0DAFD5D2}"/>
              </a:ext>
            </a:extLst>
          </p:cNvPr>
          <p:cNvSpPr txBox="1"/>
          <p:nvPr/>
        </p:nvSpPr>
        <p:spPr>
          <a:xfrm>
            <a:off x="-2000433" y="5354853"/>
            <a:ext cx="12199434"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rtl="0"/>
            <a:r>
              <a:rPr kumimoji="0" lang="en-US" sz="6000" b="1" i="0" u="none" strike="noStrike" cap="none" spc="0" normalizeH="0" baseline="0" dirty="0">
                <a:ln>
                  <a:noFill/>
                </a:ln>
                <a:solidFill>
                  <a:srgbClr val="194679"/>
                </a:solidFill>
                <a:effectLst/>
                <a:uFillTx/>
                <a:latin typeface="Avenir Next" panose="020B0503020202020204" pitchFamily="34" charset="0"/>
                <a:ea typeface="Helvetica Neue Light"/>
                <a:cs typeface="Helvetica Neue Light"/>
              </a:rPr>
              <a:t>B.Des</a:t>
            </a:r>
          </a:p>
        </p:txBody>
      </p:sp>
      <p:sp>
        <p:nvSpPr>
          <p:cNvPr id="16" name="TextBox 15">
            <a:extLst>
              <a:ext uri="{FF2B5EF4-FFF2-40B4-BE49-F238E27FC236}">
                <a16:creationId xmlns:a16="http://schemas.microsoft.com/office/drawing/2014/main" id="{3FA509B2-5ADA-5749-9BF9-193730B61F07}"/>
              </a:ext>
            </a:extLst>
          </p:cNvPr>
          <p:cNvSpPr txBox="1"/>
          <p:nvPr/>
        </p:nvSpPr>
        <p:spPr>
          <a:xfrm>
            <a:off x="5975227" y="4828538"/>
            <a:ext cx="17797779"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lvl="0" indent="-457200" algn="l" defTabSz="821531" rtl="0" eaLnBrk="1" latinLnBrk="0" hangingPunct="1">
              <a:spcBef>
                <a:spcPts val="0"/>
              </a:spcBef>
              <a:spcAft>
                <a:spcPts val="0"/>
              </a:spcAft>
              <a:buClrTx/>
              <a:buSzTx/>
              <a:buFont typeface="Courier New" panose="02070309020205020404" pitchFamily="49" charset="0"/>
              <a:buChar char="o"/>
              <a:tabLst>
                <a:tab pos="450850" algn="l"/>
                <a:tab pos="451484" algn="l"/>
              </a:tabLst>
            </a:pPr>
            <a:r>
              <a:rPr kumimoji="0" lang="en-US" sz="3200" b="0" i="0" u="none" strike="noStrike" cap="none" spc="0" normalizeH="0" baseline="0" dirty="0">
                <a:ln>
                  <a:noFill/>
                </a:ln>
                <a:solidFill>
                  <a:srgbClr val="4D4D4D"/>
                </a:solidFill>
                <a:effectLst/>
                <a:uFillTx/>
                <a:latin typeface="Avenir Next" panose="020B0503020202020204" pitchFamily="34" charset="0"/>
                <a:ea typeface="Helvetica Neue Light"/>
                <a:cs typeface="Helvetica Neue Light"/>
                <a:sym typeface="Gill Sans"/>
              </a:rPr>
              <a:t>Major : Experience Design </a:t>
            </a:r>
          </a:p>
          <a:p>
            <a:pPr marL="457200" lvl="0" indent="-457200" algn="l" defTabSz="821531" rtl="0" eaLnBrk="1" latinLnBrk="0" hangingPunct="1">
              <a:spcBef>
                <a:spcPts val="0"/>
              </a:spcBef>
              <a:spcAft>
                <a:spcPts val="0"/>
              </a:spcAft>
              <a:buClrTx/>
              <a:buSzTx/>
              <a:buFont typeface="Courier New" panose="02070309020205020404" pitchFamily="49" charset="0"/>
              <a:buChar char="o"/>
              <a:tabLst>
                <a:tab pos="450850" algn="l"/>
                <a:tab pos="451484" algn="l"/>
              </a:tabLst>
            </a:pPr>
            <a:r>
              <a:rPr kumimoji="0" lang="en-US" sz="3200" b="0" i="0" u="none" strike="noStrike" cap="none" spc="0" normalizeH="0" baseline="0" dirty="0">
                <a:ln>
                  <a:noFill/>
                </a:ln>
                <a:solidFill>
                  <a:srgbClr val="4D4D4D"/>
                </a:solidFill>
                <a:effectLst/>
                <a:uFillTx/>
                <a:latin typeface="Avenir Next" panose="020B0503020202020204" pitchFamily="34" charset="0"/>
                <a:ea typeface="Helvetica Neue Light"/>
                <a:cs typeface="Helvetica Neue Light"/>
                <a:sym typeface="Gill Sans"/>
              </a:rPr>
              <a:t>Cross disciplinary approach with possible minors : Psychology | Literary &amp; Cultural Studies | Marketing | Business analytics | Entrepreneurship</a:t>
            </a:r>
          </a:p>
          <a:p>
            <a:pPr marL="457200" lvl="0" indent="-457200" algn="l" defTabSz="821531" rtl="0" eaLnBrk="1" latinLnBrk="0" hangingPunct="1">
              <a:spcBef>
                <a:spcPts val="0"/>
              </a:spcBef>
              <a:spcAft>
                <a:spcPts val="0"/>
              </a:spcAft>
              <a:buClrTx/>
              <a:buSzTx/>
              <a:buFont typeface="Courier New" panose="02070309020205020404" pitchFamily="49" charset="0"/>
              <a:buChar char="o"/>
              <a:tabLst>
                <a:tab pos="450850" algn="l"/>
                <a:tab pos="451484" algn="l"/>
              </a:tabLst>
            </a:pPr>
            <a:r>
              <a:rPr kumimoji="0" lang="en-US" sz="3200" b="0" i="0" u="none" strike="noStrike" cap="none" spc="0" normalizeH="0" baseline="0" dirty="0">
                <a:ln>
                  <a:noFill/>
                </a:ln>
                <a:solidFill>
                  <a:srgbClr val="4D4D4D"/>
                </a:solidFill>
                <a:effectLst/>
                <a:uFillTx/>
                <a:latin typeface="Avenir Next" panose="020B0503020202020204" pitchFamily="34" charset="0"/>
                <a:ea typeface="Helvetica Neue Light"/>
                <a:cs typeface="Helvetica Neue Light"/>
                <a:sym typeface="Gill Sans"/>
              </a:rPr>
              <a:t>Foundation courses: First year focuses on building solid foundations for in demand skills</a:t>
            </a:r>
          </a:p>
        </p:txBody>
      </p:sp>
    </p:spTree>
    <p:extLst>
      <p:ext uri="{BB962C8B-B14F-4D97-AF65-F5344CB8AC3E}">
        <p14:creationId xmlns:p14="http://schemas.microsoft.com/office/powerpoint/2010/main" val="46155709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6295294" y="633765"/>
            <a:ext cx="12231580" cy="1933576"/>
          </a:xfrm>
          <a:prstGeom prst="rect">
            <a:avLst/>
          </a:prstGeom>
        </p:spPr>
        <p:txBody>
          <a:bodyPr>
            <a:noAutofit/>
          </a:bodyPr>
          <a:lstStyle>
            <a:lvl1pPr marL="0" marR="0" indent="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1pPr>
            <a:lvl2pPr marL="0" marR="0" indent="228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2pPr>
            <a:lvl3pPr marL="0" marR="0" indent="457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3pPr>
            <a:lvl4pPr marL="0" marR="0" indent="685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4pPr>
            <a:lvl5pPr marL="0" marR="0" indent="9144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5pPr>
            <a:lvl6pPr marL="0" marR="0" indent="11430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6pPr>
            <a:lvl7pPr marL="0" marR="0" indent="13716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7pPr>
            <a:lvl8pPr marL="0" marR="0" indent="16002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8pPr>
            <a:lvl9pPr marL="0" marR="0" indent="1828800" algn="l" defTabSz="821531" rtl="0" eaLnBrk="1" latinLnBrk="0" hangingPunct="1">
              <a:lnSpc>
                <a:spcPct val="100000"/>
              </a:lnSpc>
              <a:spcBef>
                <a:spcPts val="0"/>
              </a:spcBef>
              <a:spcAft>
                <a:spcPts val="0"/>
              </a:spcAft>
              <a:buClrTx/>
              <a:buSzTx/>
              <a:buFontTx/>
              <a:buNone/>
              <a:tabLst/>
              <a:defRPr sz="8400" b="0" i="0" u="none" strike="noStrike" cap="none" spc="0" baseline="0">
                <a:ln>
                  <a:noFill/>
                </a:ln>
                <a:solidFill>
                  <a:srgbClr val="FFFFFF"/>
                </a:solidFill>
                <a:uFillTx/>
                <a:latin typeface="Helvetica Neue Light"/>
                <a:ea typeface="Helvetica Neue Light"/>
                <a:cs typeface="Helvetica Neue Light"/>
                <a:sym typeface="Helvetica Neue Light"/>
              </a:defRPr>
            </a:lvl9pPr>
          </a:lstStyle>
          <a:p>
            <a:pPr algn="ctr">
              <a:defRPr/>
            </a:pPr>
            <a:r>
              <a:rPr lang="en-US" altLang="en-US" sz="6600" dirty="0">
                <a:solidFill>
                  <a:srgbClr val="194679"/>
                </a:solidFill>
                <a:latin typeface="Avenir Next" panose="020B0503020202020204" pitchFamily="34" charset="0"/>
              </a:rPr>
              <a:t>Subject Suggestions </a:t>
            </a:r>
            <a:br>
              <a:rPr lang="en-US" altLang="en-US" sz="6600" dirty="0">
                <a:latin typeface="Cambria" panose="02040503050406030204" pitchFamily="18" charset="0"/>
              </a:rPr>
            </a:br>
            <a:endParaRPr lang="en-US" altLang="en-US" sz="6600" i="1" dirty="0">
              <a:latin typeface="Cambria" panose="02040503050406030204" pitchFamily="18" charset="0"/>
            </a:endParaRPr>
          </a:p>
        </p:txBody>
      </p:sp>
      <p:sp>
        <p:nvSpPr>
          <p:cNvPr id="5" name="TextBox 4"/>
          <p:cNvSpPr txBox="1"/>
          <p:nvPr/>
        </p:nvSpPr>
        <p:spPr>
          <a:xfrm>
            <a:off x="457198" y="2678755"/>
            <a:ext cx="4677509" cy="10368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5800" b="0" i="0" u="none" strike="noStrike" cap="none" spc="0" normalizeH="0" baseline="0" dirty="0">
                <a:ln>
                  <a:noFill/>
                </a:ln>
                <a:solidFill>
                  <a:srgbClr val="000000"/>
                </a:solidFill>
                <a:effectLst/>
                <a:uFillTx/>
                <a:latin typeface="+mj-lt"/>
                <a:ea typeface="+mj-ea"/>
                <a:cs typeface="+mj-cs"/>
                <a:sym typeface="Gill Sans"/>
              </a:rPr>
              <a:t> </a:t>
            </a:r>
          </a:p>
        </p:txBody>
      </p:sp>
      <p:graphicFrame>
        <p:nvGraphicFramePr>
          <p:cNvPr id="6" name="Table 5"/>
          <p:cNvGraphicFramePr>
            <a:graphicFrameLocks noGrp="1"/>
          </p:cNvGraphicFramePr>
          <p:nvPr>
            <p:extLst>
              <p:ext uri="{D42A27DB-BD31-4B8C-83A1-F6EECF244321}">
                <p14:modId xmlns:p14="http://schemas.microsoft.com/office/powerpoint/2010/main" val="1778903110"/>
              </p:ext>
            </p:extLst>
          </p:nvPr>
        </p:nvGraphicFramePr>
        <p:xfrm>
          <a:off x="885201" y="2162909"/>
          <a:ext cx="23051766" cy="11229799"/>
        </p:xfrm>
        <a:graphic>
          <a:graphicData uri="http://schemas.openxmlformats.org/drawingml/2006/table">
            <a:tbl>
              <a:tblPr firstRow="1" bandRow="1">
                <a:tableStyleId>{2D5ABB26-0587-4C30-8999-92F81FD0307C}</a:tableStyleId>
              </a:tblPr>
              <a:tblGrid>
                <a:gridCol w="5546090">
                  <a:extLst>
                    <a:ext uri="{9D8B030D-6E8A-4147-A177-3AD203B41FA5}">
                      <a16:colId xmlns:a16="http://schemas.microsoft.com/office/drawing/2014/main" val="1287258129"/>
                    </a:ext>
                  </a:extLst>
                </a:gridCol>
                <a:gridCol w="6615428">
                  <a:extLst>
                    <a:ext uri="{9D8B030D-6E8A-4147-A177-3AD203B41FA5}">
                      <a16:colId xmlns:a16="http://schemas.microsoft.com/office/drawing/2014/main" val="1178522268"/>
                    </a:ext>
                  </a:extLst>
                </a:gridCol>
                <a:gridCol w="5342890">
                  <a:extLst>
                    <a:ext uri="{9D8B030D-6E8A-4147-A177-3AD203B41FA5}">
                      <a16:colId xmlns:a16="http://schemas.microsoft.com/office/drawing/2014/main" val="1373109662"/>
                    </a:ext>
                  </a:extLst>
                </a:gridCol>
                <a:gridCol w="5547358">
                  <a:extLst>
                    <a:ext uri="{9D8B030D-6E8A-4147-A177-3AD203B41FA5}">
                      <a16:colId xmlns:a16="http://schemas.microsoft.com/office/drawing/2014/main" val="2943704537"/>
                    </a:ext>
                  </a:extLst>
                </a:gridCol>
              </a:tblGrid>
              <a:tr h="917303">
                <a:tc>
                  <a:txBody>
                    <a:bodyPr/>
                    <a:lstStyle/>
                    <a:p>
                      <a:pPr marL="133350">
                        <a:lnSpc>
                          <a:spcPct val="100000"/>
                        </a:lnSpc>
                        <a:spcBef>
                          <a:spcPts val="835"/>
                        </a:spcBef>
                      </a:pPr>
                      <a:r>
                        <a:rPr sz="3000" b="1" spc="-5" dirty="0">
                          <a:solidFill>
                            <a:srgbClr val="FFFFFF"/>
                          </a:solidFill>
                          <a:latin typeface="Arial"/>
                          <a:cs typeface="Arial"/>
                        </a:rPr>
                        <a:t>Technology</a:t>
                      </a:r>
                      <a:endParaRPr sz="3000" dirty="0">
                        <a:latin typeface="Arial"/>
                        <a:cs typeface="Arial"/>
                      </a:endParaRPr>
                    </a:p>
                  </a:txBody>
                  <a:tcPr marL="0" marR="0" marT="212090" marB="0">
                    <a:lnL w="1270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solidFill>
                      <a:srgbClr val="365B9D"/>
                    </a:solidFill>
                  </a:tcPr>
                </a:tc>
                <a:tc>
                  <a:txBody>
                    <a:bodyPr/>
                    <a:lstStyle/>
                    <a:p>
                      <a:pPr marL="133350">
                        <a:lnSpc>
                          <a:spcPct val="100000"/>
                        </a:lnSpc>
                        <a:spcBef>
                          <a:spcPts val="835"/>
                        </a:spcBef>
                      </a:pPr>
                      <a:r>
                        <a:rPr sz="3000" b="1" spc="-45" dirty="0">
                          <a:solidFill>
                            <a:srgbClr val="535353"/>
                          </a:solidFill>
                          <a:latin typeface="Arial"/>
                          <a:cs typeface="Arial"/>
                        </a:rPr>
                        <a:t>Business</a:t>
                      </a:r>
                      <a:endParaRPr sz="3000" dirty="0">
                        <a:latin typeface="Arial"/>
                        <a:cs typeface="Arial"/>
                      </a:endParaRPr>
                    </a:p>
                  </a:txBody>
                  <a:tcPr marL="0" marR="0" marT="212090" marB="0">
                    <a:lnL w="190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C000"/>
                    </a:solidFill>
                  </a:tcPr>
                </a:tc>
                <a:tc>
                  <a:txBody>
                    <a:bodyPr/>
                    <a:lstStyle/>
                    <a:p>
                      <a:pPr marL="133350">
                        <a:lnSpc>
                          <a:spcPct val="100000"/>
                        </a:lnSpc>
                        <a:spcBef>
                          <a:spcPts val="835"/>
                        </a:spcBef>
                      </a:pPr>
                      <a:r>
                        <a:rPr sz="3000" b="1" spc="15" dirty="0">
                          <a:solidFill>
                            <a:srgbClr val="535353"/>
                          </a:solidFill>
                          <a:latin typeface="Arial"/>
                          <a:cs typeface="Arial"/>
                        </a:rPr>
                        <a:t>Humanities</a:t>
                      </a:r>
                      <a:endParaRPr sz="3000" dirty="0">
                        <a:latin typeface="Arial"/>
                        <a:cs typeface="Arial"/>
                      </a:endParaRPr>
                    </a:p>
                  </a:txBody>
                  <a:tcPr marL="0" marR="0" marT="21209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70AD47"/>
                    </a:solidFill>
                  </a:tcPr>
                </a:tc>
                <a:tc>
                  <a:txBody>
                    <a:bodyPr/>
                    <a:lstStyle/>
                    <a:p>
                      <a:pPr marL="133350">
                        <a:lnSpc>
                          <a:spcPct val="100000"/>
                        </a:lnSpc>
                        <a:spcBef>
                          <a:spcPts val="835"/>
                        </a:spcBef>
                      </a:pPr>
                      <a:r>
                        <a:rPr sz="3000" b="1" spc="15" dirty="0">
                          <a:solidFill>
                            <a:srgbClr val="FFFFFF"/>
                          </a:solidFill>
                          <a:latin typeface="Arial"/>
                          <a:cs typeface="Arial"/>
                        </a:rPr>
                        <a:t>Design</a:t>
                      </a:r>
                      <a:endParaRPr sz="3000" dirty="0">
                        <a:latin typeface="Arial"/>
                        <a:cs typeface="Arial"/>
                      </a:endParaRPr>
                    </a:p>
                  </a:txBody>
                  <a:tcPr marL="0" marR="0" marT="212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D7D31"/>
                    </a:solidFill>
                  </a:tcPr>
                </a:tc>
                <a:extLst>
                  <a:ext uri="{0D108BD9-81ED-4DB2-BD59-A6C34878D82A}">
                    <a16:rowId xmlns:a16="http://schemas.microsoft.com/office/drawing/2014/main" val="1156398044"/>
                  </a:ext>
                </a:extLst>
              </a:tr>
              <a:tr h="1047548">
                <a:tc>
                  <a:txBody>
                    <a:bodyPr/>
                    <a:lstStyle/>
                    <a:p>
                      <a:pPr marL="133350" algn="l">
                        <a:lnSpc>
                          <a:spcPct val="100000"/>
                        </a:lnSpc>
                        <a:spcBef>
                          <a:spcPts val="1135"/>
                        </a:spcBef>
                      </a:pPr>
                      <a:r>
                        <a:rPr sz="3000" spc="15" dirty="0">
                          <a:solidFill>
                            <a:srgbClr val="365B9D"/>
                          </a:solidFill>
                          <a:latin typeface="Avenir Next" panose="020B0503020202020204"/>
                          <a:cs typeface="Microsoft Sans Serif"/>
                        </a:rPr>
                        <a:t>Fundamentals</a:t>
                      </a:r>
                      <a:r>
                        <a:rPr sz="3000" spc="-40" dirty="0">
                          <a:solidFill>
                            <a:srgbClr val="365B9D"/>
                          </a:solidFill>
                          <a:latin typeface="Avenir Next" panose="020B0503020202020204"/>
                          <a:cs typeface="Microsoft Sans Serif"/>
                        </a:rPr>
                        <a:t> </a:t>
                      </a:r>
                      <a:r>
                        <a:rPr sz="3000" spc="60" dirty="0">
                          <a:solidFill>
                            <a:srgbClr val="365B9D"/>
                          </a:solidFill>
                          <a:latin typeface="Avenir Next" panose="020B0503020202020204"/>
                          <a:cs typeface="Microsoft Sans Serif"/>
                        </a:rPr>
                        <a:t>of</a:t>
                      </a:r>
                      <a:r>
                        <a:rPr sz="3000" spc="-5" dirty="0">
                          <a:solidFill>
                            <a:srgbClr val="365B9D"/>
                          </a:solidFill>
                          <a:latin typeface="Avenir Next" panose="020B0503020202020204"/>
                          <a:cs typeface="Microsoft Sans Serif"/>
                        </a:rPr>
                        <a:t> </a:t>
                      </a:r>
                      <a:r>
                        <a:rPr sz="3000" spc="30" dirty="0">
                          <a:solidFill>
                            <a:srgbClr val="365B9D"/>
                          </a:solidFill>
                          <a:latin typeface="Avenir Next" panose="020B0503020202020204"/>
                          <a:cs typeface="Microsoft Sans Serif"/>
                        </a:rPr>
                        <a:t>Programming</a:t>
                      </a:r>
                      <a:endParaRPr sz="3000" dirty="0">
                        <a:latin typeface="Avenir Next" panose="020B0503020202020204"/>
                        <a:cs typeface="Microsoft Sans Serif"/>
                      </a:endParaRPr>
                    </a:p>
                  </a:txBody>
                  <a:tcPr marL="0" marR="0" marT="288290" marB="0">
                    <a:lnL w="1270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tc>
                  <a:txBody>
                    <a:bodyPr/>
                    <a:lstStyle/>
                    <a:p>
                      <a:pPr marL="133350" algn="l">
                        <a:lnSpc>
                          <a:spcPct val="100000"/>
                        </a:lnSpc>
                        <a:spcBef>
                          <a:spcPts val="1135"/>
                        </a:spcBef>
                      </a:pPr>
                      <a:r>
                        <a:rPr sz="3000" dirty="0">
                          <a:solidFill>
                            <a:srgbClr val="535353"/>
                          </a:solidFill>
                          <a:latin typeface="Avenir Next" panose="020B0503020202020204"/>
                          <a:cs typeface="Lucida Sans Unicode"/>
                        </a:rPr>
                        <a:t>Business</a:t>
                      </a:r>
                      <a:r>
                        <a:rPr sz="3000" spc="-95" dirty="0">
                          <a:solidFill>
                            <a:srgbClr val="535353"/>
                          </a:solidFill>
                          <a:latin typeface="Avenir Next" panose="020B0503020202020204"/>
                          <a:cs typeface="Lucida Sans Unicode"/>
                        </a:rPr>
                        <a:t> </a:t>
                      </a:r>
                      <a:r>
                        <a:rPr sz="3000" dirty="0">
                          <a:solidFill>
                            <a:srgbClr val="535353"/>
                          </a:solidFill>
                          <a:latin typeface="Avenir Next" panose="020B0503020202020204"/>
                          <a:cs typeface="Lucida Sans Unicode"/>
                        </a:rPr>
                        <a:t>of</a:t>
                      </a:r>
                      <a:r>
                        <a:rPr sz="3000" spc="-60" dirty="0">
                          <a:solidFill>
                            <a:srgbClr val="535353"/>
                          </a:solidFill>
                          <a:latin typeface="Avenir Next" panose="020B0503020202020204"/>
                          <a:cs typeface="Lucida Sans Unicode"/>
                        </a:rPr>
                        <a:t> </a:t>
                      </a:r>
                      <a:r>
                        <a:rPr sz="3000" dirty="0">
                          <a:solidFill>
                            <a:srgbClr val="535353"/>
                          </a:solidFill>
                          <a:latin typeface="Avenir Next" panose="020B0503020202020204"/>
                          <a:cs typeface="Lucida Sans Unicode"/>
                        </a:rPr>
                        <a:t>Design</a:t>
                      </a:r>
                      <a:endParaRPr sz="3000">
                        <a:latin typeface="Avenir Next" panose="020B0503020202020204"/>
                        <a:cs typeface="Lucida Sans Unicode"/>
                      </a:endParaRPr>
                    </a:p>
                  </a:txBody>
                  <a:tcPr marL="0" marR="0" marT="288290" marB="0">
                    <a:lnL w="190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33350" marR="485775" algn="l">
                        <a:lnSpc>
                          <a:spcPts val="1900"/>
                        </a:lnSpc>
                        <a:spcBef>
                          <a:spcPts val="15"/>
                        </a:spcBef>
                      </a:pPr>
                      <a:endParaRPr lang="en-US" sz="3000" dirty="0">
                        <a:solidFill>
                          <a:srgbClr val="5A8A39"/>
                        </a:solidFill>
                        <a:latin typeface="Avenir Next" panose="020B0503020202020204"/>
                        <a:cs typeface="Lucida Sans Unicode"/>
                      </a:endParaRPr>
                    </a:p>
                    <a:p>
                      <a:pPr marL="133350" marR="485775" algn="l">
                        <a:lnSpc>
                          <a:spcPts val="1900"/>
                        </a:lnSpc>
                        <a:spcBef>
                          <a:spcPts val="15"/>
                        </a:spcBef>
                      </a:pPr>
                      <a:r>
                        <a:rPr sz="3000" dirty="0">
                          <a:solidFill>
                            <a:srgbClr val="5A8A39"/>
                          </a:solidFill>
                          <a:latin typeface="Avenir Next" panose="020B0503020202020204"/>
                          <a:cs typeface="Lucida Sans Unicode"/>
                        </a:rPr>
                        <a:t>Ethnog</a:t>
                      </a:r>
                      <a:r>
                        <a:rPr sz="3000" spc="-20" dirty="0">
                          <a:solidFill>
                            <a:srgbClr val="5A8A39"/>
                          </a:solidFill>
                          <a:latin typeface="Avenir Next" panose="020B0503020202020204"/>
                          <a:cs typeface="Lucida Sans Unicode"/>
                        </a:rPr>
                        <a:t>r</a:t>
                      </a:r>
                      <a:r>
                        <a:rPr sz="3000" dirty="0">
                          <a:solidFill>
                            <a:srgbClr val="5A8A39"/>
                          </a:solidFill>
                          <a:latin typeface="Avenir Next" panose="020B0503020202020204"/>
                          <a:cs typeface="Lucida Sans Unicode"/>
                        </a:rPr>
                        <a:t>aphic</a:t>
                      </a:r>
                      <a:r>
                        <a:rPr sz="3000" spc="-95" dirty="0">
                          <a:solidFill>
                            <a:srgbClr val="5A8A39"/>
                          </a:solidFill>
                          <a:latin typeface="Avenir Next" panose="020B0503020202020204"/>
                          <a:cs typeface="Lucida Sans Unicode"/>
                        </a:rPr>
                        <a:t> </a:t>
                      </a:r>
                      <a:r>
                        <a:rPr sz="3000" spc="-20" dirty="0">
                          <a:solidFill>
                            <a:srgbClr val="5A8A39"/>
                          </a:solidFill>
                          <a:latin typeface="Avenir Next" panose="020B0503020202020204"/>
                          <a:cs typeface="Lucida Sans Unicode"/>
                        </a:rPr>
                        <a:t>R</a:t>
                      </a:r>
                      <a:r>
                        <a:rPr sz="3000" dirty="0">
                          <a:solidFill>
                            <a:srgbClr val="5A8A39"/>
                          </a:solidFill>
                          <a:latin typeface="Avenir Next" panose="020B0503020202020204"/>
                          <a:cs typeface="Lucida Sans Unicode"/>
                        </a:rPr>
                        <a:t>es</a:t>
                      </a:r>
                      <a:r>
                        <a:rPr sz="3000" spc="-10" dirty="0">
                          <a:solidFill>
                            <a:srgbClr val="5A8A39"/>
                          </a:solidFill>
                          <a:latin typeface="Avenir Next" panose="020B0503020202020204"/>
                          <a:cs typeface="Lucida Sans Unicode"/>
                        </a:rPr>
                        <a:t>e</a:t>
                      </a:r>
                      <a:r>
                        <a:rPr sz="3000" dirty="0">
                          <a:solidFill>
                            <a:srgbClr val="5A8A39"/>
                          </a:solidFill>
                          <a:latin typeface="Avenir Next" panose="020B0503020202020204"/>
                          <a:cs typeface="Lucida Sans Unicode"/>
                        </a:rPr>
                        <a:t>a</a:t>
                      </a:r>
                      <a:r>
                        <a:rPr sz="3000" spc="-30" dirty="0">
                          <a:solidFill>
                            <a:srgbClr val="5A8A39"/>
                          </a:solidFill>
                          <a:latin typeface="Avenir Next" panose="020B0503020202020204"/>
                          <a:cs typeface="Lucida Sans Unicode"/>
                        </a:rPr>
                        <a:t>r</a:t>
                      </a:r>
                      <a:r>
                        <a:rPr sz="3000" dirty="0">
                          <a:solidFill>
                            <a:srgbClr val="5A8A39"/>
                          </a:solidFill>
                          <a:latin typeface="Avenir Next" panose="020B0503020202020204"/>
                          <a:cs typeface="Lucida Sans Unicode"/>
                        </a:rPr>
                        <a:t>ch</a:t>
                      </a:r>
                      <a:r>
                        <a:rPr sz="3000" spc="-95" dirty="0">
                          <a:solidFill>
                            <a:srgbClr val="5A8A39"/>
                          </a:solidFill>
                          <a:latin typeface="Avenir Next" panose="020B0503020202020204"/>
                          <a:cs typeface="Lucida Sans Unicode"/>
                        </a:rPr>
                        <a:t> </a:t>
                      </a:r>
                      <a:r>
                        <a:rPr sz="3000" dirty="0">
                          <a:solidFill>
                            <a:srgbClr val="5A8A39"/>
                          </a:solidFill>
                          <a:latin typeface="Avenir Next" panose="020B0503020202020204"/>
                          <a:cs typeface="Lucida Sans Unicode"/>
                        </a:rPr>
                        <a:t>&amp;  </a:t>
                      </a:r>
                      <a:endParaRPr lang="en-US" sz="3000" dirty="0">
                        <a:solidFill>
                          <a:srgbClr val="5A8A39"/>
                        </a:solidFill>
                        <a:latin typeface="Avenir Next" panose="020B0503020202020204"/>
                        <a:cs typeface="Lucida Sans Unicode"/>
                      </a:endParaRPr>
                    </a:p>
                    <a:p>
                      <a:pPr marL="133350" marR="485775" algn="l">
                        <a:lnSpc>
                          <a:spcPts val="1900"/>
                        </a:lnSpc>
                        <a:spcBef>
                          <a:spcPts val="15"/>
                        </a:spcBef>
                      </a:pPr>
                      <a:endParaRPr lang="en-US" sz="3000" spc="-25" dirty="0">
                        <a:solidFill>
                          <a:srgbClr val="5A8A39"/>
                        </a:solidFill>
                        <a:latin typeface="Avenir Next" panose="020B0503020202020204"/>
                        <a:cs typeface="Lucida Sans Unicode"/>
                      </a:endParaRPr>
                    </a:p>
                    <a:p>
                      <a:pPr marL="133350" marR="485775" algn="l">
                        <a:lnSpc>
                          <a:spcPts val="1900"/>
                        </a:lnSpc>
                        <a:spcBef>
                          <a:spcPts val="15"/>
                        </a:spcBef>
                      </a:pPr>
                      <a:r>
                        <a:rPr sz="3000" spc="-25" dirty="0">
                          <a:solidFill>
                            <a:srgbClr val="5A8A39"/>
                          </a:solidFill>
                          <a:latin typeface="Avenir Next" panose="020B0503020202020204"/>
                          <a:cs typeface="Lucida Sans Unicode"/>
                        </a:rPr>
                        <a:t>Writing</a:t>
                      </a:r>
                      <a:endParaRPr sz="3000" dirty="0">
                        <a:latin typeface="Avenir Next" panose="020B0503020202020204"/>
                        <a:cs typeface="Lucida Sans Unicode"/>
                      </a:endParaRPr>
                    </a:p>
                  </a:txBody>
                  <a:tcPr marL="0" marR="0" marT="381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1135"/>
                        </a:spcBef>
                      </a:pPr>
                      <a:r>
                        <a:rPr sz="3000" spc="30" dirty="0">
                          <a:solidFill>
                            <a:srgbClr val="ED7D31"/>
                          </a:solidFill>
                          <a:latin typeface="Avenir Next" panose="020B0503020202020204"/>
                          <a:cs typeface="Microsoft Sans Serif"/>
                        </a:rPr>
                        <a:t>Design</a:t>
                      </a:r>
                      <a:r>
                        <a:rPr sz="3000" spc="-70"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Thinking</a:t>
                      </a:r>
                      <a:r>
                        <a:rPr sz="3000" spc="-35" dirty="0">
                          <a:solidFill>
                            <a:srgbClr val="ED7D31"/>
                          </a:solidFill>
                          <a:latin typeface="Avenir Next" panose="020B0503020202020204"/>
                          <a:cs typeface="Microsoft Sans Serif"/>
                        </a:rPr>
                        <a:t> </a:t>
                      </a:r>
                      <a:r>
                        <a:rPr sz="3000" spc="40" dirty="0">
                          <a:solidFill>
                            <a:srgbClr val="ED7D31"/>
                          </a:solidFill>
                          <a:latin typeface="Avenir Next" panose="020B0503020202020204"/>
                          <a:cs typeface="Microsoft Sans Serif"/>
                        </a:rPr>
                        <a:t>and</a:t>
                      </a:r>
                      <a:r>
                        <a:rPr sz="3000" spc="-30" dirty="0">
                          <a:solidFill>
                            <a:srgbClr val="ED7D31"/>
                          </a:solidFill>
                          <a:latin typeface="Avenir Next" panose="020B0503020202020204"/>
                          <a:cs typeface="Microsoft Sans Serif"/>
                        </a:rPr>
                        <a:t> </a:t>
                      </a:r>
                      <a:r>
                        <a:rPr sz="3000" spc="-35" dirty="0">
                          <a:solidFill>
                            <a:srgbClr val="ED7D31"/>
                          </a:solidFill>
                          <a:latin typeface="Avenir Next" panose="020B0503020202020204"/>
                          <a:cs typeface="Microsoft Sans Serif"/>
                        </a:rPr>
                        <a:t>Processes</a:t>
                      </a:r>
                      <a:endParaRPr sz="3000" dirty="0">
                        <a:latin typeface="Avenir Next" panose="020B0503020202020204"/>
                        <a:cs typeface="Microsoft Sans Serif"/>
                      </a:endParaRPr>
                    </a:p>
                  </a:txBody>
                  <a:tcPr marL="0" marR="0" marT="288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4100687888"/>
                  </a:ext>
                </a:extLst>
              </a:tr>
              <a:tr h="852486">
                <a:tc>
                  <a:txBody>
                    <a:bodyPr/>
                    <a:lstStyle/>
                    <a:p>
                      <a:pPr marL="133350" algn="l">
                        <a:lnSpc>
                          <a:spcPct val="100000"/>
                        </a:lnSpc>
                        <a:spcBef>
                          <a:spcPts val="735"/>
                        </a:spcBef>
                      </a:pPr>
                      <a:r>
                        <a:rPr sz="3000" spc="20" dirty="0">
                          <a:solidFill>
                            <a:srgbClr val="365B9D"/>
                          </a:solidFill>
                          <a:latin typeface="Avenir Next" panose="020B0503020202020204"/>
                          <a:cs typeface="Microsoft Sans Serif"/>
                        </a:rPr>
                        <a:t>Technology</a:t>
                      </a:r>
                      <a:r>
                        <a:rPr sz="3000" spc="-85" dirty="0">
                          <a:solidFill>
                            <a:srgbClr val="365B9D"/>
                          </a:solidFill>
                          <a:latin typeface="Avenir Next" panose="020B0503020202020204"/>
                          <a:cs typeface="Microsoft Sans Serif"/>
                        </a:rPr>
                        <a:t> </a:t>
                      </a:r>
                      <a:r>
                        <a:rPr sz="3000" spc="25" dirty="0">
                          <a:solidFill>
                            <a:srgbClr val="365B9D"/>
                          </a:solidFill>
                          <a:latin typeface="Avenir Next" panose="020B0503020202020204"/>
                          <a:cs typeface="Microsoft Sans Serif"/>
                        </a:rPr>
                        <a:t>Tinkering</a:t>
                      </a:r>
                      <a:endParaRPr sz="3000" dirty="0">
                        <a:latin typeface="Avenir Next" panose="020B0503020202020204"/>
                        <a:cs typeface="Microsoft Sans Serif"/>
                      </a:endParaRPr>
                    </a:p>
                  </a:txBody>
                  <a:tcPr marL="0" marR="0" marT="186690" marB="0">
                    <a:lnL w="1270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tc>
                  <a:txBody>
                    <a:bodyPr/>
                    <a:lstStyle/>
                    <a:p>
                      <a:pPr marL="133350" algn="l">
                        <a:lnSpc>
                          <a:spcPct val="100000"/>
                        </a:lnSpc>
                        <a:spcBef>
                          <a:spcPts val="735"/>
                        </a:spcBef>
                      </a:pPr>
                      <a:r>
                        <a:rPr sz="3000" spc="-20" dirty="0">
                          <a:solidFill>
                            <a:srgbClr val="535353"/>
                          </a:solidFill>
                          <a:latin typeface="Avenir Next" panose="020B0503020202020204"/>
                          <a:cs typeface="Lucida Sans Unicode"/>
                        </a:rPr>
                        <a:t>S</a:t>
                      </a:r>
                      <a:r>
                        <a:rPr sz="3000" dirty="0">
                          <a:solidFill>
                            <a:srgbClr val="535353"/>
                          </a:solidFill>
                          <a:latin typeface="Avenir Next" panose="020B0503020202020204"/>
                          <a:cs typeface="Lucida Sans Unicode"/>
                        </a:rPr>
                        <a:t>ystemic</a:t>
                      </a:r>
                      <a:r>
                        <a:rPr sz="3000" spc="-130" dirty="0">
                          <a:solidFill>
                            <a:srgbClr val="535353"/>
                          </a:solidFill>
                          <a:latin typeface="Avenir Next" panose="020B0503020202020204"/>
                          <a:cs typeface="Lucida Sans Unicode"/>
                        </a:rPr>
                        <a:t> </a:t>
                      </a:r>
                      <a:r>
                        <a:rPr sz="3000" spc="-30" dirty="0">
                          <a:solidFill>
                            <a:srgbClr val="535353"/>
                          </a:solidFill>
                          <a:latin typeface="Avenir Next" panose="020B0503020202020204"/>
                          <a:cs typeface="Lucida Sans Unicode"/>
                        </a:rPr>
                        <a:t>T</a:t>
                      </a:r>
                      <a:r>
                        <a:rPr sz="3000" dirty="0">
                          <a:solidFill>
                            <a:srgbClr val="535353"/>
                          </a:solidFill>
                          <a:latin typeface="Avenir Next" panose="020B0503020202020204"/>
                          <a:cs typeface="Lucida Sans Unicode"/>
                        </a:rPr>
                        <a:t>hinking</a:t>
                      </a:r>
                      <a:endParaRPr sz="3000">
                        <a:latin typeface="Avenir Next" panose="020B0503020202020204"/>
                        <a:cs typeface="Lucida Sans Unicode"/>
                      </a:endParaRPr>
                    </a:p>
                  </a:txBody>
                  <a:tcPr marL="0" marR="0" marT="186690" marB="0">
                    <a:lnL w="190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33350" algn="l">
                        <a:lnSpc>
                          <a:spcPct val="100000"/>
                        </a:lnSpc>
                        <a:spcBef>
                          <a:spcPts val="735"/>
                        </a:spcBef>
                      </a:pPr>
                      <a:r>
                        <a:rPr sz="3000" dirty="0">
                          <a:solidFill>
                            <a:srgbClr val="5A8A39"/>
                          </a:solidFill>
                          <a:latin typeface="Avenir Next" panose="020B0503020202020204"/>
                          <a:cs typeface="Lucida Sans Unicode"/>
                        </a:rPr>
                        <a:t>Behaviour</a:t>
                      </a:r>
                      <a:r>
                        <a:rPr sz="3000" spc="-95" dirty="0">
                          <a:solidFill>
                            <a:srgbClr val="5A8A39"/>
                          </a:solidFill>
                          <a:latin typeface="Avenir Next" panose="020B0503020202020204"/>
                          <a:cs typeface="Lucida Sans Unicode"/>
                        </a:rPr>
                        <a:t> </a:t>
                      </a:r>
                      <a:r>
                        <a:rPr sz="3000" dirty="0">
                          <a:solidFill>
                            <a:srgbClr val="5A8A39"/>
                          </a:solidFill>
                          <a:latin typeface="Avenir Next" panose="020B0503020202020204"/>
                          <a:cs typeface="Lucida Sans Unicode"/>
                        </a:rPr>
                        <a:t>Design</a:t>
                      </a:r>
                      <a:endParaRPr sz="3000">
                        <a:latin typeface="Avenir Next" panose="020B0503020202020204"/>
                        <a:cs typeface="Lucida Sans Unicode"/>
                      </a:endParaRPr>
                    </a:p>
                  </a:txBody>
                  <a:tcPr marL="0" marR="0" marT="1866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735"/>
                        </a:spcBef>
                      </a:pPr>
                      <a:r>
                        <a:rPr sz="3000" spc="20" dirty="0">
                          <a:solidFill>
                            <a:srgbClr val="ED7D31"/>
                          </a:solidFill>
                          <a:latin typeface="Avenir Next" panose="020B0503020202020204"/>
                          <a:cs typeface="Microsoft Sans Serif"/>
                        </a:rPr>
                        <a:t>Sketching</a:t>
                      </a:r>
                      <a:r>
                        <a:rPr sz="3000" spc="-40" dirty="0">
                          <a:solidFill>
                            <a:srgbClr val="ED7D31"/>
                          </a:solidFill>
                          <a:latin typeface="Avenir Next" panose="020B0503020202020204"/>
                          <a:cs typeface="Microsoft Sans Serif"/>
                        </a:rPr>
                        <a:t> </a:t>
                      </a:r>
                      <a:r>
                        <a:rPr sz="3000" spc="40" dirty="0">
                          <a:solidFill>
                            <a:srgbClr val="ED7D31"/>
                          </a:solidFill>
                          <a:latin typeface="Avenir Next" panose="020B0503020202020204"/>
                          <a:cs typeface="Microsoft Sans Serif"/>
                        </a:rPr>
                        <a:t>and</a:t>
                      </a:r>
                      <a:r>
                        <a:rPr sz="3000" spc="-35" dirty="0">
                          <a:solidFill>
                            <a:srgbClr val="ED7D31"/>
                          </a:solidFill>
                          <a:latin typeface="Avenir Next" panose="020B0503020202020204"/>
                          <a:cs typeface="Microsoft Sans Serif"/>
                        </a:rPr>
                        <a:t> </a:t>
                      </a:r>
                      <a:r>
                        <a:rPr sz="3000" spc="35" dirty="0">
                          <a:solidFill>
                            <a:srgbClr val="ED7D31"/>
                          </a:solidFill>
                          <a:latin typeface="Avenir Next" panose="020B0503020202020204"/>
                          <a:cs typeface="Microsoft Sans Serif"/>
                        </a:rPr>
                        <a:t>Prototyping</a:t>
                      </a:r>
                      <a:endParaRPr sz="3000" dirty="0">
                        <a:latin typeface="Avenir Next" panose="020B0503020202020204"/>
                        <a:cs typeface="Microsoft Sans Serif"/>
                      </a:endParaRPr>
                    </a:p>
                  </a:txBody>
                  <a:tcPr marL="0" marR="0" marT="1866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2207293429"/>
                  </a:ext>
                </a:extLst>
              </a:tr>
              <a:tr h="934538">
                <a:tc>
                  <a:txBody>
                    <a:bodyPr/>
                    <a:lstStyle/>
                    <a:p>
                      <a:pPr marL="133350" algn="l">
                        <a:lnSpc>
                          <a:spcPct val="100000"/>
                        </a:lnSpc>
                        <a:spcBef>
                          <a:spcPts val="835"/>
                        </a:spcBef>
                      </a:pPr>
                      <a:r>
                        <a:rPr sz="3000" spc="15" dirty="0">
                          <a:solidFill>
                            <a:srgbClr val="365B9D"/>
                          </a:solidFill>
                          <a:latin typeface="Avenir Next" panose="020B0503020202020204"/>
                          <a:cs typeface="Microsoft Sans Serif"/>
                        </a:rPr>
                        <a:t>Data</a:t>
                      </a:r>
                      <a:r>
                        <a:rPr sz="3000" spc="-50" dirty="0">
                          <a:solidFill>
                            <a:srgbClr val="365B9D"/>
                          </a:solidFill>
                          <a:latin typeface="Avenir Next" panose="020B0503020202020204"/>
                          <a:cs typeface="Microsoft Sans Serif"/>
                        </a:rPr>
                        <a:t> </a:t>
                      </a:r>
                      <a:r>
                        <a:rPr sz="3000" spc="40" dirty="0">
                          <a:solidFill>
                            <a:srgbClr val="365B9D"/>
                          </a:solidFill>
                          <a:latin typeface="Avenir Next" panose="020B0503020202020204"/>
                          <a:cs typeface="Microsoft Sans Serif"/>
                        </a:rPr>
                        <a:t>and</a:t>
                      </a:r>
                      <a:r>
                        <a:rPr sz="3000" spc="-50" dirty="0">
                          <a:solidFill>
                            <a:srgbClr val="365B9D"/>
                          </a:solidFill>
                          <a:latin typeface="Avenir Next" panose="020B0503020202020204"/>
                          <a:cs typeface="Microsoft Sans Serif"/>
                        </a:rPr>
                        <a:t> </a:t>
                      </a:r>
                      <a:r>
                        <a:rPr sz="3000" spc="30" dirty="0">
                          <a:solidFill>
                            <a:srgbClr val="365B9D"/>
                          </a:solidFill>
                          <a:latin typeface="Avenir Next" panose="020B0503020202020204"/>
                          <a:cs typeface="Microsoft Sans Serif"/>
                        </a:rPr>
                        <a:t>Design</a:t>
                      </a:r>
                      <a:endParaRPr sz="3000" dirty="0">
                        <a:latin typeface="Avenir Next" panose="020B0503020202020204"/>
                        <a:cs typeface="Microsoft Sans Serif"/>
                      </a:endParaRPr>
                    </a:p>
                  </a:txBody>
                  <a:tcPr marL="0" marR="0" marT="212090" marB="0">
                    <a:lnL w="1270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tc>
                  <a:txBody>
                    <a:bodyPr/>
                    <a:lstStyle/>
                    <a:p>
                      <a:pPr marL="133350" algn="l">
                        <a:lnSpc>
                          <a:spcPct val="100000"/>
                        </a:lnSpc>
                        <a:spcBef>
                          <a:spcPts val="835"/>
                        </a:spcBef>
                      </a:pPr>
                      <a:r>
                        <a:rPr sz="3000" dirty="0">
                          <a:solidFill>
                            <a:srgbClr val="535353"/>
                          </a:solidFill>
                          <a:latin typeface="Avenir Next" panose="020B0503020202020204"/>
                          <a:cs typeface="Lucida Sans Unicode"/>
                        </a:rPr>
                        <a:t>Service</a:t>
                      </a:r>
                      <a:r>
                        <a:rPr sz="3000" spc="-95" dirty="0">
                          <a:solidFill>
                            <a:srgbClr val="535353"/>
                          </a:solidFill>
                          <a:latin typeface="Avenir Next" panose="020B0503020202020204"/>
                          <a:cs typeface="Lucida Sans Unicode"/>
                        </a:rPr>
                        <a:t> </a:t>
                      </a:r>
                      <a:r>
                        <a:rPr sz="3000" dirty="0">
                          <a:solidFill>
                            <a:srgbClr val="535353"/>
                          </a:solidFill>
                          <a:latin typeface="Avenir Next" panose="020B0503020202020204"/>
                          <a:cs typeface="Lucida Sans Unicode"/>
                        </a:rPr>
                        <a:t>Design</a:t>
                      </a:r>
                      <a:endParaRPr sz="3000" dirty="0">
                        <a:latin typeface="Avenir Next" panose="020B0503020202020204"/>
                        <a:cs typeface="Lucida Sans Unicode"/>
                      </a:endParaRPr>
                    </a:p>
                  </a:txBody>
                  <a:tcPr marL="0" marR="0" marT="212090" marB="0">
                    <a:lnL w="190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33350" algn="l">
                        <a:lnSpc>
                          <a:spcPct val="100000"/>
                        </a:lnSpc>
                        <a:spcBef>
                          <a:spcPts val="835"/>
                        </a:spcBef>
                      </a:pPr>
                      <a:r>
                        <a:rPr sz="3000" dirty="0">
                          <a:solidFill>
                            <a:srgbClr val="5A8A39"/>
                          </a:solidFill>
                          <a:latin typeface="Avenir Next" panose="020B0503020202020204"/>
                          <a:cs typeface="Lucida Sans Unicode"/>
                        </a:rPr>
                        <a:t>Social</a:t>
                      </a:r>
                      <a:r>
                        <a:rPr sz="3000" spc="-95" dirty="0">
                          <a:solidFill>
                            <a:srgbClr val="5A8A39"/>
                          </a:solidFill>
                          <a:latin typeface="Avenir Next" panose="020B0503020202020204"/>
                          <a:cs typeface="Lucida Sans Unicode"/>
                        </a:rPr>
                        <a:t> </a:t>
                      </a:r>
                      <a:r>
                        <a:rPr sz="3000" dirty="0">
                          <a:solidFill>
                            <a:srgbClr val="5A8A39"/>
                          </a:solidFill>
                          <a:latin typeface="Avenir Next" panose="020B0503020202020204"/>
                          <a:cs typeface="Lucida Sans Unicode"/>
                        </a:rPr>
                        <a:t>Innov</a:t>
                      </a:r>
                      <a:r>
                        <a:rPr sz="3000" spc="-15" dirty="0">
                          <a:solidFill>
                            <a:srgbClr val="5A8A39"/>
                          </a:solidFill>
                          <a:latin typeface="Avenir Next" panose="020B0503020202020204"/>
                          <a:cs typeface="Lucida Sans Unicode"/>
                        </a:rPr>
                        <a:t>a</a:t>
                      </a:r>
                      <a:r>
                        <a:rPr sz="3000" dirty="0">
                          <a:solidFill>
                            <a:srgbClr val="5A8A39"/>
                          </a:solidFill>
                          <a:latin typeface="Avenir Next" panose="020B0503020202020204"/>
                          <a:cs typeface="Lucida Sans Unicode"/>
                        </a:rPr>
                        <a:t>tion</a:t>
                      </a:r>
                      <a:endParaRPr sz="3000">
                        <a:latin typeface="Avenir Next" panose="020B0503020202020204"/>
                        <a:cs typeface="Lucida Sans Unicode"/>
                      </a:endParaRPr>
                    </a:p>
                  </a:txBody>
                  <a:tcPr marL="0" marR="0" marT="2120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835"/>
                        </a:spcBef>
                      </a:pPr>
                      <a:r>
                        <a:rPr sz="3000" spc="35" dirty="0">
                          <a:solidFill>
                            <a:srgbClr val="ED7D31"/>
                          </a:solidFill>
                          <a:latin typeface="Avenir Next" panose="020B0503020202020204"/>
                          <a:cs typeface="Microsoft Sans Serif"/>
                        </a:rPr>
                        <a:t>Communication</a:t>
                      </a:r>
                      <a:r>
                        <a:rPr sz="3000" spc="-55"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Design</a:t>
                      </a:r>
                      <a:endParaRPr sz="3000" dirty="0">
                        <a:latin typeface="Avenir Next" panose="020B0503020202020204"/>
                        <a:cs typeface="Microsoft Sans Serif"/>
                      </a:endParaRPr>
                    </a:p>
                  </a:txBody>
                  <a:tcPr marL="0" marR="0" marT="212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2545124800"/>
                  </a:ext>
                </a:extLst>
              </a:tr>
              <a:tr h="819136">
                <a:tc>
                  <a:txBody>
                    <a:bodyPr/>
                    <a:lstStyle/>
                    <a:p>
                      <a:pPr marL="133350" algn="l">
                        <a:lnSpc>
                          <a:spcPct val="100000"/>
                        </a:lnSpc>
                        <a:spcBef>
                          <a:spcPts val="635"/>
                        </a:spcBef>
                      </a:pPr>
                      <a:r>
                        <a:rPr sz="3000" spc="20" dirty="0">
                          <a:solidFill>
                            <a:srgbClr val="365B9D"/>
                          </a:solidFill>
                          <a:latin typeface="Avenir Next" panose="020B0503020202020204"/>
                          <a:cs typeface="Microsoft Sans Serif"/>
                        </a:rPr>
                        <a:t>Immersive</a:t>
                      </a:r>
                      <a:r>
                        <a:rPr sz="3000" spc="-60" dirty="0">
                          <a:solidFill>
                            <a:srgbClr val="365B9D"/>
                          </a:solidFill>
                          <a:latin typeface="Avenir Next" panose="020B0503020202020204"/>
                          <a:cs typeface="Microsoft Sans Serif"/>
                        </a:rPr>
                        <a:t> </a:t>
                      </a:r>
                      <a:r>
                        <a:rPr sz="3000" spc="50" dirty="0">
                          <a:solidFill>
                            <a:srgbClr val="365B9D"/>
                          </a:solidFill>
                          <a:latin typeface="Avenir Next" panose="020B0503020202020204"/>
                          <a:cs typeface="Microsoft Sans Serif"/>
                        </a:rPr>
                        <a:t>Media</a:t>
                      </a:r>
                      <a:endParaRPr sz="3000">
                        <a:latin typeface="Avenir Next" panose="020B0503020202020204"/>
                        <a:cs typeface="Microsoft Sans Serif"/>
                      </a:endParaRPr>
                    </a:p>
                  </a:txBody>
                  <a:tcPr marL="0" marR="0" marT="161290" marB="0">
                    <a:lnL w="1270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tc>
                  <a:txBody>
                    <a:bodyPr/>
                    <a:lstStyle/>
                    <a:p>
                      <a:pPr marL="133350" algn="l">
                        <a:lnSpc>
                          <a:spcPct val="100000"/>
                        </a:lnSpc>
                        <a:spcBef>
                          <a:spcPts val="635"/>
                        </a:spcBef>
                      </a:pPr>
                      <a:r>
                        <a:rPr sz="3000" spc="-40" dirty="0">
                          <a:solidFill>
                            <a:srgbClr val="535353"/>
                          </a:solidFill>
                          <a:latin typeface="Avenir Next" panose="020B0503020202020204"/>
                          <a:cs typeface="Lucida Sans Unicode"/>
                        </a:rPr>
                        <a:t>Entrepreneurship</a:t>
                      </a:r>
                      <a:r>
                        <a:rPr sz="3000" spc="-95" dirty="0">
                          <a:solidFill>
                            <a:srgbClr val="535353"/>
                          </a:solidFill>
                          <a:latin typeface="Avenir Next" panose="020B0503020202020204"/>
                          <a:cs typeface="Lucida Sans Unicode"/>
                        </a:rPr>
                        <a:t> </a:t>
                      </a:r>
                      <a:r>
                        <a:rPr sz="3000" spc="5" dirty="0">
                          <a:solidFill>
                            <a:srgbClr val="535353"/>
                          </a:solidFill>
                          <a:latin typeface="Avenir Next" panose="020B0503020202020204"/>
                          <a:cs typeface="Lucida Sans Unicode"/>
                        </a:rPr>
                        <a:t>&amp;</a:t>
                      </a:r>
                      <a:r>
                        <a:rPr sz="3000" spc="-90" dirty="0">
                          <a:solidFill>
                            <a:srgbClr val="535353"/>
                          </a:solidFill>
                          <a:latin typeface="Avenir Next" panose="020B0503020202020204"/>
                          <a:cs typeface="Lucida Sans Unicode"/>
                        </a:rPr>
                        <a:t> </a:t>
                      </a:r>
                      <a:r>
                        <a:rPr sz="3000" spc="-45" dirty="0">
                          <a:solidFill>
                            <a:srgbClr val="535353"/>
                          </a:solidFill>
                          <a:latin typeface="Avenir Next" panose="020B0503020202020204"/>
                          <a:cs typeface="Lucida Sans Unicode"/>
                        </a:rPr>
                        <a:t>Business</a:t>
                      </a:r>
                      <a:r>
                        <a:rPr sz="3000" spc="-95" dirty="0">
                          <a:solidFill>
                            <a:srgbClr val="535353"/>
                          </a:solidFill>
                          <a:latin typeface="Avenir Next" panose="020B0503020202020204"/>
                          <a:cs typeface="Lucida Sans Unicode"/>
                        </a:rPr>
                        <a:t> </a:t>
                      </a:r>
                      <a:r>
                        <a:rPr sz="3000" spc="-15" dirty="0">
                          <a:solidFill>
                            <a:srgbClr val="535353"/>
                          </a:solidFill>
                          <a:latin typeface="Avenir Next" panose="020B0503020202020204"/>
                          <a:cs typeface="Lucida Sans Unicode"/>
                        </a:rPr>
                        <a:t>Models</a:t>
                      </a:r>
                      <a:endParaRPr sz="3000" dirty="0">
                        <a:latin typeface="Avenir Next" panose="020B0503020202020204"/>
                        <a:cs typeface="Lucida Sans Unicode"/>
                      </a:endParaRPr>
                    </a:p>
                  </a:txBody>
                  <a:tcPr marL="0" marR="0" marT="161290" marB="0">
                    <a:lnL w="1905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635"/>
                        </a:spcBef>
                      </a:pPr>
                      <a:r>
                        <a:rPr sz="3000" spc="-10" dirty="0">
                          <a:solidFill>
                            <a:srgbClr val="5A8A39"/>
                          </a:solidFill>
                          <a:latin typeface="Avenir Next" panose="020B0503020202020204"/>
                          <a:cs typeface="Lucida Sans Unicode"/>
                        </a:rPr>
                        <a:t>S</a:t>
                      </a:r>
                      <a:r>
                        <a:rPr sz="3000" dirty="0">
                          <a:solidFill>
                            <a:srgbClr val="5A8A39"/>
                          </a:solidFill>
                          <a:latin typeface="Avenir Next" panose="020B0503020202020204"/>
                          <a:cs typeface="Lucida Sans Unicode"/>
                        </a:rPr>
                        <a:t>torytelling</a:t>
                      </a:r>
                      <a:r>
                        <a:rPr sz="3000" spc="-95" dirty="0">
                          <a:solidFill>
                            <a:srgbClr val="5A8A39"/>
                          </a:solidFill>
                          <a:latin typeface="Avenir Next" panose="020B0503020202020204"/>
                          <a:cs typeface="Lucida Sans Unicode"/>
                        </a:rPr>
                        <a:t> </a:t>
                      </a:r>
                      <a:r>
                        <a:rPr sz="3000" dirty="0">
                          <a:solidFill>
                            <a:srgbClr val="5A8A39"/>
                          </a:solidFill>
                          <a:latin typeface="Avenir Next" panose="020B0503020202020204"/>
                          <a:cs typeface="Lucida Sans Unicode"/>
                        </a:rPr>
                        <a:t>and</a:t>
                      </a:r>
                      <a:r>
                        <a:rPr sz="3000" spc="-95" dirty="0">
                          <a:solidFill>
                            <a:srgbClr val="5A8A39"/>
                          </a:solidFill>
                          <a:latin typeface="Avenir Next" panose="020B0503020202020204"/>
                          <a:cs typeface="Lucida Sans Unicode"/>
                        </a:rPr>
                        <a:t> </a:t>
                      </a:r>
                      <a:r>
                        <a:rPr sz="3000" dirty="0">
                          <a:solidFill>
                            <a:srgbClr val="5A8A39"/>
                          </a:solidFill>
                          <a:latin typeface="Avenir Next" panose="020B0503020202020204"/>
                          <a:cs typeface="Lucida Sans Unicode"/>
                        </a:rPr>
                        <a:t>Scenarios</a:t>
                      </a:r>
                      <a:endParaRPr sz="3000">
                        <a:latin typeface="Avenir Next" panose="020B0503020202020204"/>
                        <a:cs typeface="Lucida Sans Unicode"/>
                      </a:endParaRPr>
                    </a:p>
                  </a:txBody>
                  <a:tcPr marL="0" marR="0" marT="1612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635"/>
                        </a:spcBef>
                      </a:pPr>
                      <a:r>
                        <a:rPr sz="3000" spc="-10" dirty="0">
                          <a:solidFill>
                            <a:srgbClr val="ED7D31"/>
                          </a:solidFill>
                          <a:latin typeface="Avenir Next" panose="020B0503020202020204"/>
                          <a:cs typeface="Microsoft Sans Serif"/>
                        </a:rPr>
                        <a:t>Visual</a:t>
                      </a:r>
                      <a:r>
                        <a:rPr sz="3000" spc="-60"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Design</a:t>
                      </a:r>
                      <a:endParaRPr sz="3000" dirty="0">
                        <a:latin typeface="Avenir Next" panose="020B0503020202020204"/>
                        <a:cs typeface="Microsoft Sans Serif"/>
                      </a:endParaRPr>
                    </a:p>
                  </a:txBody>
                  <a:tcPr marL="0" marR="0" marT="161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206068951"/>
                  </a:ext>
                </a:extLst>
              </a:tr>
              <a:tr h="835992">
                <a:tc>
                  <a:txBody>
                    <a:bodyPr/>
                    <a:lstStyle/>
                    <a:p>
                      <a:pPr marL="100965" algn="l">
                        <a:lnSpc>
                          <a:spcPct val="100000"/>
                        </a:lnSpc>
                        <a:spcBef>
                          <a:spcPts val="635"/>
                        </a:spcBef>
                      </a:pPr>
                      <a:r>
                        <a:rPr sz="3000" spc="45" dirty="0">
                          <a:solidFill>
                            <a:srgbClr val="365B9D"/>
                          </a:solidFill>
                          <a:latin typeface="Avenir Next" panose="020B0503020202020204"/>
                          <a:cs typeface="Microsoft Sans Serif"/>
                        </a:rPr>
                        <a:t>Development</a:t>
                      </a:r>
                      <a:r>
                        <a:rPr sz="3000" spc="-40" dirty="0">
                          <a:solidFill>
                            <a:srgbClr val="365B9D"/>
                          </a:solidFill>
                          <a:latin typeface="Avenir Next" panose="020B0503020202020204"/>
                          <a:cs typeface="Microsoft Sans Serif"/>
                        </a:rPr>
                        <a:t> </a:t>
                      </a:r>
                      <a:r>
                        <a:rPr sz="3000" spc="45" dirty="0">
                          <a:solidFill>
                            <a:srgbClr val="365B9D"/>
                          </a:solidFill>
                          <a:latin typeface="Avenir Next" panose="020B0503020202020204"/>
                          <a:cs typeface="Microsoft Sans Serif"/>
                        </a:rPr>
                        <a:t>Methods</a:t>
                      </a:r>
                      <a:endParaRPr sz="3000" dirty="0">
                        <a:latin typeface="Avenir Next" panose="020B0503020202020204"/>
                        <a:cs typeface="Microsoft Sans Serif"/>
                      </a:endParaRPr>
                    </a:p>
                  </a:txBody>
                  <a:tcPr marL="0" marR="0" marT="161290" marB="0">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01600" algn="l">
                        <a:lnSpc>
                          <a:spcPct val="100000"/>
                        </a:lnSpc>
                        <a:spcBef>
                          <a:spcPts val="535"/>
                        </a:spcBef>
                      </a:pPr>
                      <a:r>
                        <a:rPr sz="3000" spc="-20" dirty="0">
                          <a:solidFill>
                            <a:srgbClr val="535353"/>
                          </a:solidFill>
                          <a:latin typeface="Avenir Next" panose="020B0503020202020204"/>
                          <a:cs typeface="Lucida Sans Unicode"/>
                        </a:rPr>
                        <a:t>C</a:t>
                      </a:r>
                      <a:r>
                        <a:rPr sz="3000" dirty="0">
                          <a:solidFill>
                            <a:srgbClr val="535353"/>
                          </a:solidFill>
                          <a:latin typeface="Avenir Next" panose="020B0503020202020204"/>
                          <a:cs typeface="Lucida Sans Unicode"/>
                        </a:rPr>
                        <a:t>opywriting</a:t>
                      </a:r>
                      <a:r>
                        <a:rPr sz="3000" spc="-95" dirty="0">
                          <a:solidFill>
                            <a:srgbClr val="535353"/>
                          </a:solidFill>
                          <a:latin typeface="Avenir Next" panose="020B0503020202020204"/>
                          <a:cs typeface="Lucida Sans Unicode"/>
                        </a:rPr>
                        <a:t> </a:t>
                      </a:r>
                      <a:r>
                        <a:rPr sz="3000" dirty="0">
                          <a:solidFill>
                            <a:srgbClr val="535353"/>
                          </a:solidFill>
                          <a:latin typeface="Avenir Next" panose="020B0503020202020204"/>
                          <a:cs typeface="Lucida Sans Unicode"/>
                        </a:rPr>
                        <a:t>and</a:t>
                      </a:r>
                      <a:r>
                        <a:rPr sz="3000" spc="-95" dirty="0">
                          <a:solidFill>
                            <a:srgbClr val="535353"/>
                          </a:solidFill>
                          <a:latin typeface="Avenir Next" panose="020B0503020202020204"/>
                          <a:cs typeface="Lucida Sans Unicode"/>
                        </a:rPr>
                        <a:t> </a:t>
                      </a:r>
                      <a:r>
                        <a:rPr sz="3000" spc="-20" dirty="0">
                          <a:solidFill>
                            <a:srgbClr val="535353"/>
                          </a:solidFill>
                          <a:latin typeface="Avenir Next" panose="020B0503020202020204"/>
                          <a:cs typeface="Lucida Sans Unicode"/>
                        </a:rPr>
                        <a:t>C</a:t>
                      </a:r>
                      <a:r>
                        <a:rPr sz="3000" dirty="0">
                          <a:solidFill>
                            <a:srgbClr val="535353"/>
                          </a:solidFill>
                          <a:latin typeface="Avenir Next" panose="020B0503020202020204"/>
                          <a:cs typeface="Lucida Sans Unicode"/>
                        </a:rPr>
                        <a:t>ontent</a:t>
                      </a:r>
                      <a:r>
                        <a:rPr sz="3000" spc="-95" dirty="0">
                          <a:solidFill>
                            <a:srgbClr val="535353"/>
                          </a:solidFill>
                          <a:latin typeface="Avenir Next" panose="020B0503020202020204"/>
                          <a:cs typeface="Lucida Sans Unicode"/>
                        </a:rPr>
                        <a:t> </a:t>
                      </a:r>
                      <a:r>
                        <a:rPr sz="3000" spc="-10" dirty="0">
                          <a:solidFill>
                            <a:srgbClr val="535353"/>
                          </a:solidFill>
                          <a:latin typeface="Avenir Next" panose="020B0503020202020204"/>
                          <a:cs typeface="Lucida Sans Unicode"/>
                        </a:rPr>
                        <a:t>S</a:t>
                      </a:r>
                      <a:r>
                        <a:rPr sz="3000" dirty="0">
                          <a:solidFill>
                            <a:srgbClr val="535353"/>
                          </a:solidFill>
                          <a:latin typeface="Avenir Next" panose="020B0503020202020204"/>
                          <a:cs typeface="Lucida Sans Unicode"/>
                        </a:rPr>
                        <a:t>t</a:t>
                      </a:r>
                      <a:r>
                        <a:rPr sz="3000" spc="-20" dirty="0">
                          <a:solidFill>
                            <a:srgbClr val="535353"/>
                          </a:solidFill>
                          <a:latin typeface="Avenir Next" panose="020B0503020202020204"/>
                          <a:cs typeface="Lucida Sans Unicode"/>
                        </a:rPr>
                        <a:t>r</a:t>
                      </a:r>
                      <a:r>
                        <a:rPr sz="3000" spc="-15" dirty="0">
                          <a:solidFill>
                            <a:srgbClr val="535353"/>
                          </a:solidFill>
                          <a:latin typeface="Avenir Next" panose="020B0503020202020204"/>
                          <a:cs typeface="Lucida Sans Unicode"/>
                        </a:rPr>
                        <a:t>a</a:t>
                      </a:r>
                      <a:r>
                        <a:rPr sz="3000" dirty="0">
                          <a:solidFill>
                            <a:srgbClr val="535353"/>
                          </a:solidFill>
                          <a:latin typeface="Avenir Next" panose="020B0503020202020204"/>
                          <a:cs typeface="Lucida Sans Unicode"/>
                        </a:rPr>
                        <a:t>tegy</a:t>
                      </a:r>
                      <a:endParaRPr sz="3000" dirty="0">
                        <a:latin typeface="Avenir Next" panose="020B0503020202020204"/>
                        <a:cs typeface="Lucida Sans Unicode"/>
                      </a:endParaRPr>
                    </a:p>
                  </a:txBody>
                  <a:tcPr marL="0" marR="0" marT="135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635"/>
                        </a:spcBef>
                      </a:pPr>
                      <a:r>
                        <a:rPr sz="3000" spc="-70" dirty="0">
                          <a:solidFill>
                            <a:srgbClr val="5A8A39"/>
                          </a:solidFill>
                          <a:latin typeface="Avenir Next" panose="020B0503020202020204"/>
                          <a:cs typeface="Lucida Sans Unicode"/>
                        </a:rPr>
                        <a:t>P</a:t>
                      </a:r>
                      <a:r>
                        <a:rPr sz="3000" spc="-30" dirty="0">
                          <a:solidFill>
                            <a:srgbClr val="5A8A39"/>
                          </a:solidFill>
                          <a:latin typeface="Avenir Next" panose="020B0503020202020204"/>
                          <a:cs typeface="Lucida Sans Unicode"/>
                        </a:rPr>
                        <a:t>r</a:t>
                      </a:r>
                      <a:r>
                        <a:rPr sz="3000" dirty="0">
                          <a:solidFill>
                            <a:srgbClr val="5A8A39"/>
                          </a:solidFill>
                          <a:latin typeface="Avenir Next" panose="020B0503020202020204"/>
                          <a:cs typeface="Lucida Sans Unicode"/>
                        </a:rPr>
                        <a:t>obing</a:t>
                      </a:r>
                      <a:r>
                        <a:rPr sz="3000" spc="-95" dirty="0">
                          <a:solidFill>
                            <a:srgbClr val="5A8A39"/>
                          </a:solidFill>
                          <a:latin typeface="Avenir Next" panose="020B0503020202020204"/>
                          <a:cs typeface="Lucida Sans Unicode"/>
                        </a:rPr>
                        <a:t> </a:t>
                      </a:r>
                      <a:r>
                        <a:rPr sz="3000" dirty="0">
                          <a:solidFill>
                            <a:srgbClr val="5A8A39"/>
                          </a:solidFill>
                          <a:latin typeface="Avenir Next" panose="020B0503020202020204"/>
                          <a:cs typeface="Lucida Sans Unicode"/>
                        </a:rPr>
                        <a:t>Methodologies</a:t>
                      </a:r>
                      <a:endParaRPr sz="3000" dirty="0">
                        <a:latin typeface="Avenir Next" panose="020B0503020202020204"/>
                        <a:cs typeface="Lucida Sans Unicode"/>
                      </a:endParaRPr>
                    </a:p>
                  </a:txBody>
                  <a:tcPr marL="0" marR="0" marT="1612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635"/>
                        </a:spcBef>
                      </a:pPr>
                      <a:r>
                        <a:rPr sz="3000" spc="30" dirty="0">
                          <a:solidFill>
                            <a:srgbClr val="ED7D31"/>
                          </a:solidFill>
                          <a:latin typeface="Avenir Next" panose="020B0503020202020204"/>
                          <a:cs typeface="Microsoft Sans Serif"/>
                        </a:rPr>
                        <a:t>Interaction</a:t>
                      </a:r>
                      <a:r>
                        <a:rPr sz="3000" spc="-65"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Design</a:t>
                      </a:r>
                      <a:endParaRPr sz="3000" dirty="0">
                        <a:latin typeface="Avenir Next" panose="020B0503020202020204"/>
                        <a:cs typeface="Microsoft Sans Serif"/>
                      </a:endParaRPr>
                    </a:p>
                  </a:txBody>
                  <a:tcPr marL="0" marR="0" marT="16129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2052573926"/>
                  </a:ext>
                </a:extLst>
              </a:tr>
              <a:tr h="749642">
                <a:tc>
                  <a:txBody>
                    <a:bodyPr/>
                    <a:lstStyle/>
                    <a:p>
                      <a:pPr marL="133350" algn="l">
                        <a:lnSpc>
                          <a:spcPct val="100000"/>
                        </a:lnSpc>
                        <a:spcBef>
                          <a:spcPts val="635"/>
                        </a:spcBef>
                      </a:pPr>
                      <a:r>
                        <a:rPr sz="3000" spc="15" dirty="0">
                          <a:solidFill>
                            <a:srgbClr val="365B9D"/>
                          </a:solidFill>
                          <a:latin typeface="Avenir Next" panose="020B0503020202020204"/>
                          <a:cs typeface="Microsoft Sans Serif"/>
                        </a:rPr>
                        <a:t>ML</a:t>
                      </a:r>
                      <a:r>
                        <a:rPr sz="3000" spc="-90" dirty="0">
                          <a:solidFill>
                            <a:srgbClr val="365B9D"/>
                          </a:solidFill>
                          <a:latin typeface="Avenir Next" panose="020B0503020202020204"/>
                          <a:cs typeface="Microsoft Sans Serif"/>
                        </a:rPr>
                        <a:t> </a:t>
                      </a:r>
                      <a:r>
                        <a:rPr sz="3000" spc="75" dirty="0">
                          <a:solidFill>
                            <a:srgbClr val="365B9D"/>
                          </a:solidFill>
                          <a:latin typeface="Avenir Next" panose="020B0503020202020204"/>
                          <a:cs typeface="Microsoft Sans Serif"/>
                        </a:rPr>
                        <a:t>&amp;</a:t>
                      </a:r>
                      <a:r>
                        <a:rPr sz="3000" spc="-75" dirty="0">
                          <a:solidFill>
                            <a:srgbClr val="365B9D"/>
                          </a:solidFill>
                          <a:latin typeface="Avenir Next" panose="020B0503020202020204"/>
                          <a:cs typeface="Microsoft Sans Serif"/>
                        </a:rPr>
                        <a:t> </a:t>
                      </a:r>
                      <a:r>
                        <a:rPr sz="3000" spc="25" dirty="0">
                          <a:solidFill>
                            <a:srgbClr val="365B9D"/>
                          </a:solidFill>
                          <a:latin typeface="Avenir Next" panose="020B0503020202020204"/>
                          <a:cs typeface="Microsoft Sans Serif"/>
                        </a:rPr>
                        <a:t>AI</a:t>
                      </a:r>
                      <a:endParaRPr sz="3000" dirty="0">
                        <a:latin typeface="Avenir Next" panose="020B0503020202020204"/>
                        <a:cs typeface="Microsoft Sans Serif"/>
                      </a:endParaRPr>
                    </a:p>
                  </a:txBody>
                  <a:tcPr marL="0" marR="0" marT="161290" marB="0">
                    <a:lnL w="12700">
                      <a:solidFill>
                        <a:srgbClr val="000000"/>
                      </a:solidFill>
                      <a:prstDash val="solid"/>
                    </a:lnL>
                    <a:lnR w="1905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133350" algn="l">
                        <a:lnSpc>
                          <a:spcPct val="100000"/>
                        </a:lnSpc>
                        <a:spcBef>
                          <a:spcPts val="635"/>
                        </a:spcBef>
                      </a:pPr>
                      <a:r>
                        <a:rPr sz="3000" spc="-10" dirty="0">
                          <a:solidFill>
                            <a:srgbClr val="535353"/>
                          </a:solidFill>
                          <a:latin typeface="Avenir Next" panose="020B0503020202020204"/>
                          <a:cs typeface="Lucida Sans Unicode"/>
                        </a:rPr>
                        <a:t>S</a:t>
                      </a:r>
                      <a:r>
                        <a:rPr sz="3000" dirty="0">
                          <a:solidFill>
                            <a:srgbClr val="535353"/>
                          </a:solidFill>
                          <a:latin typeface="Avenir Next" panose="020B0503020202020204"/>
                          <a:cs typeface="Lucida Sans Unicode"/>
                        </a:rPr>
                        <a:t>t</a:t>
                      </a:r>
                      <a:r>
                        <a:rPr sz="3000" spc="-20" dirty="0">
                          <a:solidFill>
                            <a:srgbClr val="535353"/>
                          </a:solidFill>
                          <a:latin typeface="Avenir Next" panose="020B0503020202020204"/>
                          <a:cs typeface="Lucida Sans Unicode"/>
                        </a:rPr>
                        <a:t>r</a:t>
                      </a:r>
                      <a:r>
                        <a:rPr sz="3000" spc="-15" dirty="0">
                          <a:solidFill>
                            <a:srgbClr val="535353"/>
                          </a:solidFill>
                          <a:latin typeface="Avenir Next" panose="020B0503020202020204"/>
                          <a:cs typeface="Lucida Sans Unicode"/>
                        </a:rPr>
                        <a:t>a</a:t>
                      </a:r>
                      <a:r>
                        <a:rPr sz="3000" dirty="0">
                          <a:solidFill>
                            <a:srgbClr val="535353"/>
                          </a:solidFill>
                          <a:latin typeface="Avenir Next" panose="020B0503020202020204"/>
                          <a:cs typeface="Lucida Sans Unicode"/>
                        </a:rPr>
                        <a:t>tegic</a:t>
                      </a:r>
                      <a:r>
                        <a:rPr sz="3000" spc="-95" dirty="0">
                          <a:solidFill>
                            <a:srgbClr val="535353"/>
                          </a:solidFill>
                          <a:latin typeface="Avenir Next" panose="020B0503020202020204"/>
                          <a:cs typeface="Lucida Sans Unicode"/>
                        </a:rPr>
                        <a:t> </a:t>
                      </a:r>
                      <a:r>
                        <a:rPr sz="3000" dirty="0">
                          <a:solidFill>
                            <a:srgbClr val="535353"/>
                          </a:solidFill>
                          <a:latin typeface="Avenir Next" panose="020B0503020202020204"/>
                          <a:cs typeface="Lucida Sans Unicode"/>
                        </a:rPr>
                        <a:t>Planning</a:t>
                      </a:r>
                      <a:endParaRPr sz="3000" dirty="0">
                        <a:latin typeface="Avenir Next" panose="020B0503020202020204"/>
                        <a:cs typeface="Lucida Sans Unicode"/>
                      </a:endParaRPr>
                    </a:p>
                  </a:txBody>
                  <a:tcPr marL="0" marR="0" marT="16129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133350" algn="l">
                        <a:lnSpc>
                          <a:spcPct val="100000"/>
                        </a:lnSpc>
                        <a:spcBef>
                          <a:spcPts val="735"/>
                        </a:spcBef>
                      </a:pPr>
                      <a:r>
                        <a:rPr sz="3000" spc="-20" dirty="0">
                          <a:solidFill>
                            <a:srgbClr val="5A8A39"/>
                          </a:solidFill>
                          <a:latin typeface="Avenir Next" panose="020B0503020202020204"/>
                          <a:cs typeface="Lucida Sans Unicode"/>
                        </a:rPr>
                        <a:t>C</a:t>
                      </a:r>
                      <a:r>
                        <a:rPr sz="3000" dirty="0">
                          <a:solidFill>
                            <a:srgbClr val="5A8A39"/>
                          </a:solidFill>
                          <a:latin typeface="Avenir Next" panose="020B0503020202020204"/>
                          <a:cs typeface="Lucida Sans Unicode"/>
                        </a:rPr>
                        <a:t>ognitive</a:t>
                      </a:r>
                      <a:r>
                        <a:rPr sz="3000" spc="-95" dirty="0">
                          <a:solidFill>
                            <a:srgbClr val="5A8A39"/>
                          </a:solidFill>
                          <a:latin typeface="Avenir Next" panose="020B0503020202020204"/>
                          <a:cs typeface="Lucida Sans Unicode"/>
                        </a:rPr>
                        <a:t> </a:t>
                      </a:r>
                      <a:r>
                        <a:rPr sz="3000" dirty="0">
                          <a:solidFill>
                            <a:srgbClr val="5A8A39"/>
                          </a:solidFill>
                          <a:latin typeface="Avenir Next" panose="020B0503020202020204"/>
                          <a:cs typeface="Lucida Sans Unicode"/>
                        </a:rPr>
                        <a:t>Design</a:t>
                      </a:r>
                      <a:endParaRPr sz="3000" dirty="0">
                        <a:latin typeface="Avenir Next" panose="020B0503020202020204"/>
                        <a:cs typeface="Lucida Sans Unicode"/>
                      </a:endParaRPr>
                    </a:p>
                  </a:txBody>
                  <a:tcPr marL="0" marR="0" marT="1866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535"/>
                        </a:spcBef>
                      </a:pPr>
                      <a:r>
                        <a:rPr sz="3000" spc="35" dirty="0">
                          <a:solidFill>
                            <a:srgbClr val="ED7D31"/>
                          </a:solidFill>
                          <a:latin typeface="Avenir Next" panose="020B0503020202020204"/>
                          <a:cs typeface="Microsoft Sans Serif"/>
                        </a:rPr>
                        <a:t>Advanced</a:t>
                      </a:r>
                      <a:r>
                        <a:rPr sz="3000" spc="-35"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Design</a:t>
                      </a:r>
                      <a:r>
                        <a:rPr sz="3000" spc="-35" dirty="0">
                          <a:solidFill>
                            <a:srgbClr val="ED7D31"/>
                          </a:solidFill>
                          <a:latin typeface="Avenir Next" panose="020B0503020202020204"/>
                          <a:cs typeface="Microsoft Sans Serif"/>
                        </a:rPr>
                        <a:t> </a:t>
                      </a:r>
                      <a:r>
                        <a:rPr sz="3000" spc="45" dirty="0">
                          <a:solidFill>
                            <a:srgbClr val="ED7D31"/>
                          </a:solidFill>
                          <a:latin typeface="Avenir Next" panose="020B0503020202020204"/>
                          <a:cs typeface="Microsoft Sans Serif"/>
                        </a:rPr>
                        <a:t>Methods</a:t>
                      </a:r>
                      <a:endParaRPr sz="3000" dirty="0">
                        <a:latin typeface="Avenir Next" panose="020B0503020202020204"/>
                        <a:cs typeface="Microsoft Sans Serif"/>
                      </a:endParaRPr>
                    </a:p>
                  </a:txBody>
                  <a:tcPr marL="0" marR="0" marT="13589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405499605"/>
                  </a:ext>
                </a:extLst>
              </a:tr>
              <a:tr h="789556">
                <a:tc>
                  <a:txBody>
                    <a:bodyPr/>
                    <a:lstStyle/>
                    <a:p>
                      <a:pPr marL="133350" algn="l">
                        <a:lnSpc>
                          <a:spcPct val="100000"/>
                        </a:lnSpc>
                        <a:spcBef>
                          <a:spcPts val="735"/>
                        </a:spcBef>
                      </a:pPr>
                      <a:r>
                        <a:rPr sz="3000" spc="15" dirty="0">
                          <a:solidFill>
                            <a:srgbClr val="365B9D"/>
                          </a:solidFill>
                          <a:latin typeface="Avenir Next" panose="020B0503020202020204"/>
                          <a:cs typeface="Microsoft Sans Serif"/>
                        </a:rPr>
                        <a:t>Data</a:t>
                      </a:r>
                      <a:r>
                        <a:rPr sz="3000" spc="-80" dirty="0">
                          <a:solidFill>
                            <a:srgbClr val="365B9D"/>
                          </a:solidFill>
                          <a:latin typeface="Avenir Next" panose="020B0503020202020204"/>
                          <a:cs typeface="Microsoft Sans Serif"/>
                        </a:rPr>
                        <a:t> </a:t>
                      </a:r>
                      <a:r>
                        <a:rPr sz="3000" spc="15" dirty="0">
                          <a:solidFill>
                            <a:srgbClr val="365B9D"/>
                          </a:solidFill>
                          <a:latin typeface="Avenir Next" panose="020B0503020202020204"/>
                          <a:cs typeface="Microsoft Sans Serif"/>
                        </a:rPr>
                        <a:t>Analytics</a:t>
                      </a:r>
                      <a:endParaRPr sz="3000" dirty="0">
                        <a:latin typeface="Avenir Next" panose="020B0503020202020204"/>
                        <a:cs typeface="Microsoft Sans Serif"/>
                      </a:endParaRPr>
                    </a:p>
                  </a:txBody>
                  <a:tcPr marL="0" marR="0" marT="186690" marB="0">
                    <a:lnL w="12700">
                      <a:solidFill>
                        <a:srgbClr val="000000"/>
                      </a:solidFill>
                      <a:prstDash val="solid"/>
                    </a:lnL>
                    <a:lnR w="1905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133350" algn="l">
                        <a:lnSpc>
                          <a:spcPct val="100000"/>
                        </a:lnSpc>
                        <a:spcBef>
                          <a:spcPts val="735"/>
                        </a:spcBef>
                      </a:pPr>
                      <a:r>
                        <a:rPr sz="3000" spc="-35" dirty="0">
                          <a:solidFill>
                            <a:srgbClr val="535353"/>
                          </a:solidFill>
                          <a:latin typeface="Avenir Next" panose="020B0503020202020204"/>
                          <a:cs typeface="Lucida Sans Unicode"/>
                        </a:rPr>
                        <a:t>Leadership</a:t>
                      </a:r>
                      <a:endParaRPr sz="3000" dirty="0">
                        <a:latin typeface="Avenir Next" panose="020B0503020202020204"/>
                        <a:cs typeface="Lucida Sans Unicode"/>
                      </a:endParaRPr>
                    </a:p>
                  </a:txBody>
                  <a:tcPr marL="0" marR="0" marT="18669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133350" algn="l">
                        <a:lnSpc>
                          <a:spcPct val="100000"/>
                        </a:lnSpc>
                        <a:spcBef>
                          <a:spcPts val="635"/>
                        </a:spcBef>
                      </a:pPr>
                      <a:r>
                        <a:rPr sz="3000" dirty="0">
                          <a:solidFill>
                            <a:srgbClr val="5A8A39"/>
                          </a:solidFill>
                          <a:latin typeface="Avenir Next" panose="020B0503020202020204"/>
                          <a:cs typeface="Lucida Sans Unicode"/>
                        </a:rPr>
                        <a:t>Critiquing</a:t>
                      </a:r>
                      <a:r>
                        <a:rPr sz="3000" spc="-95" dirty="0">
                          <a:solidFill>
                            <a:srgbClr val="5A8A39"/>
                          </a:solidFill>
                          <a:latin typeface="Avenir Next" panose="020B0503020202020204"/>
                          <a:cs typeface="Lucida Sans Unicode"/>
                        </a:rPr>
                        <a:t> </a:t>
                      </a:r>
                      <a:r>
                        <a:rPr sz="3000" dirty="0">
                          <a:solidFill>
                            <a:srgbClr val="5A8A39"/>
                          </a:solidFill>
                          <a:latin typeface="Avenir Next" panose="020B0503020202020204"/>
                          <a:cs typeface="Lucida Sans Unicode"/>
                        </a:rPr>
                        <a:t>&amp;</a:t>
                      </a:r>
                      <a:r>
                        <a:rPr sz="3000" spc="-95" dirty="0">
                          <a:solidFill>
                            <a:srgbClr val="5A8A39"/>
                          </a:solidFill>
                          <a:latin typeface="Avenir Next" panose="020B0503020202020204"/>
                          <a:cs typeface="Lucida Sans Unicode"/>
                        </a:rPr>
                        <a:t> </a:t>
                      </a:r>
                      <a:r>
                        <a:rPr sz="3000" spc="-20" dirty="0">
                          <a:solidFill>
                            <a:srgbClr val="5A8A39"/>
                          </a:solidFill>
                          <a:latin typeface="Avenir Next" panose="020B0503020202020204"/>
                          <a:cs typeface="Lucida Sans Unicode"/>
                        </a:rPr>
                        <a:t>E</a:t>
                      </a:r>
                      <a:r>
                        <a:rPr sz="3000" dirty="0">
                          <a:solidFill>
                            <a:srgbClr val="5A8A39"/>
                          </a:solidFill>
                          <a:latin typeface="Avenir Next" panose="020B0503020202020204"/>
                          <a:cs typeface="Lucida Sans Unicode"/>
                        </a:rPr>
                        <a:t>valu</a:t>
                      </a:r>
                      <a:r>
                        <a:rPr sz="3000" spc="-15" dirty="0">
                          <a:solidFill>
                            <a:srgbClr val="5A8A39"/>
                          </a:solidFill>
                          <a:latin typeface="Avenir Next" panose="020B0503020202020204"/>
                          <a:cs typeface="Lucida Sans Unicode"/>
                        </a:rPr>
                        <a:t>a</a:t>
                      </a:r>
                      <a:r>
                        <a:rPr sz="3000" dirty="0">
                          <a:solidFill>
                            <a:srgbClr val="5A8A39"/>
                          </a:solidFill>
                          <a:latin typeface="Avenir Next" panose="020B0503020202020204"/>
                          <a:cs typeface="Lucida Sans Unicode"/>
                        </a:rPr>
                        <a:t>ting</a:t>
                      </a:r>
                      <a:endParaRPr sz="3000" dirty="0">
                        <a:latin typeface="Avenir Next" panose="020B0503020202020204"/>
                        <a:cs typeface="Lucida Sans Unicode"/>
                      </a:endParaRPr>
                    </a:p>
                  </a:txBody>
                  <a:tcPr marL="0" marR="0" marT="1612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635"/>
                        </a:spcBef>
                      </a:pPr>
                      <a:r>
                        <a:rPr sz="3000" spc="25" dirty="0">
                          <a:solidFill>
                            <a:srgbClr val="ED7D31"/>
                          </a:solidFill>
                          <a:latin typeface="Avenir Next" panose="020B0503020202020204"/>
                          <a:cs typeface="Microsoft Sans Serif"/>
                        </a:rPr>
                        <a:t>Advance</a:t>
                      </a:r>
                      <a:r>
                        <a:rPr sz="3000" spc="-50" dirty="0">
                          <a:solidFill>
                            <a:srgbClr val="ED7D31"/>
                          </a:solidFill>
                          <a:latin typeface="Avenir Next" panose="020B0503020202020204"/>
                          <a:cs typeface="Microsoft Sans Serif"/>
                        </a:rPr>
                        <a:t> </a:t>
                      </a:r>
                      <a:r>
                        <a:rPr sz="3000" spc="-10" dirty="0">
                          <a:solidFill>
                            <a:srgbClr val="ED7D31"/>
                          </a:solidFill>
                          <a:latin typeface="Avenir Next" panose="020B0503020202020204"/>
                          <a:cs typeface="Microsoft Sans Serif"/>
                        </a:rPr>
                        <a:t>UX</a:t>
                      </a:r>
                      <a:endParaRPr sz="3000" dirty="0">
                        <a:latin typeface="Avenir Next" panose="020B0503020202020204"/>
                        <a:cs typeface="Microsoft Sans Serif"/>
                      </a:endParaRPr>
                    </a:p>
                  </a:txBody>
                  <a:tcPr marL="0" marR="0" marT="16129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494202031"/>
                  </a:ext>
                </a:extLst>
              </a:tr>
              <a:tr h="859452">
                <a:tc>
                  <a:txBody>
                    <a:bodyPr/>
                    <a:lstStyle/>
                    <a:p>
                      <a:pPr marL="133350" algn="l">
                        <a:lnSpc>
                          <a:spcPct val="100000"/>
                        </a:lnSpc>
                        <a:spcBef>
                          <a:spcPts val="635"/>
                        </a:spcBef>
                      </a:pPr>
                      <a:r>
                        <a:rPr sz="3000" spc="20" dirty="0">
                          <a:solidFill>
                            <a:srgbClr val="365B9D"/>
                          </a:solidFill>
                          <a:latin typeface="Avenir Next" panose="020B0503020202020204"/>
                          <a:cs typeface="Microsoft Sans Serif"/>
                        </a:rPr>
                        <a:t>Technology</a:t>
                      </a:r>
                      <a:r>
                        <a:rPr sz="3000" spc="-65" dirty="0">
                          <a:solidFill>
                            <a:srgbClr val="365B9D"/>
                          </a:solidFill>
                          <a:latin typeface="Avenir Next" panose="020B0503020202020204"/>
                          <a:cs typeface="Microsoft Sans Serif"/>
                        </a:rPr>
                        <a:t> </a:t>
                      </a:r>
                      <a:r>
                        <a:rPr sz="3000" spc="15" dirty="0">
                          <a:solidFill>
                            <a:srgbClr val="365B9D"/>
                          </a:solidFill>
                          <a:latin typeface="Avenir Next" panose="020B0503020202020204"/>
                          <a:cs typeface="Microsoft Sans Serif"/>
                        </a:rPr>
                        <a:t>Platforms</a:t>
                      </a:r>
                      <a:endParaRPr sz="3000" dirty="0">
                        <a:latin typeface="Avenir Next" panose="020B0503020202020204"/>
                        <a:cs typeface="Microsoft Sans Serif"/>
                      </a:endParaRPr>
                    </a:p>
                  </a:txBody>
                  <a:tcPr marL="0" marR="0" marT="161290" marB="0">
                    <a:lnL w="12700">
                      <a:solidFill>
                        <a:srgbClr val="000000"/>
                      </a:solidFill>
                      <a:prstDash val="solid"/>
                    </a:lnL>
                    <a:lnR w="1905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635"/>
                        </a:spcBef>
                      </a:pPr>
                      <a:r>
                        <a:rPr sz="3000" dirty="0">
                          <a:solidFill>
                            <a:srgbClr val="535353"/>
                          </a:solidFill>
                          <a:latin typeface="Avenir Next" panose="020B0503020202020204"/>
                          <a:cs typeface="Lucida Sans Unicode"/>
                        </a:rPr>
                        <a:t>Design</a:t>
                      </a:r>
                      <a:r>
                        <a:rPr sz="3000" spc="-95" dirty="0">
                          <a:solidFill>
                            <a:srgbClr val="535353"/>
                          </a:solidFill>
                          <a:latin typeface="Avenir Next" panose="020B0503020202020204"/>
                          <a:cs typeface="Lucida Sans Unicode"/>
                        </a:rPr>
                        <a:t> </a:t>
                      </a:r>
                      <a:r>
                        <a:rPr sz="3000" spc="-70" dirty="0">
                          <a:solidFill>
                            <a:srgbClr val="535353"/>
                          </a:solidFill>
                          <a:latin typeface="Avenir Next" panose="020B0503020202020204"/>
                          <a:cs typeface="Lucida Sans Unicode"/>
                        </a:rPr>
                        <a:t>P</a:t>
                      </a:r>
                      <a:r>
                        <a:rPr sz="3000" spc="-30" dirty="0">
                          <a:solidFill>
                            <a:srgbClr val="535353"/>
                          </a:solidFill>
                          <a:latin typeface="Avenir Next" panose="020B0503020202020204"/>
                          <a:cs typeface="Lucida Sans Unicode"/>
                        </a:rPr>
                        <a:t>r</a:t>
                      </a:r>
                      <a:r>
                        <a:rPr sz="3000" dirty="0">
                          <a:solidFill>
                            <a:srgbClr val="535353"/>
                          </a:solidFill>
                          <a:latin typeface="Avenir Next" panose="020B0503020202020204"/>
                          <a:cs typeface="Lucida Sans Unicode"/>
                        </a:rPr>
                        <a:t>ocess</a:t>
                      </a:r>
                      <a:r>
                        <a:rPr sz="3000" spc="-95" dirty="0">
                          <a:solidFill>
                            <a:srgbClr val="535353"/>
                          </a:solidFill>
                          <a:latin typeface="Avenir Next" panose="020B0503020202020204"/>
                          <a:cs typeface="Lucida Sans Unicode"/>
                        </a:rPr>
                        <a:t> </a:t>
                      </a:r>
                      <a:r>
                        <a:rPr sz="3000" dirty="0">
                          <a:solidFill>
                            <a:srgbClr val="535353"/>
                          </a:solidFill>
                          <a:latin typeface="Avenir Next" panose="020B0503020202020204"/>
                          <a:cs typeface="Lucida Sans Unicode"/>
                        </a:rPr>
                        <a:t>Management</a:t>
                      </a:r>
                      <a:endParaRPr sz="3000" dirty="0">
                        <a:latin typeface="Avenir Next" panose="020B0503020202020204"/>
                        <a:cs typeface="Lucida Sans Unicode"/>
                      </a:endParaRPr>
                    </a:p>
                  </a:txBody>
                  <a:tcPr marL="0" marR="0" marT="16129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133350" algn="l">
                        <a:lnSpc>
                          <a:spcPct val="100000"/>
                        </a:lnSpc>
                        <a:spcBef>
                          <a:spcPts val="735"/>
                        </a:spcBef>
                      </a:pPr>
                      <a:r>
                        <a:rPr sz="3000" spc="15" dirty="0">
                          <a:solidFill>
                            <a:srgbClr val="ED7D31"/>
                          </a:solidFill>
                          <a:latin typeface="Avenir Next" panose="020B0503020202020204"/>
                          <a:cs typeface="Microsoft Sans Serif"/>
                        </a:rPr>
                        <a:t>Game</a:t>
                      </a:r>
                      <a:r>
                        <a:rPr sz="3000" spc="-60"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Design</a:t>
                      </a:r>
                      <a:endParaRPr sz="3000" dirty="0">
                        <a:latin typeface="Avenir Next" panose="020B0503020202020204"/>
                        <a:cs typeface="Microsoft Sans Serif"/>
                      </a:endParaRPr>
                    </a:p>
                  </a:txBody>
                  <a:tcPr marL="0" marR="0" marT="1866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735"/>
                        </a:spcBef>
                      </a:pPr>
                      <a:r>
                        <a:rPr sz="3000" spc="15" dirty="0">
                          <a:solidFill>
                            <a:srgbClr val="ED7D31"/>
                          </a:solidFill>
                          <a:latin typeface="Avenir Next" panose="020B0503020202020204"/>
                          <a:cs typeface="Microsoft Sans Serif"/>
                        </a:rPr>
                        <a:t>Zero</a:t>
                      </a:r>
                      <a:r>
                        <a:rPr sz="3000" spc="-65" dirty="0">
                          <a:solidFill>
                            <a:srgbClr val="ED7D31"/>
                          </a:solidFill>
                          <a:latin typeface="Avenir Next" panose="020B0503020202020204"/>
                          <a:cs typeface="Microsoft Sans Serif"/>
                        </a:rPr>
                        <a:t> </a:t>
                      </a:r>
                      <a:r>
                        <a:rPr sz="3000" spc="-15" dirty="0">
                          <a:solidFill>
                            <a:srgbClr val="ED7D31"/>
                          </a:solidFill>
                          <a:latin typeface="Avenir Next" panose="020B0503020202020204"/>
                          <a:cs typeface="Microsoft Sans Serif"/>
                        </a:rPr>
                        <a:t>UI</a:t>
                      </a:r>
                      <a:endParaRPr sz="3000" dirty="0">
                        <a:latin typeface="Avenir Next" panose="020B0503020202020204"/>
                        <a:cs typeface="Microsoft Sans Serif"/>
                      </a:endParaRPr>
                    </a:p>
                  </a:txBody>
                  <a:tcPr marL="0" marR="0" marT="18669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2148656611"/>
                  </a:ext>
                </a:extLst>
              </a:tr>
              <a:tr h="802678">
                <a:tc>
                  <a:txBody>
                    <a:bodyPr/>
                    <a:lstStyle/>
                    <a:p>
                      <a:pPr marL="133350" algn="l">
                        <a:lnSpc>
                          <a:spcPct val="100000"/>
                        </a:lnSpc>
                        <a:spcBef>
                          <a:spcPts val="735"/>
                        </a:spcBef>
                      </a:pPr>
                      <a:r>
                        <a:rPr sz="3000" spc="15" dirty="0">
                          <a:solidFill>
                            <a:srgbClr val="ED7D31"/>
                          </a:solidFill>
                          <a:latin typeface="Avenir Next" panose="020B0503020202020204"/>
                          <a:cs typeface="Microsoft Sans Serif"/>
                        </a:rPr>
                        <a:t>Speculative</a:t>
                      </a:r>
                      <a:r>
                        <a:rPr sz="3000" spc="-65"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Design</a:t>
                      </a:r>
                      <a:endParaRPr sz="3000" dirty="0">
                        <a:latin typeface="Avenir Next" panose="020B0503020202020204"/>
                        <a:cs typeface="Microsoft Sans Serif"/>
                      </a:endParaRPr>
                    </a:p>
                  </a:txBody>
                  <a:tcPr marL="0" marR="0" marT="186690" marB="0">
                    <a:lnL w="12700">
                      <a:solidFill>
                        <a:srgbClr val="000000"/>
                      </a:solidFill>
                      <a:prstDash val="soli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133350" algn="l">
                        <a:lnSpc>
                          <a:spcPct val="100000"/>
                        </a:lnSpc>
                        <a:spcBef>
                          <a:spcPts val="735"/>
                        </a:spcBef>
                      </a:pPr>
                      <a:r>
                        <a:rPr sz="3000" spc="25" dirty="0">
                          <a:solidFill>
                            <a:srgbClr val="ED7D31"/>
                          </a:solidFill>
                          <a:latin typeface="Avenir Next" panose="020B0503020202020204"/>
                          <a:cs typeface="Microsoft Sans Serif"/>
                        </a:rPr>
                        <a:t>Typography</a:t>
                      </a:r>
                      <a:r>
                        <a:rPr sz="3000" spc="-40" dirty="0">
                          <a:solidFill>
                            <a:srgbClr val="ED7D31"/>
                          </a:solidFill>
                          <a:latin typeface="Avenir Next" panose="020B0503020202020204"/>
                          <a:cs typeface="Microsoft Sans Serif"/>
                        </a:rPr>
                        <a:t> </a:t>
                      </a:r>
                      <a:r>
                        <a:rPr sz="3000" spc="40" dirty="0">
                          <a:solidFill>
                            <a:srgbClr val="ED7D31"/>
                          </a:solidFill>
                          <a:latin typeface="Avenir Next" panose="020B0503020202020204"/>
                          <a:cs typeface="Microsoft Sans Serif"/>
                        </a:rPr>
                        <a:t>and</a:t>
                      </a:r>
                      <a:r>
                        <a:rPr sz="3000" spc="-35" dirty="0">
                          <a:solidFill>
                            <a:srgbClr val="ED7D31"/>
                          </a:solidFill>
                          <a:latin typeface="Avenir Next" panose="020B0503020202020204"/>
                          <a:cs typeface="Microsoft Sans Serif"/>
                        </a:rPr>
                        <a:t> </a:t>
                      </a:r>
                      <a:r>
                        <a:rPr sz="3000" spc="25" dirty="0">
                          <a:solidFill>
                            <a:srgbClr val="ED7D31"/>
                          </a:solidFill>
                          <a:latin typeface="Avenir Next" panose="020B0503020202020204"/>
                          <a:cs typeface="Microsoft Sans Serif"/>
                        </a:rPr>
                        <a:t>Calligraphy</a:t>
                      </a:r>
                      <a:endParaRPr sz="3000" dirty="0">
                        <a:latin typeface="Avenir Next" panose="020B0503020202020204"/>
                        <a:cs typeface="Microsoft Sans Serif"/>
                      </a:endParaRPr>
                    </a:p>
                  </a:txBody>
                  <a:tcPr marL="0" marR="0" marT="18669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133350" algn="l">
                        <a:lnSpc>
                          <a:spcPct val="100000"/>
                        </a:lnSpc>
                        <a:spcBef>
                          <a:spcPts val="735"/>
                        </a:spcBef>
                      </a:pPr>
                      <a:r>
                        <a:rPr sz="3000" spc="30" dirty="0">
                          <a:solidFill>
                            <a:srgbClr val="ED7D31"/>
                          </a:solidFill>
                          <a:latin typeface="Avenir Next" panose="020B0503020202020204"/>
                          <a:cs typeface="Microsoft Sans Serif"/>
                        </a:rPr>
                        <a:t>Design</a:t>
                      </a:r>
                      <a:r>
                        <a:rPr sz="3000" spc="-55" dirty="0">
                          <a:solidFill>
                            <a:srgbClr val="ED7D31"/>
                          </a:solidFill>
                          <a:latin typeface="Avenir Next" panose="020B0503020202020204"/>
                          <a:cs typeface="Microsoft Sans Serif"/>
                        </a:rPr>
                        <a:t> </a:t>
                      </a:r>
                      <a:r>
                        <a:rPr sz="3000" spc="20" dirty="0">
                          <a:solidFill>
                            <a:srgbClr val="ED7D31"/>
                          </a:solidFill>
                          <a:latin typeface="Avenir Next" panose="020B0503020202020204"/>
                          <a:cs typeface="Microsoft Sans Serif"/>
                        </a:rPr>
                        <a:t>History</a:t>
                      </a:r>
                      <a:endParaRPr sz="3000" dirty="0">
                        <a:latin typeface="Avenir Next" panose="020B0503020202020204"/>
                        <a:cs typeface="Microsoft Sans Serif"/>
                      </a:endParaRPr>
                    </a:p>
                  </a:txBody>
                  <a:tcPr marL="0" marR="0" marT="1866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635"/>
                        </a:spcBef>
                      </a:pPr>
                      <a:r>
                        <a:rPr sz="3000" spc="10" dirty="0">
                          <a:solidFill>
                            <a:srgbClr val="ED7D31"/>
                          </a:solidFill>
                          <a:latin typeface="Avenir Next" panose="020B0503020202020204"/>
                          <a:cs typeface="Microsoft Sans Serif"/>
                        </a:rPr>
                        <a:t>Makers</a:t>
                      </a:r>
                      <a:r>
                        <a:rPr sz="3000" spc="-60"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Studio</a:t>
                      </a:r>
                      <a:endParaRPr sz="3000" dirty="0">
                        <a:latin typeface="Avenir Next" panose="020B0503020202020204"/>
                        <a:cs typeface="Microsoft Sans Serif"/>
                      </a:endParaRPr>
                    </a:p>
                  </a:txBody>
                  <a:tcPr marL="0" marR="0" marT="16129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427877259"/>
                  </a:ext>
                </a:extLst>
              </a:tr>
              <a:tr h="845690">
                <a:tc>
                  <a:txBody>
                    <a:bodyPr/>
                    <a:lstStyle/>
                    <a:p>
                      <a:pPr marL="133350" algn="l">
                        <a:lnSpc>
                          <a:spcPct val="100000"/>
                        </a:lnSpc>
                        <a:spcBef>
                          <a:spcPts val="735"/>
                        </a:spcBef>
                      </a:pPr>
                      <a:r>
                        <a:rPr sz="3000" spc="40" dirty="0">
                          <a:solidFill>
                            <a:srgbClr val="ED7D31"/>
                          </a:solidFill>
                          <a:latin typeface="Avenir Next" panose="020B0503020202020204"/>
                          <a:cs typeface="Microsoft Sans Serif"/>
                        </a:rPr>
                        <a:t>Drawing</a:t>
                      </a:r>
                      <a:r>
                        <a:rPr sz="3000" spc="-55" dirty="0">
                          <a:solidFill>
                            <a:srgbClr val="ED7D31"/>
                          </a:solidFill>
                          <a:latin typeface="Avenir Next" panose="020B0503020202020204"/>
                          <a:cs typeface="Microsoft Sans Serif"/>
                        </a:rPr>
                        <a:t> </a:t>
                      </a:r>
                      <a:r>
                        <a:rPr sz="3000" spc="10" dirty="0">
                          <a:solidFill>
                            <a:srgbClr val="ED7D31"/>
                          </a:solidFill>
                          <a:latin typeface="Avenir Next" panose="020B0503020202020204"/>
                          <a:cs typeface="Microsoft Sans Serif"/>
                        </a:rPr>
                        <a:t>Comics</a:t>
                      </a:r>
                      <a:endParaRPr sz="3000" dirty="0">
                        <a:latin typeface="Avenir Next" panose="020B0503020202020204"/>
                        <a:cs typeface="Microsoft Sans Serif"/>
                      </a:endParaRPr>
                    </a:p>
                  </a:txBody>
                  <a:tcPr marL="0" marR="0" marT="186690" marB="0">
                    <a:lnL w="12700">
                      <a:solidFill>
                        <a:srgbClr val="000000"/>
                      </a:solidFill>
                      <a:prstDash val="solid"/>
                    </a:lnL>
                    <a:lnR w="1905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133350" algn="l">
                        <a:lnSpc>
                          <a:spcPct val="100000"/>
                        </a:lnSpc>
                        <a:spcBef>
                          <a:spcPts val="735"/>
                        </a:spcBef>
                      </a:pPr>
                      <a:r>
                        <a:rPr sz="3000" spc="35" dirty="0">
                          <a:solidFill>
                            <a:srgbClr val="ED7D31"/>
                          </a:solidFill>
                          <a:latin typeface="Avenir Next" panose="020B0503020202020204"/>
                          <a:cs typeface="Microsoft Sans Serif"/>
                        </a:rPr>
                        <a:t>Color</a:t>
                      </a:r>
                      <a:r>
                        <a:rPr sz="3000" spc="-55" dirty="0">
                          <a:solidFill>
                            <a:srgbClr val="ED7D31"/>
                          </a:solidFill>
                          <a:latin typeface="Avenir Next" panose="020B0503020202020204"/>
                          <a:cs typeface="Microsoft Sans Serif"/>
                        </a:rPr>
                        <a:t> </a:t>
                      </a:r>
                      <a:r>
                        <a:rPr sz="3000" spc="15" dirty="0">
                          <a:solidFill>
                            <a:srgbClr val="ED7D31"/>
                          </a:solidFill>
                          <a:latin typeface="Avenir Next" panose="020B0503020202020204"/>
                          <a:cs typeface="Microsoft Sans Serif"/>
                        </a:rPr>
                        <a:t>Fundamentals</a:t>
                      </a:r>
                      <a:endParaRPr sz="3000" dirty="0">
                        <a:latin typeface="Avenir Next" panose="020B0503020202020204"/>
                        <a:cs typeface="Microsoft Sans Serif"/>
                      </a:endParaRPr>
                    </a:p>
                  </a:txBody>
                  <a:tcPr marL="0" marR="0" marT="186690" marB="0">
                    <a:lnL w="1905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en-US" sz="3000" dirty="0">
                        <a:latin typeface="Avenir Next" panose="020B0503020202020204"/>
                      </a:endParaRPr>
                    </a:p>
                  </a:txBody>
                  <a:tcPr marL="0" marR="0" marT="1866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735"/>
                        </a:spcBef>
                      </a:pPr>
                      <a:r>
                        <a:rPr sz="3000" spc="40" dirty="0">
                          <a:solidFill>
                            <a:srgbClr val="ED7D31"/>
                          </a:solidFill>
                          <a:latin typeface="Avenir Next" panose="020B0503020202020204"/>
                          <a:cs typeface="Microsoft Sans Serif"/>
                        </a:rPr>
                        <a:t>Information</a:t>
                      </a:r>
                      <a:r>
                        <a:rPr sz="3000" spc="-60" dirty="0">
                          <a:solidFill>
                            <a:srgbClr val="ED7D31"/>
                          </a:solidFill>
                          <a:latin typeface="Avenir Next" panose="020B0503020202020204"/>
                          <a:cs typeface="Microsoft Sans Serif"/>
                        </a:rPr>
                        <a:t> </a:t>
                      </a:r>
                      <a:r>
                        <a:rPr sz="3000" spc="30" dirty="0">
                          <a:solidFill>
                            <a:srgbClr val="ED7D31"/>
                          </a:solidFill>
                          <a:latin typeface="Avenir Next" panose="020B0503020202020204"/>
                          <a:cs typeface="Microsoft Sans Serif"/>
                        </a:rPr>
                        <a:t>Design</a:t>
                      </a:r>
                      <a:endParaRPr sz="3000" dirty="0">
                        <a:latin typeface="Avenir Next" panose="020B0503020202020204"/>
                        <a:cs typeface="Microsoft Sans Serif"/>
                      </a:endParaRPr>
                    </a:p>
                  </a:txBody>
                  <a:tcPr marL="0" marR="0" marT="1866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501693025"/>
                  </a:ext>
                </a:extLst>
              </a:tr>
              <a:tr h="869336">
                <a:tc>
                  <a:txBody>
                    <a:bodyPr/>
                    <a:lstStyle/>
                    <a:p>
                      <a:pPr marL="101600" algn="l">
                        <a:lnSpc>
                          <a:spcPct val="100000"/>
                        </a:lnSpc>
                        <a:spcBef>
                          <a:spcPts val="535"/>
                        </a:spcBef>
                      </a:pPr>
                      <a:r>
                        <a:rPr sz="3000" spc="25" dirty="0">
                          <a:solidFill>
                            <a:srgbClr val="ED7D31"/>
                          </a:solidFill>
                          <a:latin typeface="Avenir Next" panose="020B0503020202020204"/>
                          <a:cs typeface="Microsoft Sans Serif"/>
                        </a:rPr>
                        <a:t>Insight</a:t>
                      </a:r>
                      <a:r>
                        <a:rPr sz="3000" spc="-35" dirty="0">
                          <a:solidFill>
                            <a:srgbClr val="ED7D31"/>
                          </a:solidFill>
                          <a:latin typeface="Avenir Next" panose="020B0503020202020204"/>
                          <a:cs typeface="Microsoft Sans Serif"/>
                        </a:rPr>
                        <a:t> </a:t>
                      </a:r>
                      <a:r>
                        <a:rPr sz="3000" spc="45" dirty="0">
                          <a:solidFill>
                            <a:srgbClr val="ED7D31"/>
                          </a:solidFill>
                          <a:latin typeface="Avenir Next" panose="020B0503020202020204"/>
                          <a:cs typeface="Microsoft Sans Serif"/>
                        </a:rPr>
                        <a:t>Development</a:t>
                      </a:r>
                      <a:endParaRPr sz="3000" dirty="0">
                        <a:latin typeface="Avenir Next" panose="020B0503020202020204"/>
                        <a:cs typeface="Microsoft Sans Serif"/>
                      </a:endParaRPr>
                    </a:p>
                  </a:txBody>
                  <a:tcPr marL="0" marR="0" marT="135890" marB="0">
                    <a:lnL w="1270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tc>
                  <a:txBody>
                    <a:bodyPr/>
                    <a:lstStyle/>
                    <a:p>
                      <a:endParaRPr lang="en-US" sz="3000" dirty="0">
                        <a:latin typeface="Avenir Next" panose="020B0503020202020204"/>
                      </a:endParaRPr>
                    </a:p>
                  </a:txBody>
                  <a:tcPr marL="0" marR="0" marT="186690" marB="0">
                    <a:lnL w="1905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3000" dirty="0">
                        <a:latin typeface="Avenir Next" panose="020B0503020202020204"/>
                      </a:endParaRPr>
                    </a:p>
                  </a:txBody>
                  <a:tcPr marL="0" marR="0" marT="1866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735"/>
                        </a:spcBef>
                      </a:pPr>
                      <a:r>
                        <a:rPr sz="3000" spc="45" dirty="0">
                          <a:solidFill>
                            <a:srgbClr val="ED7D31"/>
                          </a:solidFill>
                          <a:latin typeface="Avenir Next" panose="020B0503020202020204"/>
                          <a:cs typeface="Microsoft Sans Serif"/>
                        </a:rPr>
                        <a:t>Web</a:t>
                      </a:r>
                      <a:r>
                        <a:rPr sz="3000" spc="-55" dirty="0">
                          <a:solidFill>
                            <a:srgbClr val="ED7D31"/>
                          </a:solidFill>
                          <a:latin typeface="Avenir Next" panose="020B0503020202020204"/>
                          <a:cs typeface="Microsoft Sans Serif"/>
                        </a:rPr>
                        <a:t> </a:t>
                      </a:r>
                      <a:r>
                        <a:rPr sz="3000" spc="10" dirty="0">
                          <a:solidFill>
                            <a:srgbClr val="ED7D31"/>
                          </a:solidFill>
                          <a:latin typeface="Avenir Next" panose="020B0503020202020204"/>
                          <a:cs typeface="Microsoft Sans Serif"/>
                        </a:rPr>
                        <a:t>Graphics</a:t>
                      </a:r>
                      <a:endParaRPr sz="3000" dirty="0">
                        <a:latin typeface="Avenir Next" panose="020B0503020202020204"/>
                        <a:cs typeface="Microsoft Sans Serif"/>
                      </a:endParaRPr>
                    </a:p>
                  </a:txBody>
                  <a:tcPr marL="0" marR="0" marT="1866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2278990622"/>
                  </a:ext>
                </a:extLst>
              </a:tr>
              <a:tr h="751300">
                <a:tc>
                  <a:txBody>
                    <a:bodyPr/>
                    <a:lstStyle/>
                    <a:p>
                      <a:endParaRPr lang="en-US" sz="3000" dirty="0">
                        <a:latin typeface="Avenir Next" panose="020B0503020202020204"/>
                      </a:endParaRPr>
                    </a:p>
                  </a:txBody>
                  <a:tcPr marL="0" marR="0" marT="135890"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endParaRPr sz="3000" dirty="0">
                        <a:latin typeface="Avenir Next" panose="020B0503020202020204"/>
                      </a:endParaRPr>
                    </a:p>
                  </a:txBody>
                  <a:tcPr marL="0" marR="0" marT="135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sz="3000" dirty="0">
                        <a:latin typeface="Avenir Next" panose="020B0503020202020204"/>
                      </a:endParaRPr>
                    </a:p>
                  </a:txBody>
                  <a:tcPr marL="0" marR="0" marT="1358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350" algn="l">
                        <a:lnSpc>
                          <a:spcPct val="100000"/>
                        </a:lnSpc>
                        <a:spcBef>
                          <a:spcPts val="535"/>
                        </a:spcBef>
                      </a:pPr>
                      <a:r>
                        <a:rPr sz="3000" spc="-10" dirty="0">
                          <a:solidFill>
                            <a:srgbClr val="ED7D31"/>
                          </a:solidFill>
                          <a:latin typeface="Avenir Next" panose="020B0503020202020204"/>
                          <a:cs typeface="Microsoft Sans Serif"/>
                        </a:rPr>
                        <a:t>Physical</a:t>
                      </a:r>
                      <a:r>
                        <a:rPr sz="3000" spc="-65" dirty="0">
                          <a:solidFill>
                            <a:srgbClr val="ED7D31"/>
                          </a:solidFill>
                          <a:latin typeface="Avenir Next" panose="020B0503020202020204"/>
                          <a:cs typeface="Microsoft Sans Serif"/>
                        </a:rPr>
                        <a:t> </a:t>
                      </a:r>
                      <a:r>
                        <a:rPr sz="3000" spc="-10" dirty="0">
                          <a:solidFill>
                            <a:srgbClr val="ED7D31"/>
                          </a:solidFill>
                          <a:latin typeface="Avenir Next" panose="020B0503020202020204"/>
                          <a:cs typeface="Microsoft Sans Serif"/>
                        </a:rPr>
                        <a:t>UX</a:t>
                      </a:r>
                      <a:endParaRPr sz="3000" dirty="0">
                        <a:latin typeface="Avenir Next" panose="020B0503020202020204"/>
                        <a:cs typeface="Microsoft Sans Serif"/>
                      </a:endParaRPr>
                    </a:p>
                  </a:txBody>
                  <a:tcPr marL="0" marR="0" marT="1358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2682481669"/>
                  </a:ext>
                </a:extLst>
              </a:tr>
            </a:tbl>
          </a:graphicData>
        </a:graphic>
      </p:graphicFrame>
    </p:spTree>
    <p:extLst>
      <p:ext uri="{BB962C8B-B14F-4D97-AF65-F5344CB8AC3E}">
        <p14:creationId xmlns:p14="http://schemas.microsoft.com/office/powerpoint/2010/main" val="56254043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694026"/>
            <a:ext cx="15521402" cy="1123468"/>
          </a:xfrm>
          <a:prstGeom prst="rect">
            <a:avLst/>
          </a:prstGeom>
        </p:spPr>
        <p:txBody>
          <a:bodyPr/>
          <a:lstStyle/>
          <a:p>
            <a:r>
              <a:rPr lang="en-US" sz="6600" dirty="0"/>
              <a:t>Experiential Learning</a:t>
            </a:r>
            <a:endParaRPr sz="6600" dirty="0"/>
          </a:p>
        </p:txBody>
      </p:sp>
      <p:grpSp>
        <p:nvGrpSpPr>
          <p:cNvPr id="3" name="Group 31">
            <a:extLst>
              <a:ext uri="{FF2B5EF4-FFF2-40B4-BE49-F238E27FC236}">
                <a16:creationId xmlns:a16="http://schemas.microsoft.com/office/drawing/2014/main" id="{1D4A1771-D4FA-C04A-BA32-25176AD1F87C}"/>
              </a:ext>
            </a:extLst>
          </p:cNvPr>
          <p:cNvGrpSpPr/>
          <p:nvPr/>
        </p:nvGrpSpPr>
        <p:grpSpPr>
          <a:xfrm>
            <a:off x="2277885" y="3394410"/>
            <a:ext cx="4107662" cy="8868539"/>
            <a:chOff x="-2" y="0"/>
            <a:chExt cx="2921003" cy="6306516"/>
          </a:xfrm>
        </p:grpSpPr>
        <p:grpSp>
          <p:nvGrpSpPr>
            <p:cNvPr id="4" name="Group 28">
              <a:extLst>
                <a:ext uri="{FF2B5EF4-FFF2-40B4-BE49-F238E27FC236}">
                  <a16:creationId xmlns:a16="http://schemas.microsoft.com/office/drawing/2014/main" id="{CB7EEB3D-A449-244E-A34B-E7358FEB8042}"/>
                </a:ext>
              </a:extLst>
            </p:cNvPr>
            <p:cNvGrpSpPr/>
            <p:nvPr/>
          </p:nvGrpSpPr>
          <p:grpSpPr>
            <a:xfrm>
              <a:off x="-2" y="0"/>
              <a:ext cx="2921003" cy="3152775"/>
              <a:chOff x="-1" y="0"/>
              <a:chExt cx="2921002" cy="3152775"/>
            </a:xfrm>
          </p:grpSpPr>
          <p:grpSp>
            <p:nvGrpSpPr>
              <p:cNvPr id="7" name="Group 22">
                <a:extLst>
                  <a:ext uri="{FF2B5EF4-FFF2-40B4-BE49-F238E27FC236}">
                    <a16:creationId xmlns:a16="http://schemas.microsoft.com/office/drawing/2014/main" id="{1EF2B558-0FA9-E94B-8FDB-ECF66E24535A}"/>
                  </a:ext>
                </a:extLst>
              </p:cNvPr>
              <p:cNvGrpSpPr/>
              <p:nvPr/>
            </p:nvGrpSpPr>
            <p:grpSpPr>
              <a:xfrm>
                <a:off x="-1" y="0"/>
                <a:ext cx="2921002" cy="3152775"/>
                <a:chOff x="0" y="0"/>
                <a:chExt cx="2921000" cy="3152775"/>
              </a:xfrm>
            </p:grpSpPr>
            <p:sp>
              <p:nvSpPr>
                <p:cNvPr id="13" name="Shape 20">
                  <a:extLst>
                    <a:ext uri="{FF2B5EF4-FFF2-40B4-BE49-F238E27FC236}">
                      <a16:creationId xmlns:a16="http://schemas.microsoft.com/office/drawing/2014/main" id="{B95F1EA4-D9DC-FB4F-BF35-FB81B8E728F6}"/>
                    </a:ext>
                  </a:extLst>
                </p:cNvPr>
                <p:cNvSpPr/>
                <p:nvPr/>
              </p:nvSpPr>
              <p:spPr>
                <a:xfrm>
                  <a:off x="0" y="0"/>
                  <a:ext cx="2921001" cy="3152775"/>
                </a:xfrm>
                <a:custGeom>
                  <a:avLst/>
                  <a:gdLst/>
                  <a:ahLst/>
                  <a:cxnLst>
                    <a:cxn ang="0">
                      <a:pos x="wd2" y="hd2"/>
                    </a:cxn>
                    <a:cxn ang="5400000">
                      <a:pos x="wd2" y="hd2"/>
                    </a:cxn>
                    <a:cxn ang="10800000">
                      <a:pos x="wd2" y="hd2"/>
                    </a:cxn>
                    <a:cxn ang="16200000">
                      <a:pos x="wd2" y="hd2"/>
                    </a:cxn>
                  </a:cxnLst>
                  <a:rect l="0" t="0" r="r" b="b"/>
                  <a:pathLst>
                    <a:path w="21599" h="21599" extrusionOk="0">
                      <a:moveTo>
                        <a:pt x="5467" y="0"/>
                      </a:moveTo>
                      <a:cubicBezTo>
                        <a:pt x="3895" y="0"/>
                        <a:pt x="3097" y="1"/>
                        <a:pt x="2257" y="247"/>
                      </a:cubicBezTo>
                      <a:cubicBezTo>
                        <a:pt x="1331" y="559"/>
                        <a:pt x="604" y="1236"/>
                        <a:pt x="267" y="2093"/>
                      </a:cubicBezTo>
                      <a:cubicBezTo>
                        <a:pt x="-1" y="2877"/>
                        <a:pt x="0" y="3613"/>
                        <a:pt x="0" y="5065"/>
                      </a:cubicBezTo>
                      <a:lnTo>
                        <a:pt x="0" y="14924"/>
                      </a:lnTo>
                      <a:cubicBezTo>
                        <a:pt x="0" y="16399"/>
                        <a:pt x="-1" y="17134"/>
                        <a:pt x="267" y="17918"/>
                      </a:cubicBezTo>
                      <a:cubicBezTo>
                        <a:pt x="604" y="18775"/>
                        <a:pt x="1331" y="19452"/>
                        <a:pt x="2257" y="19764"/>
                      </a:cubicBezTo>
                      <a:cubicBezTo>
                        <a:pt x="3102" y="20012"/>
                        <a:pt x="3900" y="20011"/>
                        <a:pt x="5467" y="20011"/>
                      </a:cubicBezTo>
                      <a:lnTo>
                        <a:pt x="9382" y="20011"/>
                      </a:lnTo>
                      <a:lnTo>
                        <a:pt x="10799" y="21599"/>
                      </a:lnTo>
                      <a:lnTo>
                        <a:pt x="12217" y="20011"/>
                      </a:lnTo>
                      <a:lnTo>
                        <a:pt x="16105" y="20011"/>
                      </a:lnTo>
                      <a:cubicBezTo>
                        <a:pt x="17697" y="20011"/>
                        <a:pt x="18494" y="20012"/>
                        <a:pt x="19339" y="19764"/>
                      </a:cubicBezTo>
                      <a:cubicBezTo>
                        <a:pt x="20265" y="19452"/>
                        <a:pt x="20992" y="18775"/>
                        <a:pt x="21329" y="17918"/>
                      </a:cubicBezTo>
                      <a:cubicBezTo>
                        <a:pt x="21597" y="17134"/>
                        <a:pt x="21599" y="16398"/>
                        <a:pt x="21599" y="14946"/>
                      </a:cubicBezTo>
                      <a:lnTo>
                        <a:pt x="21599" y="5087"/>
                      </a:lnTo>
                      <a:cubicBezTo>
                        <a:pt x="21599" y="3612"/>
                        <a:pt x="21597" y="2877"/>
                        <a:pt x="21329" y="2093"/>
                      </a:cubicBezTo>
                      <a:cubicBezTo>
                        <a:pt x="20992" y="1236"/>
                        <a:pt x="20265" y="559"/>
                        <a:pt x="19339" y="247"/>
                      </a:cubicBezTo>
                      <a:cubicBezTo>
                        <a:pt x="18494" y="-1"/>
                        <a:pt x="17699" y="0"/>
                        <a:pt x="16132" y="0"/>
                      </a:cubicBezTo>
                      <a:lnTo>
                        <a:pt x="5491" y="0"/>
                      </a:lnTo>
                      <a:lnTo>
                        <a:pt x="5467" y="0"/>
                      </a:lnTo>
                      <a:close/>
                    </a:path>
                  </a:pathLst>
                </a:custGeom>
                <a:solidFill>
                  <a:srgbClr val="E5E5E5"/>
                </a:solidFill>
                <a:ln w="12700" cap="flat">
                  <a:noFill/>
                  <a:miter lim="400000"/>
                </a:ln>
                <a:effectLst/>
              </p:spPr>
              <p:txBody>
                <a:bodyPr wrap="square" lIns="0" tIns="0" rIns="0" bIns="0" numCol="1" anchor="t">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a:ln>
                      <a:noFill/>
                    </a:ln>
                    <a:solidFill>
                      <a:srgbClr val="000000"/>
                    </a:solidFill>
                    <a:effectLst/>
                    <a:uLnTx/>
                    <a:uFillTx/>
                    <a:latin typeface="Avenir Next" panose="020B0503020202020204" pitchFamily="34" charset="0"/>
                    <a:sym typeface="Gill Sans"/>
                  </a:endParaRPr>
                </a:p>
              </p:txBody>
            </p:sp>
            <p:pic>
              <p:nvPicPr>
                <p:cNvPr id="14" name="Color-Placehoder1.jpg">
                  <a:extLst>
                    <a:ext uri="{FF2B5EF4-FFF2-40B4-BE49-F238E27FC236}">
                      <a16:creationId xmlns:a16="http://schemas.microsoft.com/office/drawing/2014/main" id="{8A82F382-3D9D-5740-8935-51B3118FC3CE}"/>
                    </a:ext>
                  </a:extLst>
                </p:cNvPr>
                <p:cNvPicPr>
                  <a:picLocks noChangeAspect="1"/>
                </p:cNvPicPr>
                <p:nvPr/>
              </p:nvPicPr>
              <p:blipFill>
                <a:blip r:embed="rId3"/>
                <a:srcRect l="3675" r="3675" b="47583"/>
                <a:stretch>
                  <a:fillRect/>
                </a:stretch>
              </p:blipFill>
              <p:spPr>
                <a:xfrm>
                  <a:off x="-1" y="1500187"/>
                  <a:ext cx="2921001" cy="1652588"/>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8865"/>
                      </a:lnTo>
                      <a:cubicBezTo>
                        <a:pt x="0" y="11679"/>
                        <a:pt x="-1" y="13082"/>
                        <a:pt x="267" y="14576"/>
                      </a:cubicBezTo>
                      <a:cubicBezTo>
                        <a:pt x="604" y="16212"/>
                        <a:pt x="1331" y="17503"/>
                        <a:pt x="2257" y="18099"/>
                      </a:cubicBezTo>
                      <a:cubicBezTo>
                        <a:pt x="3102" y="18572"/>
                        <a:pt x="3900" y="18571"/>
                        <a:pt x="5467" y="18571"/>
                      </a:cubicBezTo>
                      <a:lnTo>
                        <a:pt x="9382" y="18571"/>
                      </a:lnTo>
                      <a:lnTo>
                        <a:pt x="10799" y="21600"/>
                      </a:lnTo>
                      <a:lnTo>
                        <a:pt x="12217" y="18571"/>
                      </a:lnTo>
                      <a:lnTo>
                        <a:pt x="16105" y="18571"/>
                      </a:lnTo>
                      <a:cubicBezTo>
                        <a:pt x="17697" y="18571"/>
                        <a:pt x="18494" y="18572"/>
                        <a:pt x="19339" y="18099"/>
                      </a:cubicBezTo>
                      <a:cubicBezTo>
                        <a:pt x="20265" y="17503"/>
                        <a:pt x="20992" y="16212"/>
                        <a:pt x="21329" y="14576"/>
                      </a:cubicBezTo>
                      <a:cubicBezTo>
                        <a:pt x="21597" y="13082"/>
                        <a:pt x="21599" y="11678"/>
                        <a:pt x="21599" y="8907"/>
                      </a:cubicBezTo>
                      <a:lnTo>
                        <a:pt x="21599" y="0"/>
                      </a:lnTo>
                      <a:lnTo>
                        <a:pt x="0" y="0"/>
                      </a:lnTo>
                      <a:close/>
                    </a:path>
                  </a:pathLst>
                </a:custGeom>
                <a:solidFill>
                  <a:srgbClr val="F6F8F8"/>
                </a:solidFill>
                <a:ln w="12700" cap="flat">
                  <a:noFill/>
                  <a:miter lim="400000"/>
                </a:ln>
                <a:effectLst/>
              </p:spPr>
            </p:pic>
          </p:grpSp>
          <p:grpSp>
            <p:nvGrpSpPr>
              <p:cNvPr id="8" name="Group 27">
                <a:extLst>
                  <a:ext uri="{FF2B5EF4-FFF2-40B4-BE49-F238E27FC236}">
                    <a16:creationId xmlns:a16="http://schemas.microsoft.com/office/drawing/2014/main" id="{9637A507-B3B9-9845-803E-0620F49ED074}"/>
                  </a:ext>
                </a:extLst>
              </p:cNvPr>
              <p:cNvGrpSpPr/>
              <p:nvPr/>
            </p:nvGrpSpPr>
            <p:grpSpPr>
              <a:xfrm>
                <a:off x="505073" y="505172"/>
                <a:ext cx="1910657" cy="1910657"/>
                <a:chOff x="0" y="0"/>
                <a:chExt cx="1910656" cy="1910656"/>
              </a:xfrm>
            </p:grpSpPr>
            <p:sp>
              <p:nvSpPr>
                <p:cNvPr id="9" name="Shape 23">
                  <a:extLst>
                    <a:ext uri="{FF2B5EF4-FFF2-40B4-BE49-F238E27FC236}">
                      <a16:creationId xmlns:a16="http://schemas.microsoft.com/office/drawing/2014/main" id="{049A020A-3B1D-AB42-9CB1-2444DC44BBC9}"/>
                    </a:ext>
                  </a:extLst>
                </p:cNvPr>
                <p:cNvSpPr/>
                <p:nvPr/>
              </p:nvSpPr>
              <p:spPr>
                <a:xfrm>
                  <a:off x="0" y="0"/>
                  <a:ext cx="1910656" cy="1910656"/>
                </a:xfrm>
                <a:prstGeom prst="roundRect">
                  <a:avLst>
                    <a:gd name="adj" fmla="val 8766"/>
                  </a:avLst>
                </a:prstGeom>
                <a:solidFill>
                  <a:srgbClr val="FFFFFF"/>
                </a:solidFill>
                <a:ln w="12700" cap="flat">
                  <a:noFill/>
                  <a:miter lim="400000"/>
                </a:ln>
                <a:effectLst/>
              </p:spPr>
              <p:txBody>
                <a:bodyPr wrap="square" lIns="0" tIns="0" rIns="0" bIns="0" numCol="1" anchor="t">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a:ln>
                      <a:noFill/>
                    </a:ln>
                    <a:solidFill>
                      <a:srgbClr val="000000"/>
                    </a:solidFill>
                    <a:effectLst/>
                    <a:uLnTx/>
                    <a:uFillTx/>
                    <a:latin typeface="Avenir Next" panose="020B0503020202020204" pitchFamily="34" charset="0"/>
                    <a:sym typeface="Gill Sans"/>
                  </a:endParaRPr>
                </a:p>
              </p:txBody>
            </p:sp>
            <p:grpSp>
              <p:nvGrpSpPr>
                <p:cNvPr id="10" name="Group 26">
                  <a:extLst>
                    <a:ext uri="{FF2B5EF4-FFF2-40B4-BE49-F238E27FC236}">
                      <a16:creationId xmlns:a16="http://schemas.microsoft.com/office/drawing/2014/main" id="{4DFC5062-1FC6-8340-94BA-08A14CEFAA5D}"/>
                    </a:ext>
                  </a:extLst>
                </p:cNvPr>
                <p:cNvGrpSpPr/>
                <p:nvPr/>
              </p:nvGrpSpPr>
              <p:grpSpPr>
                <a:xfrm>
                  <a:off x="192177" y="246895"/>
                  <a:ext cx="1526501" cy="1416867"/>
                  <a:chOff x="0" y="0"/>
                  <a:chExt cx="1526500" cy="1416866"/>
                </a:xfrm>
              </p:grpSpPr>
              <p:sp>
                <p:nvSpPr>
                  <p:cNvPr id="11" name="Shape 24">
                    <a:extLst>
                      <a:ext uri="{FF2B5EF4-FFF2-40B4-BE49-F238E27FC236}">
                        <a16:creationId xmlns:a16="http://schemas.microsoft.com/office/drawing/2014/main" id="{C736B790-2166-2F4C-9CFD-FC3909B6D6F4}"/>
                      </a:ext>
                    </a:extLst>
                  </p:cNvPr>
                  <p:cNvSpPr/>
                  <p:nvPr/>
                </p:nvSpPr>
                <p:spPr>
                  <a:xfrm>
                    <a:off x="0" y="0"/>
                    <a:ext cx="1526500" cy="6306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483C9"/>
                        </a:solidFill>
                      </a:defRPr>
                    </a:lvl1pPr>
                  </a:lstStyle>
                  <a:p>
                    <a:pPr marL="0" marR="0" lvl="0" indent="0" algn="ctr" defTabSz="821531" rtl="0" eaLnBrk="1" fontAlgn="auto" latinLnBrk="0" hangingPunct="0">
                      <a:lnSpc>
                        <a:spcPct val="90000"/>
                      </a:lnSpc>
                      <a:spcBef>
                        <a:spcPts val="0"/>
                      </a:spcBef>
                      <a:spcAft>
                        <a:spcPts val="0"/>
                      </a:spcAft>
                      <a:buClrTx/>
                      <a:buSzTx/>
                      <a:buFontTx/>
                      <a:buNone/>
                      <a:tabLst/>
                      <a:defRPr/>
                    </a:pPr>
                    <a:endParaRPr kumimoji="0" sz="5625" b="0" i="0" u="none" strike="noStrike" kern="0" cap="none" spc="0" normalizeH="0" baseline="0" noProof="0" dirty="0">
                      <a:ln>
                        <a:noFill/>
                      </a:ln>
                      <a:solidFill>
                        <a:srgbClr val="3483C9"/>
                      </a:solidFill>
                      <a:effectLst/>
                      <a:uLnTx/>
                      <a:uFillTx/>
                      <a:latin typeface="Avenir Next" panose="020B0503020202020204" pitchFamily="34" charset="0"/>
                      <a:sym typeface="Gill Sans"/>
                    </a:endParaRPr>
                  </a:p>
                </p:txBody>
              </p:sp>
              <p:sp>
                <p:nvSpPr>
                  <p:cNvPr id="12" name="Shape 25">
                    <a:extLst>
                      <a:ext uri="{FF2B5EF4-FFF2-40B4-BE49-F238E27FC236}">
                        <a16:creationId xmlns:a16="http://schemas.microsoft.com/office/drawing/2014/main" id="{ED186F0A-4839-3145-8053-D38EED12F7E2}"/>
                      </a:ext>
                    </a:extLst>
                  </p:cNvPr>
                  <p:cNvSpPr/>
                  <p:nvPr/>
                </p:nvSpPr>
                <p:spPr>
                  <a:xfrm>
                    <a:off x="0" y="0"/>
                    <a:ext cx="1526500" cy="14168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4C4C4C"/>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10000"/>
                      </a:lnSpc>
                      <a:spcBef>
                        <a:spcPts val="3000"/>
                      </a:spcBef>
                      <a:spcAft>
                        <a:spcPts val="0"/>
                      </a:spcAft>
                      <a:buClrTx/>
                      <a:buSzTx/>
                      <a:buFontTx/>
                      <a:buNone/>
                      <a:tabLst/>
                      <a:defRPr/>
                    </a:pPr>
                    <a:r>
                      <a:rPr kumimoji="0" lang="en-US" sz="2400" b="0" i="0" u="none" strike="noStrike" kern="0" cap="none" spc="0" normalizeH="0" baseline="0" noProof="0" dirty="0">
                        <a:ln>
                          <a:noFill/>
                        </a:ln>
                        <a:solidFill>
                          <a:srgbClr val="4C4C4C"/>
                        </a:solidFill>
                        <a:effectLst/>
                        <a:uLnTx/>
                        <a:uFillTx/>
                        <a:latin typeface="Avenir Next" panose="020B0503020202020204" pitchFamily="34" charset="0"/>
                        <a:sym typeface="Helvetica Neue Light"/>
                      </a:rPr>
                      <a:t>Developmental Activities Program</a:t>
                    </a:r>
                    <a:endParaRPr kumimoji="0" sz="2400" b="0" i="0" u="none" strike="noStrike" kern="0" cap="none" spc="0" normalizeH="0" baseline="0" noProof="0" dirty="0">
                      <a:ln>
                        <a:noFill/>
                      </a:ln>
                      <a:solidFill>
                        <a:srgbClr val="4C4C4C"/>
                      </a:solidFill>
                      <a:effectLst/>
                      <a:uLnTx/>
                      <a:uFillTx/>
                      <a:latin typeface="Avenir Next" panose="020B0503020202020204" pitchFamily="34" charset="0"/>
                      <a:sym typeface="Helvetica Neue Light"/>
                    </a:endParaRPr>
                  </a:p>
                </p:txBody>
              </p:sp>
            </p:grpSp>
          </p:grpSp>
        </p:grpSp>
        <p:sp>
          <p:nvSpPr>
            <p:cNvPr id="5" name="Shape 29">
              <a:extLst>
                <a:ext uri="{FF2B5EF4-FFF2-40B4-BE49-F238E27FC236}">
                  <a16:creationId xmlns:a16="http://schemas.microsoft.com/office/drawing/2014/main" id="{3FB650F2-C194-C849-97BB-63FB668F5481}"/>
                </a:ext>
              </a:extLst>
            </p:cNvPr>
            <p:cNvSpPr/>
            <p:nvPr/>
          </p:nvSpPr>
          <p:spPr>
            <a:xfrm>
              <a:off x="0" y="3499643"/>
              <a:ext cx="2921000" cy="630633"/>
            </a:xfrm>
            <a:prstGeom prst="roundRect">
              <a:avLst>
                <a:gd name="adj" fmla="val 18644"/>
              </a:avLst>
            </a:prstGeom>
            <a:solidFill>
              <a:srgbClr val="3484C9"/>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t>Social Immersion</a:t>
              </a:r>
              <a:endParaRPr kumimoji="0" sz="24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endParaRPr>
            </a:p>
          </p:txBody>
        </p:sp>
        <p:sp>
          <p:nvSpPr>
            <p:cNvPr id="6" name="Shape 30">
              <a:extLst>
                <a:ext uri="{FF2B5EF4-FFF2-40B4-BE49-F238E27FC236}">
                  <a16:creationId xmlns:a16="http://schemas.microsoft.com/office/drawing/2014/main" id="{3DAD6A4D-6532-6347-ACEE-F27D549F7C71}"/>
                </a:ext>
              </a:extLst>
            </p:cNvPr>
            <p:cNvSpPr/>
            <p:nvPr/>
          </p:nvSpPr>
          <p:spPr>
            <a:xfrm>
              <a:off x="0" y="4395860"/>
              <a:ext cx="2921000" cy="1910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rPr>
                <a:t>Students learn the value of social responsibility working with NGOs of their interest.</a:t>
              </a:r>
            </a:p>
            <a:p>
              <a:pPr marL="0" marR="0" lvl="0" indent="0" algn="ctr" defTabSz="5842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endParaRPr>
            </a:p>
          </p:txBody>
        </p:sp>
      </p:grpSp>
      <p:grpSp>
        <p:nvGrpSpPr>
          <p:cNvPr id="15" name="Group 43">
            <a:extLst>
              <a:ext uri="{FF2B5EF4-FFF2-40B4-BE49-F238E27FC236}">
                <a16:creationId xmlns:a16="http://schemas.microsoft.com/office/drawing/2014/main" id="{558D6A33-7B63-754D-96E8-BBFF860CD31D}"/>
              </a:ext>
            </a:extLst>
          </p:cNvPr>
          <p:cNvGrpSpPr/>
          <p:nvPr/>
        </p:nvGrpSpPr>
        <p:grpSpPr>
          <a:xfrm>
            <a:off x="7156938" y="3394410"/>
            <a:ext cx="4750458" cy="8868539"/>
            <a:chOff x="-304734" y="0"/>
            <a:chExt cx="3378102" cy="6306516"/>
          </a:xfrm>
        </p:grpSpPr>
        <p:grpSp>
          <p:nvGrpSpPr>
            <p:cNvPr id="16" name="Group 40">
              <a:extLst>
                <a:ext uri="{FF2B5EF4-FFF2-40B4-BE49-F238E27FC236}">
                  <a16:creationId xmlns:a16="http://schemas.microsoft.com/office/drawing/2014/main" id="{7F939F92-FA3C-7A42-87DC-1F5C01D90F9B}"/>
                </a:ext>
              </a:extLst>
            </p:cNvPr>
            <p:cNvGrpSpPr/>
            <p:nvPr/>
          </p:nvGrpSpPr>
          <p:grpSpPr>
            <a:xfrm>
              <a:off x="-2" y="0"/>
              <a:ext cx="2921003" cy="3152775"/>
              <a:chOff x="-1" y="0"/>
              <a:chExt cx="2921002" cy="3152775"/>
            </a:xfrm>
          </p:grpSpPr>
          <p:grpSp>
            <p:nvGrpSpPr>
              <p:cNvPr id="19" name="Group 34">
                <a:extLst>
                  <a:ext uri="{FF2B5EF4-FFF2-40B4-BE49-F238E27FC236}">
                    <a16:creationId xmlns:a16="http://schemas.microsoft.com/office/drawing/2014/main" id="{A6461595-2081-7E4B-94CA-1D69910EEA93}"/>
                  </a:ext>
                </a:extLst>
              </p:cNvPr>
              <p:cNvGrpSpPr/>
              <p:nvPr/>
            </p:nvGrpSpPr>
            <p:grpSpPr>
              <a:xfrm>
                <a:off x="-1" y="0"/>
                <a:ext cx="2921002" cy="3152775"/>
                <a:chOff x="0" y="0"/>
                <a:chExt cx="2921000" cy="3152775"/>
              </a:xfrm>
            </p:grpSpPr>
            <p:sp>
              <p:nvSpPr>
                <p:cNvPr id="25" name="Shape 32">
                  <a:extLst>
                    <a:ext uri="{FF2B5EF4-FFF2-40B4-BE49-F238E27FC236}">
                      <a16:creationId xmlns:a16="http://schemas.microsoft.com/office/drawing/2014/main" id="{42CB1E9D-7FBD-074A-B9D1-4DAE60C4A204}"/>
                    </a:ext>
                  </a:extLst>
                </p:cNvPr>
                <p:cNvSpPr/>
                <p:nvPr/>
              </p:nvSpPr>
              <p:spPr>
                <a:xfrm>
                  <a:off x="0" y="0"/>
                  <a:ext cx="2921001" cy="3152775"/>
                </a:xfrm>
                <a:custGeom>
                  <a:avLst/>
                  <a:gdLst/>
                  <a:ahLst/>
                  <a:cxnLst>
                    <a:cxn ang="0">
                      <a:pos x="wd2" y="hd2"/>
                    </a:cxn>
                    <a:cxn ang="5400000">
                      <a:pos x="wd2" y="hd2"/>
                    </a:cxn>
                    <a:cxn ang="10800000">
                      <a:pos x="wd2" y="hd2"/>
                    </a:cxn>
                    <a:cxn ang="16200000">
                      <a:pos x="wd2" y="hd2"/>
                    </a:cxn>
                  </a:cxnLst>
                  <a:rect l="0" t="0" r="r" b="b"/>
                  <a:pathLst>
                    <a:path w="21599" h="21599" extrusionOk="0">
                      <a:moveTo>
                        <a:pt x="5467" y="0"/>
                      </a:moveTo>
                      <a:cubicBezTo>
                        <a:pt x="3895" y="0"/>
                        <a:pt x="3097" y="1"/>
                        <a:pt x="2257" y="247"/>
                      </a:cubicBezTo>
                      <a:cubicBezTo>
                        <a:pt x="1331" y="559"/>
                        <a:pt x="604" y="1236"/>
                        <a:pt x="267" y="2093"/>
                      </a:cubicBezTo>
                      <a:cubicBezTo>
                        <a:pt x="-1" y="2877"/>
                        <a:pt x="0" y="3613"/>
                        <a:pt x="0" y="5065"/>
                      </a:cubicBezTo>
                      <a:lnTo>
                        <a:pt x="0" y="14924"/>
                      </a:lnTo>
                      <a:cubicBezTo>
                        <a:pt x="0" y="16399"/>
                        <a:pt x="-1" y="17134"/>
                        <a:pt x="267" y="17918"/>
                      </a:cubicBezTo>
                      <a:cubicBezTo>
                        <a:pt x="604" y="18775"/>
                        <a:pt x="1331" y="19452"/>
                        <a:pt x="2257" y="19764"/>
                      </a:cubicBezTo>
                      <a:cubicBezTo>
                        <a:pt x="3102" y="20012"/>
                        <a:pt x="3900" y="20011"/>
                        <a:pt x="5467" y="20011"/>
                      </a:cubicBezTo>
                      <a:lnTo>
                        <a:pt x="9382" y="20011"/>
                      </a:lnTo>
                      <a:lnTo>
                        <a:pt x="10799" y="21599"/>
                      </a:lnTo>
                      <a:lnTo>
                        <a:pt x="12217" y="20011"/>
                      </a:lnTo>
                      <a:lnTo>
                        <a:pt x="16105" y="20011"/>
                      </a:lnTo>
                      <a:cubicBezTo>
                        <a:pt x="17697" y="20011"/>
                        <a:pt x="18494" y="20012"/>
                        <a:pt x="19339" y="19764"/>
                      </a:cubicBezTo>
                      <a:cubicBezTo>
                        <a:pt x="20265" y="19452"/>
                        <a:pt x="20992" y="18775"/>
                        <a:pt x="21329" y="17918"/>
                      </a:cubicBezTo>
                      <a:cubicBezTo>
                        <a:pt x="21597" y="17134"/>
                        <a:pt x="21599" y="16398"/>
                        <a:pt x="21599" y="14946"/>
                      </a:cubicBezTo>
                      <a:lnTo>
                        <a:pt x="21599" y="5087"/>
                      </a:lnTo>
                      <a:cubicBezTo>
                        <a:pt x="21599" y="3612"/>
                        <a:pt x="21597" y="2877"/>
                        <a:pt x="21329" y="2093"/>
                      </a:cubicBezTo>
                      <a:cubicBezTo>
                        <a:pt x="20992" y="1236"/>
                        <a:pt x="20265" y="559"/>
                        <a:pt x="19339" y="247"/>
                      </a:cubicBezTo>
                      <a:cubicBezTo>
                        <a:pt x="18494" y="-1"/>
                        <a:pt x="17699" y="0"/>
                        <a:pt x="16132" y="0"/>
                      </a:cubicBezTo>
                      <a:lnTo>
                        <a:pt x="5491" y="0"/>
                      </a:lnTo>
                      <a:lnTo>
                        <a:pt x="5467" y="0"/>
                      </a:lnTo>
                      <a:close/>
                    </a:path>
                  </a:pathLst>
                </a:custGeom>
                <a:solidFill>
                  <a:srgbClr val="E5E5E5"/>
                </a:solidFill>
                <a:ln w="12700" cap="flat">
                  <a:noFill/>
                  <a:miter lim="400000"/>
                </a:ln>
                <a:effectLst/>
              </p:spPr>
              <p:txBody>
                <a:bodyPr wrap="square" lIns="0" tIns="0" rIns="0" bIns="0" numCol="1" anchor="t">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a:ln>
                      <a:noFill/>
                    </a:ln>
                    <a:solidFill>
                      <a:srgbClr val="000000"/>
                    </a:solidFill>
                    <a:effectLst/>
                    <a:uLnTx/>
                    <a:uFillTx/>
                    <a:latin typeface="Avenir Next" panose="020B0503020202020204" pitchFamily="34" charset="0"/>
                    <a:sym typeface="Gill Sans"/>
                  </a:endParaRPr>
                </a:p>
              </p:txBody>
            </p:sp>
            <p:pic>
              <p:nvPicPr>
                <p:cNvPr id="26" name="Color-Placehoder2.jpg">
                  <a:extLst>
                    <a:ext uri="{FF2B5EF4-FFF2-40B4-BE49-F238E27FC236}">
                      <a16:creationId xmlns:a16="http://schemas.microsoft.com/office/drawing/2014/main" id="{200CA880-1191-204B-B0C0-20CD4C897EFE}"/>
                    </a:ext>
                  </a:extLst>
                </p:cNvPr>
                <p:cNvPicPr>
                  <a:picLocks noChangeAspect="1"/>
                </p:cNvPicPr>
                <p:nvPr/>
              </p:nvPicPr>
              <p:blipFill>
                <a:blip r:embed="rId4"/>
                <a:srcRect l="3675" r="3675" b="63645"/>
                <a:stretch>
                  <a:fillRect/>
                </a:stretch>
              </p:blipFill>
              <p:spPr>
                <a:xfrm>
                  <a:off x="-1" y="2006600"/>
                  <a:ext cx="2921001" cy="1146175"/>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3239"/>
                      </a:lnTo>
                      <a:cubicBezTo>
                        <a:pt x="0" y="7296"/>
                        <a:pt x="-1" y="9318"/>
                        <a:pt x="267" y="11473"/>
                      </a:cubicBezTo>
                      <a:cubicBezTo>
                        <a:pt x="604" y="13831"/>
                        <a:pt x="1331" y="15693"/>
                        <a:pt x="2257" y="16552"/>
                      </a:cubicBezTo>
                      <a:cubicBezTo>
                        <a:pt x="3102" y="17234"/>
                        <a:pt x="3900" y="17232"/>
                        <a:pt x="5467" y="17232"/>
                      </a:cubicBezTo>
                      <a:lnTo>
                        <a:pt x="9382" y="17232"/>
                      </a:lnTo>
                      <a:lnTo>
                        <a:pt x="10799" y="21600"/>
                      </a:lnTo>
                      <a:lnTo>
                        <a:pt x="12217" y="17232"/>
                      </a:lnTo>
                      <a:lnTo>
                        <a:pt x="16105" y="17232"/>
                      </a:lnTo>
                      <a:cubicBezTo>
                        <a:pt x="17697" y="17232"/>
                        <a:pt x="18494" y="17234"/>
                        <a:pt x="19339" y="16552"/>
                      </a:cubicBezTo>
                      <a:cubicBezTo>
                        <a:pt x="20265" y="15693"/>
                        <a:pt x="20992" y="13831"/>
                        <a:pt x="21329" y="11473"/>
                      </a:cubicBezTo>
                      <a:cubicBezTo>
                        <a:pt x="21597" y="9318"/>
                        <a:pt x="21599" y="7293"/>
                        <a:pt x="21599" y="3298"/>
                      </a:cubicBezTo>
                      <a:lnTo>
                        <a:pt x="21599" y="0"/>
                      </a:lnTo>
                      <a:lnTo>
                        <a:pt x="0" y="0"/>
                      </a:lnTo>
                      <a:close/>
                    </a:path>
                  </a:pathLst>
                </a:custGeom>
                <a:ln w="12700" cap="flat">
                  <a:noFill/>
                  <a:miter lim="400000"/>
                </a:ln>
                <a:effectLst/>
              </p:spPr>
            </p:pic>
          </p:grpSp>
          <p:grpSp>
            <p:nvGrpSpPr>
              <p:cNvPr id="20" name="Group 39">
                <a:extLst>
                  <a:ext uri="{FF2B5EF4-FFF2-40B4-BE49-F238E27FC236}">
                    <a16:creationId xmlns:a16="http://schemas.microsoft.com/office/drawing/2014/main" id="{D97EDC66-F55D-2C44-B9D6-A4830E315D89}"/>
                  </a:ext>
                </a:extLst>
              </p:cNvPr>
              <p:cNvGrpSpPr/>
              <p:nvPr/>
            </p:nvGrpSpPr>
            <p:grpSpPr>
              <a:xfrm>
                <a:off x="505073" y="505172"/>
                <a:ext cx="1910657" cy="1910657"/>
                <a:chOff x="0" y="0"/>
                <a:chExt cx="1910656" cy="1910656"/>
              </a:xfrm>
            </p:grpSpPr>
            <p:sp>
              <p:nvSpPr>
                <p:cNvPr id="21" name="Shape 35">
                  <a:extLst>
                    <a:ext uri="{FF2B5EF4-FFF2-40B4-BE49-F238E27FC236}">
                      <a16:creationId xmlns:a16="http://schemas.microsoft.com/office/drawing/2014/main" id="{21E5FC64-2CA0-7C49-A121-46E57F6B0A20}"/>
                    </a:ext>
                  </a:extLst>
                </p:cNvPr>
                <p:cNvSpPr/>
                <p:nvPr/>
              </p:nvSpPr>
              <p:spPr>
                <a:xfrm>
                  <a:off x="0" y="0"/>
                  <a:ext cx="1910656" cy="1910656"/>
                </a:xfrm>
                <a:prstGeom prst="roundRect">
                  <a:avLst>
                    <a:gd name="adj" fmla="val 8766"/>
                  </a:avLst>
                </a:prstGeom>
                <a:solidFill>
                  <a:srgbClr val="FFFFFF"/>
                </a:solidFill>
                <a:ln w="12700" cap="flat">
                  <a:noFill/>
                  <a:miter lim="400000"/>
                </a:ln>
                <a:effectLst/>
              </p:spPr>
              <p:txBody>
                <a:bodyPr wrap="square" lIns="0" tIns="0" rIns="0" bIns="0" numCol="1" anchor="t">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a:ln>
                      <a:noFill/>
                    </a:ln>
                    <a:solidFill>
                      <a:srgbClr val="000000"/>
                    </a:solidFill>
                    <a:effectLst/>
                    <a:uLnTx/>
                    <a:uFillTx/>
                    <a:latin typeface="Avenir Next" panose="020B0503020202020204" pitchFamily="34" charset="0"/>
                    <a:sym typeface="Gill Sans"/>
                  </a:endParaRPr>
                </a:p>
              </p:txBody>
            </p:sp>
            <p:grpSp>
              <p:nvGrpSpPr>
                <p:cNvPr id="22" name="Group 38">
                  <a:extLst>
                    <a:ext uri="{FF2B5EF4-FFF2-40B4-BE49-F238E27FC236}">
                      <a16:creationId xmlns:a16="http://schemas.microsoft.com/office/drawing/2014/main" id="{D5FEAE02-2F0D-AC4C-AA76-708339742119}"/>
                    </a:ext>
                  </a:extLst>
                </p:cNvPr>
                <p:cNvGrpSpPr/>
                <p:nvPr/>
              </p:nvGrpSpPr>
              <p:grpSpPr>
                <a:xfrm>
                  <a:off x="192177" y="246895"/>
                  <a:ext cx="1526501" cy="1416867"/>
                  <a:chOff x="0" y="0"/>
                  <a:chExt cx="1526500" cy="1416866"/>
                </a:xfrm>
              </p:grpSpPr>
              <p:sp>
                <p:nvSpPr>
                  <p:cNvPr id="23" name="Shape 36">
                    <a:extLst>
                      <a:ext uri="{FF2B5EF4-FFF2-40B4-BE49-F238E27FC236}">
                        <a16:creationId xmlns:a16="http://schemas.microsoft.com/office/drawing/2014/main" id="{49F2CC27-3313-7B46-BB2B-3EA6F84A0413}"/>
                      </a:ext>
                    </a:extLst>
                  </p:cNvPr>
                  <p:cNvSpPr/>
                  <p:nvPr/>
                </p:nvSpPr>
                <p:spPr>
                  <a:xfrm>
                    <a:off x="0" y="0"/>
                    <a:ext cx="1526500" cy="6306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483C9"/>
                        </a:solidFill>
                      </a:defRPr>
                    </a:lvl1pPr>
                  </a:lstStyle>
                  <a:p>
                    <a:pPr marL="0" marR="0" lvl="0" indent="0" algn="ctr" defTabSz="821531" rtl="0" eaLnBrk="1" fontAlgn="auto" latinLnBrk="0" hangingPunct="0">
                      <a:lnSpc>
                        <a:spcPct val="90000"/>
                      </a:lnSpc>
                      <a:spcBef>
                        <a:spcPts val="0"/>
                      </a:spcBef>
                      <a:spcAft>
                        <a:spcPts val="0"/>
                      </a:spcAft>
                      <a:buClrTx/>
                      <a:buSzTx/>
                      <a:buFontTx/>
                      <a:buNone/>
                      <a:tabLst/>
                      <a:defRPr/>
                    </a:pPr>
                    <a:endParaRPr kumimoji="0" sz="5625" b="0" i="0" u="none" strike="noStrike" kern="0" cap="none" spc="0" normalizeH="0" baseline="0" noProof="0" dirty="0">
                      <a:ln>
                        <a:noFill/>
                      </a:ln>
                      <a:solidFill>
                        <a:srgbClr val="3483C9"/>
                      </a:solidFill>
                      <a:effectLst/>
                      <a:uLnTx/>
                      <a:uFillTx/>
                      <a:latin typeface="Avenir Next" panose="020B0503020202020204" pitchFamily="34" charset="0"/>
                      <a:sym typeface="Gill Sans"/>
                    </a:endParaRPr>
                  </a:p>
                </p:txBody>
              </p:sp>
              <p:sp>
                <p:nvSpPr>
                  <p:cNvPr id="24" name="Shape 37">
                    <a:extLst>
                      <a:ext uri="{FF2B5EF4-FFF2-40B4-BE49-F238E27FC236}">
                        <a16:creationId xmlns:a16="http://schemas.microsoft.com/office/drawing/2014/main" id="{618D7D4B-C37C-7943-9A9D-8C38DFBA1370}"/>
                      </a:ext>
                    </a:extLst>
                  </p:cNvPr>
                  <p:cNvSpPr/>
                  <p:nvPr/>
                </p:nvSpPr>
                <p:spPr>
                  <a:xfrm>
                    <a:off x="0" y="98833"/>
                    <a:ext cx="1526500" cy="13180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4C4C4C"/>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10000"/>
                      </a:lnSpc>
                      <a:spcBef>
                        <a:spcPts val="3000"/>
                      </a:spcBef>
                      <a:spcAft>
                        <a:spcPts val="0"/>
                      </a:spcAft>
                      <a:buClrTx/>
                      <a:buSzTx/>
                      <a:buFontTx/>
                      <a:buNone/>
                      <a:tabLst/>
                      <a:defRPr/>
                    </a:pPr>
                    <a:r>
                      <a:rPr kumimoji="0" lang="en-US" sz="2400" b="0" i="0" u="none" strike="noStrike" kern="0" cap="none" spc="0" normalizeH="0" baseline="0" noProof="0" dirty="0">
                        <a:ln>
                          <a:noFill/>
                        </a:ln>
                        <a:solidFill>
                          <a:srgbClr val="4C4C4C"/>
                        </a:solidFill>
                        <a:effectLst/>
                        <a:uLnTx/>
                        <a:uFillTx/>
                        <a:latin typeface="Avenir Next" panose="020B0503020202020204" pitchFamily="34" charset="0"/>
                        <a:sym typeface="Helvetica Neue Light"/>
                      </a:rPr>
                      <a:t>Discover India Program</a:t>
                    </a:r>
                    <a:endParaRPr kumimoji="0" sz="2400" b="0" i="0" u="none" strike="noStrike" kern="0" cap="none" spc="0" normalizeH="0" baseline="0" noProof="0" dirty="0">
                      <a:ln>
                        <a:noFill/>
                      </a:ln>
                      <a:solidFill>
                        <a:srgbClr val="4C4C4C"/>
                      </a:solidFill>
                      <a:effectLst/>
                      <a:uLnTx/>
                      <a:uFillTx/>
                      <a:latin typeface="Avenir Next" panose="020B0503020202020204" pitchFamily="34" charset="0"/>
                      <a:sym typeface="Helvetica Neue Light"/>
                    </a:endParaRPr>
                  </a:p>
                </p:txBody>
              </p:sp>
            </p:grpSp>
          </p:grpSp>
        </p:grpSp>
        <p:sp>
          <p:nvSpPr>
            <p:cNvPr id="17" name="Shape 41">
              <a:extLst>
                <a:ext uri="{FF2B5EF4-FFF2-40B4-BE49-F238E27FC236}">
                  <a16:creationId xmlns:a16="http://schemas.microsoft.com/office/drawing/2014/main" id="{ABB231AA-C723-A748-8FE1-6DABD88A1BF5}"/>
                </a:ext>
              </a:extLst>
            </p:cNvPr>
            <p:cNvSpPr/>
            <p:nvPr/>
          </p:nvSpPr>
          <p:spPr>
            <a:xfrm>
              <a:off x="-152366" y="3461357"/>
              <a:ext cx="3225734" cy="630633"/>
            </a:xfrm>
            <a:prstGeom prst="roundRect">
              <a:avLst>
                <a:gd name="adj" fmla="val 18644"/>
              </a:avLst>
            </a:prstGeom>
            <a:solidFill>
              <a:srgbClr val="3197E0"/>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t>Historical &amp; Cultural Immersion</a:t>
              </a:r>
              <a:endParaRPr kumimoji="0" sz="2400" b="0" i="0" u="none" strike="noStrike" kern="0" cap="all" spc="0" normalizeH="0" baseline="0" noProof="0" dirty="0">
                <a:ln>
                  <a:noFill/>
                </a:ln>
                <a:solidFill>
                  <a:srgbClr val="FFFFFF"/>
                </a:solidFill>
                <a:effectLst/>
                <a:uLnTx/>
                <a:uFillTx/>
                <a:latin typeface="Avenir Next" panose="020B0503020202020204" pitchFamily="34" charset="0"/>
                <a:sym typeface="Helvetica Neue Light"/>
              </a:endParaRPr>
            </a:p>
          </p:txBody>
        </p:sp>
        <p:sp>
          <p:nvSpPr>
            <p:cNvPr id="18" name="Shape 42">
              <a:extLst>
                <a:ext uri="{FF2B5EF4-FFF2-40B4-BE49-F238E27FC236}">
                  <a16:creationId xmlns:a16="http://schemas.microsoft.com/office/drawing/2014/main" id="{7BDF87D5-DF27-EF45-9B26-5D2FBFD29E1D}"/>
                </a:ext>
              </a:extLst>
            </p:cNvPr>
            <p:cNvSpPr/>
            <p:nvPr/>
          </p:nvSpPr>
          <p:spPr>
            <a:xfrm>
              <a:off x="-304734" y="4395860"/>
              <a:ext cx="3251198" cy="1910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rPr>
                <a:t>Students undertake field research projects to explore aspects of Indian history, culture and civilization.</a:t>
              </a:r>
            </a:p>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rPr>
                <a:t>Microcosm of what FLAME offers – interdisciplinary</a:t>
              </a:r>
              <a:r>
                <a:rPr lang="en-US" sz="2400" dirty="0">
                  <a:latin typeface="Avenir Next" panose="020B0503020202020204" pitchFamily="34" charset="0"/>
                </a:rPr>
                <a:t>, </a:t>
              </a:r>
              <a:r>
                <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rPr>
                <a:t>research-focused, rigorous, inter-cultural communication, financial prudence, competitive</a:t>
              </a:r>
              <a:r>
                <a:rPr kumimoji="0" lang="en-US" sz="2400" b="0" i="0" u="none" strike="noStrike" kern="0" cap="none" spc="0" normalizeH="0" noProof="0" dirty="0">
                  <a:ln>
                    <a:noFill/>
                  </a:ln>
                  <a:solidFill>
                    <a:srgbClr val="4D4D4D"/>
                  </a:solidFill>
                  <a:effectLst/>
                  <a:uLnTx/>
                  <a:uFillTx/>
                  <a:latin typeface="Avenir Next" panose="020B0503020202020204" pitchFamily="34" charset="0"/>
                  <a:sym typeface="Helvetica Neue Light"/>
                </a:rPr>
                <a:t> and </a:t>
              </a:r>
              <a:r>
                <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rPr>
                <a:t>transformational</a:t>
              </a:r>
              <a:r>
                <a:rPr lang="en-US" sz="2400" dirty="0">
                  <a:latin typeface="Avenir Next" panose="020B0503020202020204" pitchFamily="34" charset="0"/>
                </a:rPr>
                <a:t> education.</a:t>
              </a:r>
              <a:endPar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endParaRPr>
            </a:p>
            <a:p>
              <a:pPr marL="0" marR="0" lvl="0" indent="0" algn="ctr" defTabSz="584200" rtl="0" eaLnBrk="1" fontAlgn="auto" latinLnBrk="0" hangingPunct="0">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endParaRPr>
            </a:p>
          </p:txBody>
        </p:sp>
      </p:grpSp>
      <p:grpSp>
        <p:nvGrpSpPr>
          <p:cNvPr id="27" name="Group 55">
            <a:extLst>
              <a:ext uri="{FF2B5EF4-FFF2-40B4-BE49-F238E27FC236}">
                <a16:creationId xmlns:a16="http://schemas.microsoft.com/office/drawing/2014/main" id="{56CF73BB-B61A-5041-AEBF-8DA4A193CCBE}"/>
              </a:ext>
            </a:extLst>
          </p:cNvPr>
          <p:cNvGrpSpPr/>
          <p:nvPr/>
        </p:nvGrpSpPr>
        <p:grpSpPr>
          <a:xfrm>
            <a:off x="12893052" y="3394410"/>
            <a:ext cx="4107662" cy="8868539"/>
            <a:chOff x="-2" y="0"/>
            <a:chExt cx="2921003" cy="6306516"/>
          </a:xfrm>
        </p:grpSpPr>
        <p:grpSp>
          <p:nvGrpSpPr>
            <p:cNvPr id="28" name="Group 52">
              <a:extLst>
                <a:ext uri="{FF2B5EF4-FFF2-40B4-BE49-F238E27FC236}">
                  <a16:creationId xmlns:a16="http://schemas.microsoft.com/office/drawing/2014/main" id="{F9B9D3EC-5E65-8E48-B60B-C4C6ED51DE2B}"/>
                </a:ext>
              </a:extLst>
            </p:cNvPr>
            <p:cNvGrpSpPr/>
            <p:nvPr/>
          </p:nvGrpSpPr>
          <p:grpSpPr>
            <a:xfrm>
              <a:off x="-2" y="0"/>
              <a:ext cx="2921003" cy="3152775"/>
              <a:chOff x="-1" y="0"/>
              <a:chExt cx="2921002" cy="3152775"/>
            </a:xfrm>
          </p:grpSpPr>
          <p:grpSp>
            <p:nvGrpSpPr>
              <p:cNvPr id="31" name="Group 46">
                <a:extLst>
                  <a:ext uri="{FF2B5EF4-FFF2-40B4-BE49-F238E27FC236}">
                    <a16:creationId xmlns:a16="http://schemas.microsoft.com/office/drawing/2014/main" id="{BE1F7139-5A37-E248-8814-A47070262A2F}"/>
                  </a:ext>
                </a:extLst>
              </p:cNvPr>
              <p:cNvGrpSpPr/>
              <p:nvPr/>
            </p:nvGrpSpPr>
            <p:grpSpPr>
              <a:xfrm>
                <a:off x="-1" y="0"/>
                <a:ext cx="2921002" cy="3152775"/>
                <a:chOff x="0" y="0"/>
                <a:chExt cx="2921000" cy="3152775"/>
              </a:xfrm>
            </p:grpSpPr>
            <p:sp>
              <p:nvSpPr>
                <p:cNvPr id="37" name="Shape 44">
                  <a:extLst>
                    <a:ext uri="{FF2B5EF4-FFF2-40B4-BE49-F238E27FC236}">
                      <a16:creationId xmlns:a16="http://schemas.microsoft.com/office/drawing/2014/main" id="{0BF5D47E-8AFE-8841-840C-6B950644471A}"/>
                    </a:ext>
                  </a:extLst>
                </p:cNvPr>
                <p:cNvSpPr/>
                <p:nvPr/>
              </p:nvSpPr>
              <p:spPr>
                <a:xfrm>
                  <a:off x="0" y="0"/>
                  <a:ext cx="2921001" cy="3152775"/>
                </a:xfrm>
                <a:custGeom>
                  <a:avLst/>
                  <a:gdLst/>
                  <a:ahLst/>
                  <a:cxnLst>
                    <a:cxn ang="0">
                      <a:pos x="wd2" y="hd2"/>
                    </a:cxn>
                    <a:cxn ang="5400000">
                      <a:pos x="wd2" y="hd2"/>
                    </a:cxn>
                    <a:cxn ang="10800000">
                      <a:pos x="wd2" y="hd2"/>
                    </a:cxn>
                    <a:cxn ang="16200000">
                      <a:pos x="wd2" y="hd2"/>
                    </a:cxn>
                  </a:cxnLst>
                  <a:rect l="0" t="0" r="r" b="b"/>
                  <a:pathLst>
                    <a:path w="21599" h="21599" extrusionOk="0">
                      <a:moveTo>
                        <a:pt x="5467" y="0"/>
                      </a:moveTo>
                      <a:cubicBezTo>
                        <a:pt x="3895" y="0"/>
                        <a:pt x="3097" y="1"/>
                        <a:pt x="2257" y="247"/>
                      </a:cubicBezTo>
                      <a:cubicBezTo>
                        <a:pt x="1331" y="559"/>
                        <a:pt x="604" y="1236"/>
                        <a:pt x="267" y="2093"/>
                      </a:cubicBezTo>
                      <a:cubicBezTo>
                        <a:pt x="-1" y="2877"/>
                        <a:pt x="0" y="3613"/>
                        <a:pt x="0" y="5065"/>
                      </a:cubicBezTo>
                      <a:lnTo>
                        <a:pt x="0" y="14924"/>
                      </a:lnTo>
                      <a:cubicBezTo>
                        <a:pt x="0" y="16399"/>
                        <a:pt x="-1" y="17134"/>
                        <a:pt x="267" y="17918"/>
                      </a:cubicBezTo>
                      <a:cubicBezTo>
                        <a:pt x="604" y="18775"/>
                        <a:pt x="1331" y="19452"/>
                        <a:pt x="2257" y="19764"/>
                      </a:cubicBezTo>
                      <a:cubicBezTo>
                        <a:pt x="3102" y="20012"/>
                        <a:pt x="3900" y="20011"/>
                        <a:pt x="5467" y="20011"/>
                      </a:cubicBezTo>
                      <a:lnTo>
                        <a:pt x="9382" y="20011"/>
                      </a:lnTo>
                      <a:lnTo>
                        <a:pt x="10799" y="21599"/>
                      </a:lnTo>
                      <a:lnTo>
                        <a:pt x="12217" y="20011"/>
                      </a:lnTo>
                      <a:lnTo>
                        <a:pt x="16105" y="20011"/>
                      </a:lnTo>
                      <a:cubicBezTo>
                        <a:pt x="17697" y="20011"/>
                        <a:pt x="18494" y="20012"/>
                        <a:pt x="19339" y="19764"/>
                      </a:cubicBezTo>
                      <a:cubicBezTo>
                        <a:pt x="20265" y="19452"/>
                        <a:pt x="20992" y="18775"/>
                        <a:pt x="21329" y="17918"/>
                      </a:cubicBezTo>
                      <a:cubicBezTo>
                        <a:pt x="21597" y="17134"/>
                        <a:pt x="21599" y="16398"/>
                        <a:pt x="21599" y="14946"/>
                      </a:cubicBezTo>
                      <a:lnTo>
                        <a:pt x="21599" y="5087"/>
                      </a:lnTo>
                      <a:cubicBezTo>
                        <a:pt x="21599" y="3612"/>
                        <a:pt x="21597" y="2877"/>
                        <a:pt x="21329" y="2093"/>
                      </a:cubicBezTo>
                      <a:cubicBezTo>
                        <a:pt x="20992" y="1236"/>
                        <a:pt x="20265" y="559"/>
                        <a:pt x="19339" y="247"/>
                      </a:cubicBezTo>
                      <a:cubicBezTo>
                        <a:pt x="18494" y="-1"/>
                        <a:pt x="17699" y="0"/>
                        <a:pt x="16132" y="0"/>
                      </a:cubicBezTo>
                      <a:lnTo>
                        <a:pt x="5491" y="0"/>
                      </a:lnTo>
                      <a:lnTo>
                        <a:pt x="5467" y="0"/>
                      </a:lnTo>
                      <a:close/>
                    </a:path>
                  </a:pathLst>
                </a:custGeom>
                <a:solidFill>
                  <a:srgbClr val="E5E5E5"/>
                </a:solidFill>
                <a:ln w="12700" cap="flat">
                  <a:noFill/>
                  <a:miter lim="400000"/>
                </a:ln>
                <a:effectLst/>
              </p:spPr>
              <p:txBody>
                <a:bodyPr wrap="square" lIns="0" tIns="0" rIns="0" bIns="0" numCol="1" anchor="t">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Avenir Next" panose="020B0503020202020204" pitchFamily="34" charset="0"/>
                    <a:sym typeface="Gill Sans"/>
                  </a:endParaRPr>
                </a:p>
              </p:txBody>
            </p:sp>
            <p:pic>
              <p:nvPicPr>
                <p:cNvPr id="38" name="Color-Placehoder4.jpg">
                  <a:extLst>
                    <a:ext uri="{FF2B5EF4-FFF2-40B4-BE49-F238E27FC236}">
                      <a16:creationId xmlns:a16="http://schemas.microsoft.com/office/drawing/2014/main" id="{265AE26F-D4D5-D944-B516-08473B157BA0}"/>
                    </a:ext>
                  </a:extLst>
                </p:cNvPr>
                <p:cNvPicPr>
                  <a:picLocks noChangeAspect="1"/>
                </p:cNvPicPr>
                <p:nvPr/>
              </p:nvPicPr>
              <p:blipFill>
                <a:blip r:embed="rId5">
                  <a:duotone>
                    <a:prstClr val="black"/>
                    <a:schemeClr val="tx2">
                      <a:tint val="45000"/>
                      <a:satMod val="400000"/>
                    </a:schemeClr>
                  </a:duotone>
                </a:blip>
                <a:srcRect l="3675" r="3675" b="26988"/>
                <a:stretch>
                  <a:fillRect/>
                </a:stretch>
              </p:blipFill>
              <p:spPr>
                <a:xfrm>
                  <a:off x="-1" y="850900"/>
                  <a:ext cx="2921001" cy="2301875"/>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2457"/>
                      </a:lnTo>
                      <a:cubicBezTo>
                        <a:pt x="0" y="14477"/>
                        <a:pt x="-1" y="15485"/>
                        <a:pt x="267" y="16558"/>
                      </a:cubicBezTo>
                      <a:cubicBezTo>
                        <a:pt x="604" y="17732"/>
                        <a:pt x="1331" y="18659"/>
                        <a:pt x="2257" y="19086"/>
                      </a:cubicBezTo>
                      <a:cubicBezTo>
                        <a:pt x="3102" y="19426"/>
                        <a:pt x="3900" y="19425"/>
                        <a:pt x="5467" y="19425"/>
                      </a:cubicBezTo>
                      <a:lnTo>
                        <a:pt x="9382" y="19425"/>
                      </a:lnTo>
                      <a:lnTo>
                        <a:pt x="10799" y="21600"/>
                      </a:lnTo>
                      <a:lnTo>
                        <a:pt x="12217" y="19425"/>
                      </a:lnTo>
                      <a:lnTo>
                        <a:pt x="16105" y="19425"/>
                      </a:lnTo>
                      <a:cubicBezTo>
                        <a:pt x="17697" y="19425"/>
                        <a:pt x="18494" y="19426"/>
                        <a:pt x="19339" y="19086"/>
                      </a:cubicBezTo>
                      <a:cubicBezTo>
                        <a:pt x="20265" y="18659"/>
                        <a:pt x="20992" y="17732"/>
                        <a:pt x="21329" y="16558"/>
                      </a:cubicBezTo>
                      <a:cubicBezTo>
                        <a:pt x="21597" y="15485"/>
                        <a:pt x="21599" y="14476"/>
                        <a:pt x="21599" y="12487"/>
                      </a:cubicBezTo>
                      <a:lnTo>
                        <a:pt x="21599" y="0"/>
                      </a:lnTo>
                      <a:lnTo>
                        <a:pt x="0" y="0"/>
                      </a:lnTo>
                      <a:close/>
                    </a:path>
                  </a:pathLst>
                </a:custGeom>
                <a:ln w="12700" cap="flat">
                  <a:noFill/>
                  <a:miter lim="400000"/>
                </a:ln>
                <a:effectLst/>
              </p:spPr>
            </p:pic>
          </p:grpSp>
          <p:grpSp>
            <p:nvGrpSpPr>
              <p:cNvPr id="32" name="Group 51">
                <a:extLst>
                  <a:ext uri="{FF2B5EF4-FFF2-40B4-BE49-F238E27FC236}">
                    <a16:creationId xmlns:a16="http://schemas.microsoft.com/office/drawing/2014/main" id="{127C89C0-F848-504B-AA5C-238D49F8BE07}"/>
                  </a:ext>
                </a:extLst>
              </p:cNvPr>
              <p:cNvGrpSpPr/>
              <p:nvPr/>
            </p:nvGrpSpPr>
            <p:grpSpPr>
              <a:xfrm>
                <a:off x="505073" y="505172"/>
                <a:ext cx="1910657" cy="1910657"/>
                <a:chOff x="0" y="0"/>
                <a:chExt cx="1910656" cy="1910656"/>
              </a:xfrm>
            </p:grpSpPr>
            <p:sp>
              <p:nvSpPr>
                <p:cNvPr id="33" name="Shape 47">
                  <a:extLst>
                    <a:ext uri="{FF2B5EF4-FFF2-40B4-BE49-F238E27FC236}">
                      <a16:creationId xmlns:a16="http://schemas.microsoft.com/office/drawing/2014/main" id="{22858FC3-C47C-FC49-AFFB-2B512E3AF3FF}"/>
                    </a:ext>
                  </a:extLst>
                </p:cNvPr>
                <p:cNvSpPr/>
                <p:nvPr/>
              </p:nvSpPr>
              <p:spPr>
                <a:xfrm>
                  <a:off x="0" y="0"/>
                  <a:ext cx="1910656" cy="1910656"/>
                </a:xfrm>
                <a:prstGeom prst="roundRect">
                  <a:avLst>
                    <a:gd name="adj" fmla="val 8766"/>
                  </a:avLst>
                </a:prstGeom>
                <a:solidFill>
                  <a:srgbClr val="FFFFFF"/>
                </a:solidFill>
                <a:ln w="12700" cap="flat">
                  <a:noFill/>
                  <a:miter lim="400000"/>
                </a:ln>
                <a:effectLst/>
              </p:spPr>
              <p:txBody>
                <a:bodyPr wrap="square" lIns="0" tIns="0" rIns="0" bIns="0" numCol="1" anchor="t">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Avenir Next" panose="020B0503020202020204" pitchFamily="34" charset="0"/>
                    <a:sym typeface="Gill Sans"/>
                  </a:endParaRPr>
                </a:p>
              </p:txBody>
            </p:sp>
            <p:grpSp>
              <p:nvGrpSpPr>
                <p:cNvPr id="34" name="Group 50">
                  <a:extLst>
                    <a:ext uri="{FF2B5EF4-FFF2-40B4-BE49-F238E27FC236}">
                      <a16:creationId xmlns:a16="http://schemas.microsoft.com/office/drawing/2014/main" id="{B891BC46-D3C7-CE47-9239-9F6F3E4D7743}"/>
                    </a:ext>
                  </a:extLst>
                </p:cNvPr>
                <p:cNvGrpSpPr/>
                <p:nvPr/>
              </p:nvGrpSpPr>
              <p:grpSpPr>
                <a:xfrm>
                  <a:off x="192177" y="246895"/>
                  <a:ext cx="1526502" cy="1416867"/>
                  <a:chOff x="0" y="0"/>
                  <a:chExt cx="1526500" cy="1416866"/>
                </a:xfrm>
              </p:grpSpPr>
              <p:sp>
                <p:nvSpPr>
                  <p:cNvPr id="35" name="Shape 48">
                    <a:extLst>
                      <a:ext uri="{FF2B5EF4-FFF2-40B4-BE49-F238E27FC236}">
                        <a16:creationId xmlns:a16="http://schemas.microsoft.com/office/drawing/2014/main" id="{FAD9F04F-8E7D-C948-AC36-56BF410A93AD}"/>
                      </a:ext>
                    </a:extLst>
                  </p:cNvPr>
                  <p:cNvSpPr/>
                  <p:nvPr/>
                </p:nvSpPr>
                <p:spPr>
                  <a:xfrm>
                    <a:off x="0" y="0"/>
                    <a:ext cx="1526500" cy="6306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483C9"/>
                        </a:solidFill>
                      </a:defRPr>
                    </a:lvl1pPr>
                  </a:lstStyle>
                  <a:p>
                    <a:pPr marL="0" marR="0" lvl="0" indent="0" algn="ctr" defTabSz="821531" rtl="0" eaLnBrk="1" fontAlgn="auto" latinLnBrk="0" hangingPunct="0">
                      <a:lnSpc>
                        <a:spcPct val="90000"/>
                      </a:lnSpc>
                      <a:spcBef>
                        <a:spcPts val="0"/>
                      </a:spcBef>
                      <a:spcAft>
                        <a:spcPts val="0"/>
                      </a:spcAft>
                      <a:buClrTx/>
                      <a:buSzTx/>
                      <a:buFontTx/>
                      <a:buNone/>
                      <a:tabLst/>
                      <a:defRPr/>
                    </a:pPr>
                    <a:endParaRPr kumimoji="0" sz="2400" b="0" i="0" u="none" strike="noStrike" kern="0" cap="none" spc="0" normalizeH="0" baseline="0" noProof="0" dirty="0">
                      <a:ln>
                        <a:noFill/>
                      </a:ln>
                      <a:solidFill>
                        <a:srgbClr val="3483C9"/>
                      </a:solidFill>
                      <a:effectLst/>
                      <a:uLnTx/>
                      <a:uFillTx/>
                      <a:latin typeface="Avenir Next" panose="020B0503020202020204" pitchFamily="34" charset="0"/>
                      <a:sym typeface="Gill Sans"/>
                    </a:endParaRPr>
                  </a:p>
                </p:txBody>
              </p:sp>
              <p:sp>
                <p:nvSpPr>
                  <p:cNvPr id="36" name="Shape 49">
                    <a:extLst>
                      <a:ext uri="{FF2B5EF4-FFF2-40B4-BE49-F238E27FC236}">
                        <a16:creationId xmlns:a16="http://schemas.microsoft.com/office/drawing/2014/main" id="{7E857813-6CC7-6C4A-B1B9-2B4F2A925A23}"/>
                      </a:ext>
                    </a:extLst>
                  </p:cNvPr>
                  <p:cNvSpPr/>
                  <p:nvPr/>
                </p:nvSpPr>
                <p:spPr>
                  <a:xfrm>
                    <a:off x="0" y="98833"/>
                    <a:ext cx="1526500" cy="13180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4C4C4C"/>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10000"/>
                      </a:lnSpc>
                      <a:spcBef>
                        <a:spcPts val="3000"/>
                      </a:spcBef>
                      <a:spcAft>
                        <a:spcPts val="0"/>
                      </a:spcAft>
                      <a:buClrTx/>
                      <a:buSzTx/>
                      <a:buFontTx/>
                      <a:buNone/>
                      <a:tabLst/>
                      <a:defRPr/>
                    </a:pPr>
                    <a:r>
                      <a:rPr kumimoji="0" lang="en-US" sz="2400" b="0" i="0" u="none" strike="noStrike" kern="0" cap="none" spc="0" normalizeH="0" baseline="0" noProof="0" dirty="0">
                        <a:ln>
                          <a:noFill/>
                        </a:ln>
                        <a:solidFill>
                          <a:srgbClr val="4C4C4C"/>
                        </a:solidFill>
                        <a:effectLst/>
                        <a:uLnTx/>
                        <a:uFillTx/>
                        <a:latin typeface="Avenir Next" panose="020B0503020202020204" pitchFamily="34" charset="0"/>
                        <a:sym typeface="Helvetica Neue Light"/>
                      </a:rPr>
                      <a:t>Summer Internship Program</a:t>
                    </a:r>
                    <a:endParaRPr kumimoji="0" sz="2400" b="0" i="0" u="none" strike="noStrike" kern="0" cap="none" spc="0" normalizeH="0" baseline="0" noProof="0" dirty="0">
                      <a:ln>
                        <a:noFill/>
                      </a:ln>
                      <a:solidFill>
                        <a:srgbClr val="4C4C4C"/>
                      </a:solidFill>
                      <a:effectLst/>
                      <a:uLnTx/>
                      <a:uFillTx/>
                      <a:latin typeface="Avenir Next" panose="020B0503020202020204" pitchFamily="34" charset="0"/>
                      <a:sym typeface="Helvetica Neue Light"/>
                    </a:endParaRPr>
                  </a:p>
                </p:txBody>
              </p:sp>
            </p:grpSp>
          </p:grpSp>
        </p:grpSp>
        <p:sp>
          <p:nvSpPr>
            <p:cNvPr id="29" name="Shape 53">
              <a:extLst>
                <a:ext uri="{FF2B5EF4-FFF2-40B4-BE49-F238E27FC236}">
                  <a16:creationId xmlns:a16="http://schemas.microsoft.com/office/drawing/2014/main" id="{DB2BBBDE-52C2-934D-8E19-48AF903D9A97}"/>
                </a:ext>
              </a:extLst>
            </p:cNvPr>
            <p:cNvSpPr/>
            <p:nvPr/>
          </p:nvSpPr>
          <p:spPr>
            <a:xfrm>
              <a:off x="0" y="3499643"/>
              <a:ext cx="2921000" cy="630633"/>
            </a:xfrm>
            <a:prstGeom prst="roundRect">
              <a:avLst>
                <a:gd name="adj" fmla="val 18644"/>
              </a:avLst>
            </a:prstGeom>
            <a:solidFill>
              <a:srgbClr val="7F7F7F">
                <a:alpha val="9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sz="2400" b="0" i="0" u="none" strike="noStrike" kern="0" cap="all" spc="0" normalizeH="0" baseline="0" noProof="0" dirty="0">
                  <a:ln>
                    <a:noFill/>
                  </a:ln>
                  <a:solidFill>
                    <a:srgbClr val="FFFFFF"/>
                  </a:solidFill>
                  <a:effectLst/>
                  <a:uLnTx/>
                  <a:uFillTx/>
                  <a:latin typeface="Avenir Next" panose="020B0503020202020204" pitchFamily="34" charset="0"/>
                  <a:sym typeface="Helvetica Neue Light"/>
                </a:rPr>
                <a:t> </a:t>
              </a:r>
              <a:r>
                <a:rPr kumimoji="0" lang="en-US" sz="24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t>Professional Immersion</a:t>
              </a:r>
              <a:endParaRPr kumimoji="0" sz="2400" b="0" i="0" u="none" strike="noStrike" kern="0" cap="all" spc="0" normalizeH="0" baseline="0" noProof="0" dirty="0">
                <a:ln>
                  <a:noFill/>
                </a:ln>
                <a:solidFill>
                  <a:srgbClr val="FFFFFF"/>
                </a:solidFill>
                <a:effectLst/>
                <a:uLnTx/>
                <a:uFillTx/>
                <a:latin typeface="Avenir Next" panose="020B0503020202020204" pitchFamily="34" charset="0"/>
                <a:sym typeface="Helvetica Neue Light"/>
              </a:endParaRPr>
            </a:p>
          </p:txBody>
        </p:sp>
        <p:sp>
          <p:nvSpPr>
            <p:cNvPr id="30" name="Shape 54">
              <a:extLst>
                <a:ext uri="{FF2B5EF4-FFF2-40B4-BE49-F238E27FC236}">
                  <a16:creationId xmlns:a16="http://schemas.microsoft.com/office/drawing/2014/main" id="{66E5F546-382D-4D4D-B378-A4FF3B2C487F}"/>
                </a:ext>
              </a:extLst>
            </p:cNvPr>
            <p:cNvSpPr/>
            <p:nvPr/>
          </p:nvSpPr>
          <p:spPr>
            <a:xfrm>
              <a:off x="0" y="4395860"/>
              <a:ext cx="2921000" cy="1910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rPr>
                <a:t>Students get hands-on professional working experience with internships in industry, business, think tanks, government, academia, etc.</a:t>
              </a:r>
            </a:p>
            <a:p>
              <a:pPr marL="0" marR="0" lvl="0" indent="0" algn="ctr" defTabSz="584200"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endParaRPr>
            </a:p>
            <a:p>
              <a:pPr marL="0" marR="0" lvl="0" indent="0" algn="ctr" defTabSz="584200"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dirty="0" err="1">
                <a:ln>
                  <a:noFill/>
                </a:ln>
                <a:solidFill>
                  <a:srgbClr val="4D4D4D"/>
                </a:solidFill>
                <a:effectLst/>
                <a:uLnTx/>
                <a:uFillTx/>
                <a:latin typeface="Avenir Next" panose="020B0503020202020204" pitchFamily="34" charset="0"/>
                <a:sym typeface="Helvetica Neue Light"/>
              </a:endParaRPr>
            </a:p>
          </p:txBody>
        </p:sp>
      </p:grpSp>
      <p:grpSp>
        <p:nvGrpSpPr>
          <p:cNvPr id="40" name="Group 55">
            <a:extLst>
              <a:ext uri="{FF2B5EF4-FFF2-40B4-BE49-F238E27FC236}">
                <a16:creationId xmlns:a16="http://schemas.microsoft.com/office/drawing/2014/main" id="{711DCDF0-C47E-C64F-BB0A-CE7FD3E09D1A}"/>
              </a:ext>
            </a:extLst>
          </p:cNvPr>
          <p:cNvGrpSpPr/>
          <p:nvPr/>
        </p:nvGrpSpPr>
        <p:grpSpPr>
          <a:xfrm>
            <a:off x="18200635" y="3393730"/>
            <a:ext cx="4107664" cy="8868539"/>
            <a:chOff x="-2" y="0"/>
            <a:chExt cx="2921004" cy="6306516"/>
          </a:xfrm>
        </p:grpSpPr>
        <p:grpSp>
          <p:nvGrpSpPr>
            <p:cNvPr id="41" name="Group 52">
              <a:extLst>
                <a:ext uri="{FF2B5EF4-FFF2-40B4-BE49-F238E27FC236}">
                  <a16:creationId xmlns:a16="http://schemas.microsoft.com/office/drawing/2014/main" id="{50734279-4CF8-6845-A420-FCFA4D4D56CB}"/>
                </a:ext>
              </a:extLst>
            </p:cNvPr>
            <p:cNvGrpSpPr/>
            <p:nvPr/>
          </p:nvGrpSpPr>
          <p:grpSpPr>
            <a:xfrm>
              <a:off x="-2" y="0"/>
              <a:ext cx="2921003" cy="3152775"/>
              <a:chOff x="-1" y="0"/>
              <a:chExt cx="2921002" cy="3152775"/>
            </a:xfrm>
          </p:grpSpPr>
          <p:grpSp>
            <p:nvGrpSpPr>
              <p:cNvPr id="44" name="Group 46">
                <a:extLst>
                  <a:ext uri="{FF2B5EF4-FFF2-40B4-BE49-F238E27FC236}">
                    <a16:creationId xmlns:a16="http://schemas.microsoft.com/office/drawing/2014/main" id="{BD8ADBB2-8E5E-9E45-A385-7A415B46D6D3}"/>
                  </a:ext>
                </a:extLst>
              </p:cNvPr>
              <p:cNvGrpSpPr/>
              <p:nvPr/>
            </p:nvGrpSpPr>
            <p:grpSpPr>
              <a:xfrm>
                <a:off x="-1" y="0"/>
                <a:ext cx="2921002" cy="3152775"/>
                <a:chOff x="0" y="0"/>
                <a:chExt cx="2921000" cy="3152775"/>
              </a:xfrm>
            </p:grpSpPr>
            <p:sp>
              <p:nvSpPr>
                <p:cNvPr id="50" name="Shape 44">
                  <a:extLst>
                    <a:ext uri="{FF2B5EF4-FFF2-40B4-BE49-F238E27FC236}">
                      <a16:creationId xmlns:a16="http://schemas.microsoft.com/office/drawing/2014/main" id="{CFF8BC2C-4495-E449-9DE2-5B8202888ACD}"/>
                    </a:ext>
                  </a:extLst>
                </p:cNvPr>
                <p:cNvSpPr/>
                <p:nvPr/>
              </p:nvSpPr>
              <p:spPr>
                <a:xfrm>
                  <a:off x="0" y="0"/>
                  <a:ext cx="2921001" cy="3152775"/>
                </a:xfrm>
                <a:custGeom>
                  <a:avLst/>
                  <a:gdLst/>
                  <a:ahLst/>
                  <a:cxnLst>
                    <a:cxn ang="0">
                      <a:pos x="wd2" y="hd2"/>
                    </a:cxn>
                    <a:cxn ang="5400000">
                      <a:pos x="wd2" y="hd2"/>
                    </a:cxn>
                    <a:cxn ang="10800000">
                      <a:pos x="wd2" y="hd2"/>
                    </a:cxn>
                    <a:cxn ang="16200000">
                      <a:pos x="wd2" y="hd2"/>
                    </a:cxn>
                  </a:cxnLst>
                  <a:rect l="0" t="0" r="r" b="b"/>
                  <a:pathLst>
                    <a:path w="21599" h="21599" extrusionOk="0">
                      <a:moveTo>
                        <a:pt x="5467" y="0"/>
                      </a:moveTo>
                      <a:cubicBezTo>
                        <a:pt x="3895" y="0"/>
                        <a:pt x="3097" y="1"/>
                        <a:pt x="2257" y="247"/>
                      </a:cubicBezTo>
                      <a:cubicBezTo>
                        <a:pt x="1331" y="559"/>
                        <a:pt x="604" y="1236"/>
                        <a:pt x="267" y="2093"/>
                      </a:cubicBezTo>
                      <a:cubicBezTo>
                        <a:pt x="-1" y="2877"/>
                        <a:pt x="0" y="3613"/>
                        <a:pt x="0" y="5065"/>
                      </a:cubicBezTo>
                      <a:lnTo>
                        <a:pt x="0" y="14924"/>
                      </a:lnTo>
                      <a:cubicBezTo>
                        <a:pt x="0" y="16399"/>
                        <a:pt x="-1" y="17134"/>
                        <a:pt x="267" y="17918"/>
                      </a:cubicBezTo>
                      <a:cubicBezTo>
                        <a:pt x="604" y="18775"/>
                        <a:pt x="1331" y="19452"/>
                        <a:pt x="2257" y="19764"/>
                      </a:cubicBezTo>
                      <a:cubicBezTo>
                        <a:pt x="3102" y="20012"/>
                        <a:pt x="3900" y="20011"/>
                        <a:pt x="5467" y="20011"/>
                      </a:cubicBezTo>
                      <a:lnTo>
                        <a:pt x="9382" y="20011"/>
                      </a:lnTo>
                      <a:lnTo>
                        <a:pt x="10799" y="21599"/>
                      </a:lnTo>
                      <a:lnTo>
                        <a:pt x="12217" y="20011"/>
                      </a:lnTo>
                      <a:lnTo>
                        <a:pt x="16105" y="20011"/>
                      </a:lnTo>
                      <a:cubicBezTo>
                        <a:pt x="17697" y="20011"/>
                        <a:pt x="18494" y="20012"/>
                        <a:pt x="19339" y="19764"/>
                      </a:cubicBezTo>
                      <a:cubicBezTo>
                        <a:pt x="20265" y="19452"/>
                        <a:pt x="20992" y="18775"/>
                        <a:pt x="21329" y="17918"/>
                      </a:cubicBezTo>
                      <a:cubicBezTo>
                        <a:pt x="21597" y="17134"/>
                        <a:pt x="21599" y="16398"/>
                        <a:pt x="21599" y="14946"/>
                      </a:cubicBezTo>
                      <a:lnTo>
                        <a:pt x="21599" y="5087"/>
                      </a:lnTo>
                      <a:cubicBezTo>
                        <a:pt x="21599" y="3612"/>
                        <a:pt x="21597" y="2877"/>
                        <a:pt x="21329" y="2093"/>
                      </a:cubicBezTo>
                      <a:cubicBezTo>
                        <a:pt x="20992" y="1236"/>
                        <a:pt x="20265" y="559"/>
                        <a:pt x="19339" y="247"/>
                      </a:cubicBezTo>
                      <a:cubicBezTo>
                        <a:pt x="18494" y="-1"/>
                        <a:pt x="17699" y="0"/>
                        <a:pt x="16132" y="0"/>
                      </a:cubicBezTo>
                      <a:lnTo>
                        <a:pt x="5491" y="0"/>
                      </a:lnTo>
                      <a:lnTo>
                        <a:pt x="5467" y="0"/>
                      </a:lnTo>
                      <a:close/>
                    </a:path>
                  </a:pathLst>
                </a:custGeom>
                <a:solidFill>
                  <a:srgbClr val="E5E5E5"/>
                </a:solidFill>
                <a:ln w="12700" cap="flat">
                  <a:noFill/>
                  <a:miter lim="400000"/>
                </a:ln>
                <a:effectLst/>
              </p:spPr>
              <p:txBody>
                <a:bodyPr wrap="square" lIns="0" tIns="0" rIns="0" bIns="0" numCol="1" anchor="t">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a:ln>
                      <a:noFill/>
                    </a:ln>
                    <a:solidFill>
                      <a:srgbClr val="000000"/>
                    </a:solidFill>
                    <a:effectLst/>
                    <a:uLnTx/>
                    <a:uFillTx/>
                    <a:latin typeface="Avenir Next" panose="020B0503020202020204" pitchFamily="34" charset="0"/>
                    <a:sym typeface="Gill Sans"/>
                  </a:endParaRPr>
                </a:p>
              </p:txBody>
            </p:sp>
            <p:pic>
              <p:nvPicPr>
                <p:cNvPr id="51" name="Color-Placehoder4.jpg">
                  <a:extLst>
                    <a:ext uri="{FF2B5EF4-FFF2-40B4-BE49-F238E27FC236}">
                      <a16:creationId xmlns:a16="http://schemas.microsoft.com/office/drawing/2014/main" id="{F5563C66-7AC3-B049-9489-23B35CA49C05}"/>
                    </a:ext>
                  </a:extLst>
                </p:cNvPr>
                <p:cNvPicPr>
                  <a:picLocks noChangeAspect="1"/>
                </p:cNvPicPr>
                <p:nvPr/>
              </p:nvPicPr>
              <p:blipFill>
                <a:blip r:embed="rId6">
                  <a:duotone>
                    <a:prstClr val="black"/>
                    <a:schemeClr val="tx2">
                      <a:tint val="45000"/>
                      <a:satMod val="400000"/>
                    </a:schemeClr>
                  </a:duotone>
                  <a:extLst>
                    <a:ext uri="{BEBA8EAE-BF5A-486C-A8C5-ECC9F3942E4B}">
                      <a14:imgProps xmlns:a14="http://schemas.microsoft.com/office/drawing/2010/main">
                        <a14:imgLayer r:embed="rId7">
                          <a14:imgEffect>
                            <a14:brightnessContrast bright="-30000" contrast="-30000"/>
                          </a14:imgEffect>
                        </a14:imgLayer>
                      </a14:imgProps>
                    </a:ext>
                  </a:extLst>
                </a:blip>
                <a:srcRect l="3675" r="3675" b="26988"/>
                <a:stretch>
                  <a:fillRect/>
                </a:stretch>
              </p:blipFill>
              <p:spPr>
                <a:xfrm>
                  <a:off x="-1" y="850900"/>
                  <a:ext cx="2921001" cy="2301875"/>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2457"/>
                      </a:lnTo>
                      <a:cubicBezTo>
                        <a:pt x="0" y="14477"/>
                        <a:pt x="-1" y="15485"/>
                        <a:pt x="267" y="16558"/>
                      </a:cubicBezTo>
                      <a:cubicBezTo>
                        <a:pt x="604" y="17732"/>
                        <a:pt x="1331" y="18659"/>
                        <a:pt x="2257" y="19086"/>
                      </a:cubicBezTo>
                      <a:cubicBezTo>
                        <a:pt x="3102" y="19426"/>
                        <a:pt x="3900" y="19425"/>
                        <a:pt x="5467" y="19425"/>
                      </a:cubicBezTo>
                      <a:lnTo>
                        <a:pt x="9382" y="19425"/>
                      </a:lnTo>
                      <a:lnTo>
                        <a:pt x="10799" y="21600"/>
                      </a:lnTo>
                      <a:lnTo>
                        <a:pt x="12217" y="19425"/>
                      </a:lnTo>
                      <a:lnTo>
                        <a:pt x="16105" y="19425"/>
                      </a:lnTo>
                      <a:cubicBezTo>
                        <a:pt x="17697" y="19425"/>
                        <a:pt x="18494" y="19426"/>
                        <a:pt x="19339" y="19086"/>
                      </a:cubicBezTo>
                      <a:cubicBezTo>
                        <a:pt x="20265" y="18659"/>
                        <a:pt x="20992" y="17732"/>
                        <a:pt x="21329" y="16558"/>
                      </a:cubicBezTo>
                      <a:cubicBezTo>
                        <a:pt x="21597" y="15485"/>
                        <a:pt x="21599" y="14476"/>
                        <a:pt x="21599" y="12487"/>
                      </a:cubicBezTo>
                      <a:lnTo>
                        <a:pt x="21599" y="0"/>
                      </a:lnTo>
                      <a:lnTo>
                        <a:pt x="0" y="0"/>
                      </a:lnTo>
                      <a:close/>
                    </a:path>
                  </a:pathLst>
                </a:custGeom>
                <a:solidFill>
                  <a:srgbClr val="F6F8F8"/>
                </a:solidFill>
                <a:ln w="12700" cap="flat">
                  <a:noFill/>
                  <a:miter lim="400000"/>
                </a:ln>
                <a:effectLst/>
              </p:spPr>
            </p:pic>
          </p:grpSp>
          <p:grpSp>
            <p:nvGrpSpPr>
              <p:cNvPr id="45" name="Group 51">
                <a:extLst>
                  <a:ext uri="{FF2B5EF4-FFF2-40B4-BE49-F238E27FC236}">
                    <a16:creationId xmlns:a16="http://schemas.microsoft.com/office/drawing/2014/main" id="{E070C431-FC34-DE4D-9E87-3805D3198564}"/>
                  </a:ext>
                </a:extLst>
              </p:cNvPr>
              <p:cNvGrpSpPr/>
              <p:nvPr/>
            </p:nvGrpSpPr>
            <p:grpSpPr>
              <a:xfrm>
                <a:off x="505073" y="505172"/>
                <a:ext cx="1910657" cy="1910657"/>
                <a:chOff x="0" y="0"/>
                <a:chExt cx="1910656" cy="1910656"/>
              </a:xfrm>
            </p:grpSpPr>
            <p:sp>
              <p:nvSpPr>
                <p:cNvPr id="46" name="Shape 47">
                  <a:extLst>
                    <a:ext uri="{FF2B5EF4-FFF2-40B4-BE49-F238E27FC236}">
                      <a16:creationId xmlns:a16="http://schemas.microsoft.com/office/drawing/2014/main" id="{DDF3D2B8-2C93-EB49-8545-803DAA788F91}"/>
                    </a:ext>
                  </a:extLst>
                </p:cNvPr>
                <p:cNvSpPr/>
                <p:nvPr/>
              </p:nvSpPr>
              <p:spPr>
                <a:xfrm>
                  <a:off x="0" y="0"/>
                  <a:ext cx="1910656" cy="1910656"/>
                </a:xfrm>
                <a:prstGeom prst="roundRect">
                  <a:avLst>
                    <a:gd name="adj" fmla="val 8766"/>
                  </a:avLst>
                </a:prstGeom>
                <a:solidFill>
                  <a:srgbClr val="FFFFFF"/>
                </a:solidFill>
                <a:ln w="12700" cap="flat">
                  <a:noFill/>
                  <a:miter lim="400000"/>
                </a:ln>
                <a:effectLst/>
              </p:spPr>
              <p:txBody>
                <a:bodyPr wrap="square" lIns="0" tIns="0" rIns="0" bIns="0" numCol="1" anchor="t">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a:ln>
                      <a:noFill/>
                    </a:ln>
                    <a:solidFill>
                      <a:srgbClr val="000000"/>
                    </a:solidFill>
                    <a:effectLst/>
                    <a:uLnTx/>
                    <a:uFillTx/>
                    <a:latin typeface="Avenir Next" panose="020B0503020202020204" pitchFamily="34" charset="0"/>
                    <a:sym typeface="Gill Sans"/>
                  </a:endParaRPr>
                </a:p>
              </p:txBody>
            </p:sp>
            <p:grpSp>
              <p:nvGrpSpPr>
                <p:cNvPr id="47" name="Group 50">
                  <a:extLst>
                    <a:ext uri="{FF2B5EF4-FFF2-40B4-BE49-F238E27FC236}">
                      <a16:creationId xmlns:a16="http://schemas.microsoft.com/office/drawing/2014/main" id="{0C3F082A-E4CE-554B-BFA7-15BABCD50A17}"/>
                    </a:ext>
                  </a:extLst>
                </p:cNvPr>
                <p:cNvGrpSpPr/>
                <p:nvPr/>
              </p:nvGrpSpPr>
              <p:grpSpPr>
                <a:xfrm>
                  <a:off x="98918" y="246895"/>
                  <a:ext cx="1733971" cy="1416867"/>
                  <a:chOff x="-93259" y="0"/>
                  <a:chExt cx="1733969" cy="1416866"/>
                </a:xfrm>
              </p:grpSpPr>
              <p:sp>
                <p:nvSpPr>
                  <p:cNvPr id="48" name="Shape 48">
                    <a:extLst>
                      <a:ext uri="{FF2B5EF4-FFF2-40B4-BE49-F238E27FC236}">
                        <a16:creationId xmlns:a16="http://schemas.microsoft.com/office/drawing/2014/main" id="{91CF10C9-BDC2-614C-8C6E-2AE129A62E2D}"/>
                      </a:ext>
                    </a:extLst>
                  </p:cNvPr>
                  <p:cNvSpPr/>
                  <p:nvPr/>
                </p:nvSpPr>
                <p:spPr>
                  <a:xfrm>
                    <a:off x="0" y="0"/>
                    <a:ext cx="1526500" cy="6306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483C9"/>
                        </a:solidFill>
                      </a:defRPr>
                    </a:lvl1pPr>
                  </a:lstStyle>
                  <a:p>
                    <a:pPr marL="0" marR="0" lvl="0" indent="0" algn="ctr" defTabSz="821531" rtl="0" eaLnBrk="1" fontAlgn="auto" latinLnBrk="0" hangingPunct="0">
                      <a:lnSpc>
                        <a:spcPct val="90000"/>
                      </a:lnSpc>
                      <a:spcBef>
                        <a:spcPts val="0"/>
                      </a:spcBef>
                      <a:spcAft>
                        <a:spcPts val="0"/>
                      </a:spcAft>
                      <a:buClrTx/>
                      <a:buSzTx/>
                      <a:buFontTx/>
                      <a:buNone/>
                      <a:tabLst/>
                      <a:defRPr/>
                    </a:pPr>
                    <a:endParaRPr kumimoji="0" sz="5625" b="0" i="0" u="none" strike="noStrike" kern="0" cap="none" spc="0" normalizeH="0" baseline="0" noProof="0" dirty="0">
                      <a:ln>
                        <a:noFill/>
                      </a:ln>
                      <a:solidFill>
                        <a:srgbClr val="3483C9"/>
                      </a:solidFill>
                      <a:effectLst/>
                      <a:uLnTx/>
                      <a:uFillTx/>
                      <a:latin typeface="Avenir Next" panose="020B0503020202020204" pitchFamily="34" charset="0"/>
                      <a:sym typeface="Gill Sans"/>
                    </a:endParaRPr>
                  </a:p>
                </p:txBody>
              </p:sp>
              <p:sp>
                <p:nvSpPr>
                  <p:cNvPr id="49" name="Shape 49">
                    <a:extLst>
                      <a:ext uri="{FF2B5EF4-FFF2-40B4-BE49-F238E27FC236}">
                        <a16:creationId xmlns:a16="http://schemas.microsoft.com/office/drawing/2014/main" id="{E8B3FC3B-21ED-614B-8601-70A745D26261}"/>
                      </a:ext>
                    </a:extLst>
                  </p:cNvPr>
                  <p:cNvSpPr/>
                  <p:nvPr/>
                </p:nvSpPr>
                <p:spPr>
                  <a:xfrm>
                    <a:off x="-93259" y="98833"/>
                    <a:ext cx="1733969" cy="13180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4C4C4C"/>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10000"/>
                      </a:lnSpc>
                      <a:spcBef>
                        <a:spcPts val="3000"/>
                      </a:spcBef>
                      <a:spcAft>
                        <a:spcPts val="0"/>
                      </a:spcAft>
                      <a:buClrTx/>
                      <a:buSzTx/>
                      <a:buFontTx/>
                      <a:buNone/>
                      <a:tabLst/>
                      <a:defRPr/>
                    </a:pPr>
                    <a:r>
                      <a:rPr kumimoji="0" lang="en-US" sz="2400" b="0" i="0" u="none" strike="noStrike" kern="0" cap="none" spc="0" normalizeH="0" baseline="0" noProof="0" dirty="0">
                        <a:ln>
                          <a:noFill/>
                        </a:ln>
                        <a:solidFill>
                          <a:srgbClr val="4C4C4C"/>
                        </a:solidFill>
                        <a:effectLst/>
                        <a:uLnTx/>
                        <a:uFillTx/>
                        <a:latin typeface="Avenir Next" panose="020B0503020202020204" pitchFamily="34" charset="0"/>
                        <a:sym typeface="Helvetica Neue Light"/>
                      </a:rPr>
                      <a:t>Interdisciplinary Major Project (Optional 4th Year)</a:t>
                    </a:r>
                    <a:endParaRPr kumimoji="0" sz="2400" b="0" i="0" u="none" strike="noStrike" kern="0" cap="none" spc="0" normalizeH="0" baseline="0" noProof="0" dirty="0">
                      <a:ln>
                        <a:noFill/>
                      </a:ln>
                      <a:solidFill>
                        <a:srgbClr val="4C4C4C"/>
                      </a:solidFill>
                      <a:effectLst/>
                      <a:uLnTx/>
                      <a:uFillTx/>
                      <a:latin typeface="Avenir Next" panose="020B0503020202020204" pitchFamily="34" charset="0"/>
                      <a:sym typeface="Helvetica Neue Light"/>
                    </a:endParaRPr>
                  </a:p>
                </p:txBody>
              </p:sp>
            </p:grpSp>
          </p:grpSp>
        </p:grpSp>
        <p:sp>
          <p:nvSpPr>
            <p:cNvPr id="42" name="Shape 53">
              <a:extLst>
                <a:ext uri="{FF2B5EF4-FFF2-40B4-BE49-F238E27FC236}">
                  <a16:creationId xmlns:a16="http://schemas.microsoft.com/office/drawing/2014/main" id="{1901C30C-EA1E-8A46-9197-51AE87788FB3}"/>
                </a:ext>
              </a:extLst>
            </p:cNvPr>
            <p:cNvSpPr/>
            <p:nvPr/>
          </p:nvSpPr>
          <p:spPr>
            <a:xfrm>
              <a:off x="0" y="3499643"/>
              <a:ext cx="2921000" cy="630633"/>
            </a:xfrm>
            <a:prstGeom prst="roundRect">
              <a:avLst>
                <a:gd name="adj" fmla="val 18644"/>
              </a:avLst>
            </a:prstGeom>
            <a:solidFill>
              <a:schemeClr val="tx1">
                <a:lumMod val="65000"/>
                <a:lumOff val="35000"/>
                <a:alpha val="90000"/>
              </a:scheme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sz="2400" b="0" i="0" u="none" strike="noStrike" kern="0" cap="all" spc="0" normalizeH="0" baseline="0" noProof="0" dirty="0">
                  <a:ln>
                    <a:noFill/>
                  </a:ln>
                  <a:solidFill>
                    <a:srgbClr val="FFFFFF"/>
                  </a:solidFill>
                  <a:effectLst/>
                  <a:uLnTx/>
                  <a:uFillTx/>
                  <a:latin typeface="Avenir Next" panose="020B0503020202020204" pitchFamily="34" charset="0"/>
                  <a:sym typeface="Helvetica Neue Light"/>
                </a:rPr>
                <a:t> </a:t>
              </a:r>
              <a:r>
                <a:rPr kumimoji="0" lang="en-US" sz="2400" b="0" i="0" u="none" strike="noStrike" kern="0" cap="none" spc="0" normalizeH="0" baseline="0" noProof="0" dirty="0">
                  <a:ln>
                    <a:noFill/>
                  </a:ln>
                  <a:solidFill>
                    <a:srgbClr val="FFFFFF"/>
                  </a:solidFill>
                  <a:effectLst/>
                  <a:uLnTx/>
                  <a:uFillTx/>
                  <a:latin typeface="Avenir Next" panose="020B0503020202020204" pitchFamily="34" charset="0"/>
                  <a:sym typeface="Helvetica Neue Light"/>
                </a:rPr>
                <a:t>Contextual Immersion</a:t>
              </a:r>
              <a:endParaRPr kumimoji="0" sz="2400" b="0" i="0" u="none" strike="noStrike" kern="0" cap="all" spc="0" normalizeH="0" baseline="0" noProof="0" dirty="0">
                <a:ln>
                  <a:noFill/>
                </a:ln>
                <a:solidFill>
                  <a:srgbClr val="FFFFFF"/>
                </a:solidFill>
                <a:effectLst/>
                <a:uLnTx/>
                <a:uFillTx/>
                <a:latin typeface="Avenir Next" panose="020B0503020202020204" pitchFamily="34" charset="0"/>
                <a:sym typeface="Helvetica Neue Light"/>
              </a:endParaRPr>
            </a:p>
          </p:txBody>
        </p:sp>
        <p:sp>
          <p:nvSpPr>
            <p:cNvPr id="43" name="Shape 54">
              <a:extLst>
                <a:ext uri="{FF2B5EF4-FFF2-40B4-BE49-F238E27FC236}">
                  <a16:creationId xmlns:a16="http://schemas.microsoft.com/office/drawing/2014/main" id="{48D15261-402C-4846-B637-B23E5BD49644}"/>
                </a:ext>
              </a:extLst>
            </p:cNvPr>
            <p:cNvSpPr/>
            <p:nvPr/>
          </p:nvSpPr>
          <p:spPr>
            <a:xfrm>
              <a:off x="-1" y="4395860"/>
              <a:ext cx="2921003" cy="1910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rPr>
                <a:t>At the intersections of different disciplines.</a:t>
              </a:r>
            </a:p>
            <a:p>
              <a:pPr marL="0" marR="0" lvl="0" indent="0" algn="ctr" defTabSz="584200"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endParaRPr>
            </a:p>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4D4D4D"/>
                  </a:solidFill>
                  <a:effectLst/>
                  <a:uLnTx/>
                  <a:uFillTx/>
                  <a:latin typeface="Avenir Next" panose="020B0503020202020204" pitchFamily="34" charset="0"/>
                  <a:sym typeface="Helvetica Neue Light"/>
                </a:rPr>
                <a:t>Students with diverse specializations work together to address an issue that is of relevance to society, technology, business or any other aspect of life. </a:t>
              </a:r>
            </a:p>
          </p:txBody>
        </p:sp>
      </p:grpSp>
    </p:spTree>
    <p:extLst>
      <p:ext uri="{BB962C8B-B14F-4D97-AF65-F5344CB8AC3E}">
        <p14:creationId xmlns:p14="http://schemas.microsoft.com/office/powerpoint/2010/main" val="394198780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8"/>
          <p:cNvGrpSpPr/>
          <p:nvPr/>
        </p:nvGrpSpPr>
        <p:grpSpPr>
          <a:xfrm>
            <a:off x="3254520" y="0"/>
            <a:ext cx="21129481" cy="13716000"/>
            <a:chOff x="-3290625" y="0"/>
            <a:chExt cx="15025428" cy="9753600"/>
          </a:xfrm>
        </p:grpSpPr>
        <p:grpSp>
          <p:nvGrpSpPr>
            <p:cNvPr id="24" name="Group 24"/>
            <p:cNvGrpSpPr/>
            <p:nvPr/>
          </p:nvGrpSpPr>
          <p:grpSpPr>
            <a:xfrm>
              <a:off x="-3290625" y="4533591"/>
              <a:ext cx="7859503" cy="2216237"/>
              <a:chOff x="-3290625" y="0"/>
              <a:chExt cx="7859503" cy="2216236"/>
            </a:xfrm>
          </p:grpSpPr>
          <p:sp>
            <p:nvSpPr>
              <p:cNvPr id="20" name="Shape 20"/>
              <p:cNvSpPr/>
              <p:nvPr/>
            </p:nvSpPr>
            <p:spPr>
              <a:xfrm>
                <a:off x="-3290625" y="0"/>
                <a:ext cx="7201696" cy="6391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r>
                  <a:rPr lang="en-US" sz="6600" dirty="0">
                    <a:solidFill>
                      <a:srgbClr val="194679"/>
                    </a:solidFill>
                    <a:latin typeface="Avenir Next" panose="020B0503020202020204" pitchFamily="34" charset="0"/>
                  </a:rPr>
                  <a:t>Guru-Shishya Philosophy</a:t>
                </a:r>
                <a:endParaRPr sz="6600" dirty="0">
                  <a:solidFill>
                    <a:srgbClr val="194679"/>
                  </a:solidFill>
                  <a:latin typeface="Avenir Next" panose="020B0503020202020204" pitchFamily="34" charset="0"/>
                </a:endParaRPr>
              </a:p>
            </p:txBody>
          </p:sp>
          <p:sp>
            <p:nvSpPr>
              <p:cNvPr id="21" name="Shape 21"/>
              <p:cNvSpPr/>
              <p:nvPr/>
            </p:nvSpPr>
            <p:spPr>
              <a:xfrm>
                <a:off x="-3290625" y="882287"/>
                <a:ext cx="7859503" cy="133394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FLAME University’s Guru-Shishya philosophy leads to deep connections between our passionate students and dedicated faculty ensuring individual attention and quality growth. </a:t>
                </a:r>
                <a:endParaRPr sz="3200" dirty="0">
                  <a:latin typeface="Avenir Next" panose="020B0503020202020204" pitchFamily="34" charset="0"/>
                </a:endParaRPr>
              </a:p>
            </p:txBody>
          </p:sp>
        </p:grpSp>
        <p:grpSp>
          <p:nvGrpSpPr>
            <p:cNvPr id="47" name="Group 47"/>
            <p:cNvGrpSpPr/>
            <p:nvPr/>
          </p:nvGrpSpPr>
          <p:grpSpPr>
            <a:xfrm>
              <a:off x="1981200" y="0"/>
              <a:ext cx="9753603" cy="9753600"/>
              <a:chOff x="0" y="0"/>
              <a:chExt cx="9753602" cy="9753600"/>
            </a:xfrm>
          </p:grpSpPr>
          <p:grpSp>
            <p:nvGrpSpPr>
              <p:cNvPr id="35" name="Group 35"/>
              <p:cNvGrpSpPr/>
              <p:nvPr/>
            </p:nvGrpSpPr>
            <p:grpSpPr>
              <a:xfrm>
                <a:off x="0" y="0"/>
                <a:ext cx="9753602" cy="9753600"/>
                <a:chOff x="0" y="0"/>
                <a:chExt cx="9753601" cy="9753600"/>
              </a:xfrm>
            </p:grpSpPr>
            <p:pic>
              <p:nvPicPr>
                <p:cNvPr id="25" name="photo-placeholder.jpg"/>
                <p:cNvPicPr>
                  <a:picLocks noChangeAspect="1"/>
                </p:cNvPicPr>
                <p:nvPr/>
              </p:nvPicPr>
              <p:blipFill>
                <a:blip r:embed="rId3">
                  <a:alphaModFix amt="84903"/>
                  <a:extLst>
                    <a:ext uri="{BEBA8EAE-BF5A-486C-A8C5-ECC9F3942E4B}">
                      <a14:imgProps xmlns:a14="http://schemas.microsoft.com/office/drawing/2010/main">
                        <a14:imgLayer r:embed="rId4">
                          <a14:imgEffect>
                            <a14:artisticBlur/>
                          </a14:imgEffect>
                        </a14:imgLayer>
                      </a14:imgProps>
                    </a:ext>
                  </a:extLst>
                </a:blip>
                <a:srcRect l="6027" t="9166" r="75222" b="65833"/>
                <a:stretch>
                  <a:fillRect/>
                </a:stretch>
              </p:blipFill>
              <p:spPr>
                <a:xfrm>
                  <a:off x="0" y="0"/>
                  <a:ext cx="2438400" cy="2438400"/>
                </a:xfrm>
                <a:prstGeom prst="rect">
                  <a:avLst/>
                </a:prstGeom>
                <a:ln w="12700" cap="flat">
                  <a:noFill/>
                  <a:miter lim="400000"/>
                </a:ln>
                <a:effectLst/>
              </p:spPr>
            </p:pic>
            <p:pic>
              <p:nvPicPr>
                <p:cNvPr id="26" name="photo-placeholder.jpg"/>
                <p:cNvPicPr>
                  <a:picLocks noChangeAspect="1"/>
                </p:cNvPicPr>
                <p:nvPr/>
              </p:nvPicPr>
              <p:blipFill>
                <a:blip r:embed="rId5">
                  <a:extLst>
                    <a:ext uri="{BEBA8EAE-BF5A-486C-A8C5-ECC9F3942E4B}">
                      <a14:imgProps xmlns:a14="http://schemas.microsoft.com/office/drawing/2010/main">
                        <a14:imgLayer r:embed="rId4">
                          <a14:imgEffect>
                            <a14:backgroundRemoval t="11666" b="31667" l="7902" r="22903"/>
                          </a14:imgEffect>
                          <a14:imgEffect>
                            <a14:artisticBlur/>
                          </a14:imgEffect>
                        </a14:imgLayer>
                      </a14:imgProps>
                    </a:ext>
                  </a:extLst>
                </a:blip>
                <a:srcRect l="6027" t="9166" r="75222" b="65833"/>
                <a:stretch>
                  <a:fillRect/>
                </a:stretch>
              </p:blipFill>
              <p:spPr>
                <a:xfrm>
                  <a:off x="2438399" y="0"/>
                  <a:ext cx="2438401" cy="2438400"/>
                </a:xfrm>
                <a:prstGeom prst="rect">
                  <a:avLst/>
                </a:prstGeom>
                <a:solidFill>
                  <a:schemeClr val="bg2">
                    <a:lumMod val="75000"/>
                  </a:schemeClr>
                </a:solidFill>
                <a:ln w="12700" cap="flat">
                  <a:noFill/>
                  <a:miter lim="400000"/>
                </a:ln>
                <a:effectLst/>
              </p:spPr>
            </p:pic>
            <p:pic>
              <p:nvPicPr>
                <p:cNvPr id="27" name="photo-placeholder.jpg"/>
                <p:cNvPicPr>
                  <a:picLocks noChangeAspect="1"/>
                </p:cNvPicPr>
                <p:nvPr/>
              </p:nvPicPr>
              <p:blipFill>
                <a:blip r:embed="rId5">
                  <a:alphaModFix amt="84903"/>
                  <a:extLst>
                    <a:ext uri="{BEBA8EAE-BF5A-486C-A8C5-ECC9F3942E4B}">
                      <a14:imgProps xmlns:a14="http://schemas.microsoft.com/office/drawing/2010/main">
                        <a14:imgLayer r:embed="rId6">
                          <a14:imgEffect>
                            <a14:backgroundRemoval t="11666" b="31667" l="7902" r="22903"/>
                          </a14:imgEffect>
                          <a14:imgEffect>
                            <a14:artisticBlur/>
                          </a14:imgEffect>
                        </a14:imgLayer>
                      </a14:imgProps>
                    </a:ext>
                  </a:extLst>
                </a:blip>
                <a:srcRect l="6027" t="9166" r="75222" b="65833"/>
                <a:stretch>
                  <a:fillRect/>
                </a:stretch>
              </p:blipFill>
              <p:spPr>
                <a:xfrm>
                  <a:off x="4876800" y="0"/>
                  <a:ext cx="2438401" cy="2438400"/>
                </a:xfrm>
                <a:prstGeom prst="rect">
                  <a:avLst/>
                </a:prstGeom>
                <a:solidFill>
                  <a:srgbClr val="205C97"/>
                </a:solidFill>
                <a:ln w="12700" cap="flat">
                  <a:noFill/>
                  <a:miter lim="400000"/>
                </a:ln>
                <a:effectLst/>
              </p:spPr>
            </p:pic>
            <p:pic>
              <p:nvPicPr>
                <p:cNvPr id="28" name="photo-placeholder.jpg"/>
                <p:cNvPicPr>
                  <a:picLocks noChangeAspect="1"/>
                </p:cNvPicPr>
                <p:nvPr/>
              </p:nvPicPr>
              <p:blipFill>
                <a:blip r:embed="rId3">
                  <a:extLst>
                    <a:ext uri="{BEBA8EAE-BF5A-486C-A8C5-ECC9F3942E4B}">
                      <a14:imgProps xmlns:a14="http://schemas.microsoft.com/office/drawing/2010/main">
                        <a14:imgLayer r:embed="rId7">
                          <a14:imgEffect>
                            <a14:artisticBlur/>
                          </a14:imgEffect>
                        </a14:imgLayer>
                      </a14:imgProps>
                    </a:ext>
                  </a:extLst>
                </a:blip>
                <a:srcRect l="6027" t="9166" r="75222" b="65833"/>
                <a:stretch>
                  <a:fillRect/>
                </a:stretch>
              </p:blipFill>
              <p:spPr>
                <a:xfrm>
                  <a:off x="7315200" y="0"/>
                  <a:ext cx="2438401" cy="2438400"/>
                </a:xfrm>
                <a:prstGeom prst="rect">
                  <a:avLst/>
                </a:prstGeom>
                <a:ln w="12700" cap="flat">
                  <a:noFill/>
                  <a:miter lim="400000"/>
                </a:ln>
                <a:effectLst/>
              </p:spPr>
            </p:pic>
            <p:pic>
              <p:nvPicPr>
                <p:cNvPr id="29" name="photo-placeholder.jpg"/>
                <p:cNvPicPr>
                  <a:picLocks noChangeAspect="1"/>
                </p:cNvPicPr>
                <p:nvPr/>
              </p:nvPicPr>
              <p:blipFill>
                <a:blip r:embed="rId8">
                  <a:alphaModFix amt="84903"/>
                  <a:grayscl/>
                  <a:extLst>
                    <a:ext uri="{BEBA8EAE-BF5A-486C-A8C5-ECC9F3942E4B}">
                      <a14:imgProps xmlns:a14="http://schemas.microsoft.com/office/drawing/2010/main">
                        <a14:imgLayer r:embed="rId9">
                          <a14:imgEffect>
                            <a14:artisticBlur/>
                          </a14:imgEffect>
                          <a14:imgEffect>
                            <a14:saturation sat="0"/>
                          </a14:imgEffect>
                        </a14:imgLayer>
                      </a14:imgProps>
                    </a:ext>
                  </a:extLst>
                </a:blip>
                <a:srcRect l="6027" t="9166" r="75222" b="65833"/>
                <a:stretch>
                  <a:fillRect/>
                </a:stretch>
              </p:blipFill>
              <p:spPr>
                <a:xfrm>
                  <a:off x="7315200" y="2438400"/>
                  <a:ext cx="2438401" cy="2438400"/>
                </a:xfrm>
                <a:prstGeom prst="rect">
                  <a:avLst/>
                </a:prstGeom>
                <a:ln w="12700" cap="flat">
                  <a:noFill/>
                  <a:miter lim="400000"/>
                </a:ln>
                <a:effectLst/>
              </p:spPr>
            </p:pic>
            <p:pic>
              <p:nvPicPr>
                <p:cNvPr id="30" name="photo-placeholder.jpg"/>
                <p:cNvPicPr>
                  <a:picLocks noChangeAspect="1"/>
                </p:cNvPicPr>
                <p:nvPr/>
              </p:nvPicPr>
              <p:blipFill>
                <a:blip r:embed="rId5">
                  <a:grayscl/>
                  <a:extLst>
                    <a:ext uri="{BEBA8EAE-BF5A-486C-A8C5-ECC9F3942E4B}">
                      <a14:imgProps xmlns:a14="http://schemas.microsoft.com/office/drawing/2010/main">
                        <a14:imgLayer r:embed="rId10">
                          <a14:imgEffect>
                            <a14:backgroundRemoval t="11666" b="31667" l="7902" r="22903"/>
                          </a14:imgEffect>
                          <a14:imgEffect>
                            <a14:artisticBlur/>
                          </a14:imgEffect>
                        </a14:imgLayer>
                      </a14:imgProps>
                    </a:ext>
                  </a:extLst>
                </a:blip>
                <a:srcRect l="6027" t="9166" r="75222" b="65833"/>
                <a:stretch>
                  <a:fillRect/>
                </a:stretch>
              </p:blipFill>
              <p:spPr>
                <a:xfrm>
                  <a:off x="4876800" y="2438400"/>
                  <a:ext cx="2438401" cy="2438400"/>
                </a:xfrm>
                <a:prstGeom prst="rect">
                  <a:avLst/>
                </a:prstGeom>
                <a:solidFill>
                  <a:srgbClr val="53585F"/>
                </a:solidFill>
                <a:ln w="12700" cap="flat">
                  <a:noFill/>
                  <a:miter lim="400000"/>
                </a:ln>
                <a:effectLst/>
              </p:spPr>
            </p:pic>
            <p:pic>
              <p:nvPicPr>
                <p:cNvPr id="31" name="photo-placeholder.jpg"/>
                <p:cNvPicPr>
                  <a:picLocks noChangeAspect="1"/>
                </p:cNvPicPr>
                <p:nvPr/>
              </p:nvPicPr>
              <p:blipFill>
                <a:blip r:embed="rId5">
                  <a:alphaModFix amt="84903"/>
                  <a:extLst>
                    <a:ext uri="{BEBA8EAE-BF5A-486C-A8C5-ECC9F3942E4B}">
                      <a14:imgProps xmlns:a14="http://schemas.microsoft.com/office/drawing/2010/main">
                        <a14:imgLayer r:embed="rId11">
                          <a14:imgEffect>
                            <a14:backgroundRemoval t="11666" b="31667" l="7902" r="22903"/>
                          </a14:imgEffect>
                          <a14:imgEffect>
                            <a14:artisticBlur/>
                          </a14:imgEffect>
                        </a14:imgLayer>
                      </a14:imgProps>
                    </a:ext>
                  </a:extLst>
                </a:blip>
                <a:srcRect l="6027" t="9166" r="75222" b="65833"/>
                <a:stretch>
                  <a:fillRect/>
                </a:stretch>
              </p:blipFill>
              <p:spPr>
                <a:xfrm>
                  <a:off x="4876800" y="4876800"/>
                  <a:ext cx="2438401" cy="2438400"/>
                </a:xfrm>
                <a:prstGeom prst="rect">
                  <a:avLst/>
                </a:prstGeom>
                <a:solidFill>
                  <a:srgbClr val="205C97"/>
                </a:solidFill>
                <a:ln w="12700" cap="flat">
                  <a:noFill/>
                  <a:miter lim="400000"/>
                </a:ln>
                <a:effectLst/>
              </p:spPr>
            </p:pic>
            <p:pic>
              <p:nvPicPr>
                <p:cNvPr id="32" name="photo-placeholder.jpg"/>
                <p:cNvPicPr>
                  <a:picLocks noChangeAspect="1"/>
                </p:cNvPicPr>
                <p:nvPr/>
              </p:nvPicPr>
              <p:blipFill>
                <a:blip r:embed="rId3">
                  <a:extLst>
                    <a:ext uri="{BEBA8EAE-BF5A-486C-A8C5-ECC9F3942E4B}">
                      <a14:imgProps xmlns:a14="http://schemas.microsoft.com/office/drawing/2010/main">
                        <a14:imgLayer r:embed="rId12">
                          <a14:imgEffect>
                            <a14:artisticBlur/>
                          </a14:imgEffect>
                        </a14:imgLayer>
                      </a14:imgProps>
                    </a:ext>
                  </a:extLst>
                </a:blip>
                <a:srcRect l="6027" t="9166" r="75222" b="65833"/>
                <a:stretch>
                  <a:fillRect/>
                </a:stretch>
              </p:blipFill>
              <p:spPr>
                <a:xfrm>
                  <a:off x="7315200" y="4876800"/>
                  <a:ext cx="2438401" cy="2438400"/>
                </a:xfrm>
                <a:prstGeom prst="rect">
                  <a:avLst/>
                </a:prstGeom>
                <a:ln w="12700" cap="flat">
                  <a:noFill/>
                  <a:miter lim="400000"/>
                </a:ln>
                <a:effectLst/>
              </p:spPr>
            </p:pic>
            <p:pic>
              <p:nvPicPr>
                <p:cNvPr id="33" name="photo-placeholder.jpg"/>
                <p:cNvPicPr>
                  <a:picLocks noChangeAspect="1"/>
                </p:cNvPicPr>
                <p:nvPr/>
              </p:nvPicPr>
              <p:blipFill>
                <a:blip r:embed="rId5">
                  <a:alphaModFix amt="84903"/>
                  <a:extLst>
                    <a:ext uri="{BEBA8EAE-BF5A-486C-A8C5-ECC9F3942E4B}">
                      <a14:imgProps xmlns:a14="http://schemas.microsoft.com/office/drawing/2010/main">
                        <a14:imgLayer r:embed="rId13">
                          <a14:imgEffect>
                            <a14:backgroundRemoval t="11666" b="31667" l="7902" r="22903"/>
                          </a14:imgEffect>
                          <a14:imgEffect>
                            <a14:artisticBlur/>
                          </a14:imgEffect>
                          <a14:imgEffect>
                            <a14:brightnessContrast bright="-40000" contrast="40000"/>
                          </a14:imgEffect>
                        </a14:imgLayer>
                      </a14:imgProps>
                    </a:ext>
                  </a:extLst>
                </a:blip>
                <a:srcRect l="6027" t="9166" r="75222" b="65833"/>
                <a:stretch>
                  <a:fillRect/>
                </a:stretch>
              </p:blipFill>
              <p:spPr>
                <a:xfrm>
                  <a:off x="7315200" y="7315200"/>
                  <a:ext cx="2438401" cy="2438400"/>
                </a:xfrm>
                <a:prstGeom prst="rect">
                  <a:avLst/>
                </a:prstGeom>
                <a:solidFill>
                  <a:srgbClr val="194679"/>
                </a:solidFill>
                <a:ln w="12700" cap="flat">
                  <a:noFill/>
                  <a:miter lim="400000"/>
                </a:ln>
                <a:effectLst/>
              </p:spPr>
            </p:pic>
            <p:pic>
              <p:nvPicPr>
                <p:cNvPr id="34" name="photo-placeholder.jpg"/>
                <p:cNvPicPr>
                  <a:picLocks noChangeAspect="1"/>
                </p:cNvPicPr>
                <p:nvPr/>
              </p:nvPicPr>
              <p:blipFill>
                <a:blip r:embed="rId5">
                  <a:extLst>
                    <a:ext uri="{BEBA8EAE-BF5A-486C-A8C5-ECC9F3942E4B}">
                      <a14:imgProps xmlns:a14="http://schemas.microsoft.com/office/drawing/2010/main">
                        <a14:imgLayer r:embed="rId14">
                          <a14:imgEffect>
                            <a14:backgroundRemoval t="11666" b="31667" l="7902" r="22903"/>
                          </a14:imgEffect>
                          <a14:imgEffect>
                            <a14:artisticBlur/>
                          </a14:imgEffect>
                        </a14:imgLayer>
                      </a14:imgProps>
                    </a:ext>
                  </a:extLst>
                </a:blip>
                <a:srcRect l="6027" t="9166" r="75222" b="65833"/>
                <a:stretch>
                  <a:fillRect/>
                </a:stretch>
              </p:blipFill>
              <p:spPr>
                <a:xfrm>
                  <a:off x="4876800" y="7315200"/>
                  <a:ext cx="2438401" cy="2438400"/>
                </a:xfrm>
                <a:prstGeom prst="rect">
                  <a:avLst/>
                </a:prstGeom>
                <a:solidFill>
                  <a:srgbClr val="7F7F7F"/>
                </a:solidFill>
                <a:ln w="12700" cap="flat">
                  <a:noFill/>
                  <a:miter lim="400000"/>
                </a:ln>
                <a:effectLst/>
              </p:spPr>
            </p:pic>
          </p:grpSp>
          <p:sp>
            <p:nvSpPr>
              <p:cNvPr id="38" name="Shape 38"/>
              <p:cNvSpPr/>
              <p:nvPr/>
            </p:nvSpPr>
            <p:spPr>
              <a:xfrm>
                <a:off x="7643340" y="1031000"/>
                <a:ext cx="1782119" cy="3764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Valuable guidance</a:t>
                </a:r>
                <a:endParaRPr sz="3200" dirty="0">
                  <a:latin typeface="Avenir Next" panose="020B0503020202020204" pitchFamily="34" charset="0"/>
                </a:endParaRPr>
              </a:p>
            </p:txBody>
          </p:sp>
        </p:grpSp>
      </p:grpSp>
      <p:sp>
        <p:nvSpPr>
          <p:cNvPr id="49" name="Shape 38">
            <a:extLst>
              <a:ext uri="{FF2B5EF4-FFF2-40B4-BE49-F238E27FC236}">
                <a16:creationId xmlns:a16="http://schemas.microsoft.com/office/drawing/2014/main" id="{9BDDD750-741F-F145-8CE4-7B9BCBD62413}"/>
              </a:ext>
            </a:extLst>
          </p:cNvPr>
          <p:cNvSpPr/>
          <p:nvPr/>
        </p:nvSpPr>
        <p:spPr>
          <a:xfrm>
            <a:off x="11143312" y="1449844"/>
            <a:ext cx="2506106" cy="5293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Small class sizes</a:t>
            </a:r>
            <a:endParaRPr sz="3200" dirty="0">
              <a:latin typeface="Avenir Next" panose="020B0503020202020204" pitchFamily="34" charset="0"/>
            </a:endParaRPr>
          </a:p>
        </p:txBody>
      </p:sp>
      <p:sp>
        <p:nvSpPr>
          <p:cNvPr id="50" name="Shape 38">
            <a:extLst>
              <a:ext uri="{FF2B5EF4-FFF2-40B4-BE49-F238E27FC236}">
                <a16:creationId xmlns:a16="http://schemas.microsoft.com/office/drawing/2014/main" id="{58CBAA25-C25A-A74F-A528-91C5239279E9}"/>
              </a:ext>
            </a:extLst>
          </p:cNvPr>
          <p:cNvSpPr/>
          <p:nvPr/>
        </p:nvSpPr>
        <p:spPr>
          <a:xfrm>
            <a:off x="14306932" y="1543166"/>
            <a:ext cx="2981420" cy="39769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Effective mentoring</a:t>
            </a:r>
            <a:endParaRPr sz="3200" dirty="0">
              <a:latin typeface="Avenir Next" panose="020B0503020202020204" pitchFamily="34" charset="0"/>
            </a:endParaRPr>
          </a:p>
        </p:txBody>
      </p:sp>
      <p:sp>
        <p:nvSpPr>
          <p:cNvPr id="51" name="Shape 38">
            <a:extLst>
              <a:ext uri="{FF2B5EF4-FFF2-40B4-BE49-F238E27FC236}">
                <a16:creationId xmlns:a16="http://schemas.microsoft.com/office/drawing/2014/main" id="{088D97FD-629C-674B-B070-647E477B481E}"/>
              </a:ext>
            </a:extLst>
          </p:cNvPr>
          <p:cNvSpPr/>
          <p:nvPr/>
        </p:nvSpPr>
        <p:spPr>
          <a:xfrm>
            <a:off x="17532938" y="1496505"/>
            <a:ext cx="3415133" cy="49101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Knowledgeable advising</a:t>
            </a:r>
            <a:endParaRPr sz="3200" dirty="0">
              <a:latin typeface="Avenir Next" panose="020B0503020202020204" pitchFamily="34" charset="0"/>
            </a:endParaRPr>
          </a:p>
        </p:txBody>
      </p:sp>
      <p:sp>
        <p:nvSpPr>
          <p:cNvPr id="52" name="Shape 38">
            <a:extLst>
              <a:ext uri="{FF2B5EF4-FFF2-40B4-BE49-F238E27FC236}">
                <a16:creationId xmlns:a16="http://schemas.microsoft.com/office/drawing/2014/main" id="{9AA3F996-0EDD-AA48-85CB-6DC3D2A07417}"/>
              </a:ext>
            </a:extLst>
          </p:cNvPr>
          <p:cNvSpPr/>
          <p:nvPr/>
        </p:nvSpPr>
        <p:spPr>
          <a:xfrm>
            <a:off x="18001315" y="5012470"/>
            <a:ext cx="2506106" cy="5293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Close relationships</a:t>
            </a:r>
            <a:endParaRPr sz="3200" dirty="0">
              <a:latin typeface="Avenir Next" panose="020B0503020202020204" pitchFamily="34" charset="0"/>
            </a:endParaRPr>
          </a:p>
        </p:txBody>
      </p:sp>
      <p:sp>
        <p:nvSpPr>
          <p:cNvPr id="53" name="Shape 38">
            <a:extLst>
              <a:ext uri="{FF2B5EF4-FFF2-40B4-BE49-F238E27FC236}">
                <a16:creationId xmlns:a16="http://schemas.microsoft.com/office/drawing/2014/main" id="{C91C824E-784F-2843-840C-43D30A0210CE}"/>
              </a:ext>
            </a:extLst>
          </p:cNvPr>
          <p:cNvSpPr/>
          <p:nvPr/>
        </p:nvSpPr>
        <p:spPr>
          <a:xfrm>
            <a:off x="21215812" y="5010462"/>
            <a:ext cx="2953692" cy="5273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Meaningful discussions</a:t>
            </a:r>
            <a:endParaRPr sz="3200" dirty="0">
              <a:latin typeface="Avenir Next" panose="020B0503020202020204" pitchFamily="34" charset="0"/>
            </a:endParaRPr>
          </a:p>
        </p:txBody>
      </p:sp>
      <p:sp>
        <p:nvSpPr>
          <p:cNvPr id="54" name="Shape 38">
            <a:extLst>
              <a:ext uri="{FF2B5EF4-FFF2-40B4-BE49-F238E27FC236}">
                <a16:creationId xmlns:a16="http://schemas.microsoft.com/office/drawing/2014/main" id="{BD0DC21C-994C-A249-9BC9-E67C4BF7BBCF}"/>
              </a:ext>
            </a:extLst>
          </p:cNvPr>
          <p:cNvSpPr/>
          <p:nvPr/>
        </p:nvSpPr>
        <p:spPr>
          <a:xfrm>
            <a:off x="21430316" y="8289355"/>
            <a:ext cx="2506106" cy="5293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Deep insights</a:t>
            </a:r>
            <a:endParaRPr sz="3200" dirty="0">
              <a:latin typeface="Avenir Next" panose="020B0503020202020204" pitchFamily="34" charset="0"/>
            </a:endParaRPr>
          </a:p>
        </p:txBody>
      </p:sp>
      <p:sp>
        <p:nvSpPr>
          <p:cNvPr id="55" name="Shape 38">
            <a:extLst>
              <a:ext uri="{FF2B5EF4-FFF2-40B4-BE49-F238E27FC236}">
                <a16:creationId xmlns:a16="http://schemas.microsoft.com/office/drawing/2014/main" id="{AF23D25A-8315-AB43-BB06-8113F38CD804}"/>
              </a:ext>
            </a:extLst>
          </p:cNvPr>
          <p:cNvSpPr/>
          <p:nvPr/>
        </p:nvSpPr>
        <p:spPr>
          <a:xfrm>
            <a:off x="17526007" y="8307843"/>
            <a:ext cx="3078398" cy="5293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Detailed course evaluation and feedback</a:t>
            </a:r>
          </a:p>
        </p:txBody>
      </p:sp>
      <p:sp>
        <p:nvSpPr>
          <p:cNvPr id="56" name="Shape 38">
            <a:extLst>
              <a:ext uri="{FF2B5EF4-FFF2-40B4-BE49-F238E27FC236}">
                <a16:creationId xmlns:a16="http://schemas.microsoft.com/office/drawing/2014/main" id="{F33E59B5-62AC-E44A-9788-5CDC3A95BBED}"/>
              </a:ext>
            </a:extLst>
          </p:cNvPr>
          <p:cNvSpPr/>
          <p:nvPr/>
        </p:nvSpPr>
        <p:spPr>
          <a:xfrm>
            <a:off x="17429023" y="11736842"/>
            <a:ext cx="3582056" cy="5293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Well-being counselling</a:t>
            </a:r>
            <a:endParaRPr sz="3200" dirty="0">
              <a:latin typeface="Avenir Next" panose="020B0503020202020204" pitchFamily="34" charset="0"/>
            </a:endParaRPr>
          </a:p>
        </p:txBody>
      </p:sp>
      <p:sp>
        <p:nvSpPr>
          <p:cNvPr id="57" name="Shape 38">
            <a:extLst>
              <a:ext uri="{FF2B5EF4-FFF2-40B4-BE49-F238E27FC236}">
                <a16:creationId xmlns:a16="http://schemas.microsoft.com/office/drawing/2014/main" id="{338A9324-9B7F-DC42-8708-1D0B83EC5D33}"/>
              </a:ext>
            </a:extLst>
          </p:cNvPr>
          <p:cNvSpPr/>
          <p:nvPr/>
        </p:nvSpPr>
        <p:spPr>
          <a:xfrm>
            <a:off x="21067152" y="11884554"/>
            <a:ext cx="3204696" cy="23389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Collaborative efforts</a:t>
            </a:r>
            <a:endParaRPr sz="3200" dirty="0">
              <a:latin typeface="Avenir Next" panose="020B0503020202020204" pitchFamily="34" charset="0"/>
            </a:endParaRPr>
          </a:p>
        </p:txBody>
      </p:sp>
      <p:sp>
        <p:nvSpPr>
          <p:cNvPr id="58" name="Shape 36">
            <a:extLst>
              <a:ext uri="{FF2B5EF4-FFF2-40B4-BE49-F238E27FC236}">
                <a16:creationId xmlns:a16="http://schemas.microsoft.com/office/drawing/2014/main" id="{D856AC55-357E-5344-9018-0D623149429B}"/>
              </a:ext>
            </a:extLst>
          </p:cNvPr>
          <p:cNvSpPr/>
          <p:nvPr/>
        </p:nvSpPr>
        <p:spPr>
          <a:xfrm>
            <a:off x="7238997" y="0"/>
            <a:ext cx="3429001" cy="3429000"/>
          </a:xfrm>
          <a:prstGeom prst="rect">
            <a:avLst/>
          </a:prstGeom>
          <a:solidFill>
            <a:srgbClr val="194679"/>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sp>
        <p:nvSpPr>
          <p:cNvPr id="59" name="Shape 38">
            <a:extLst>
              <a:ext uri="{FF2B5EF4-FFF2-40B4-BE49-F238E27FC236}">
                <a16:creationId xmlns:a16="http://schemas.microsoft.com/office/drawing/2014/main" id="{9B7BCBF3-4396-294C-94A9-F17DF9BDE865}"/>
              </a:ext>
            </a:extLst>
          </p:cNvPr>
          <p:cNvSpPr/>
          <p:nvPr/>
        </p:nvSpPr>
        <p:spPr>
          <a:xfrm>
            <a:off x="7385577" y="1023860"/>
            <a:ext cx="3177476" cy="13812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r>
              <a:rPr lang="en-US" sz="3200" dirty="0">
                <a:latin typeface="Avenir Next" panose="020B0503020202020204" pitchFamily="34" charset="0"/>
              </a:rPr>
              <a:t>10:1 </a:t>
            </a:r>
            <a:br>
              <a:rPr lang="en-US" sz="3200" dirty="0">
                <a:latin typeface="Avenir Next" panose="020B0503020202020204" pitchFamily="34" charset="0"/>
              </a:rPr>
            </a:br>
            <a:r>
              <a:rPr lang="en-US" sz="3200" dirty="0">
                <a:latin typeface="Avenir Next" panose="020B0503020202020204" pitchFamily="34" charset="0"/>
              </a:rPr>
              <a:t>student faculty ratio</a:t>
            </a:r>
            <a:endParaRPr sz="3200" dirty="0">
              <a:latin typeface="Avenir Next" panose="020B0503020202020204" pitchFamily="34" charset="0"/>
            </a:endParaRPr>
          </a:p>
        </p:txBody>
      </p:sp>
    </p:spTree>
    <p:extLst>
      <p:ext uri="{BB962C8B-B14F-4D97-AF65-F5344CB8AC3E}">
        <p14:creationId xmlns:p14="http://schemas.microsoft.com/office/powerpoint/2010/main" val="105310350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3848096" y="517921"/>
            <a:ext cx="15521402" cy="1123468"/>
          </a:xfrm>
          <a:prstGeom prst="rect">
            <a:avLst/>
          </a:prstGeom>
        </p:spPr>
        <p:txBody>
          <a:bodyPr/>
          <a:lstStyle/>
          <a:p>
            <a:r>
              <a:rPr lang="en-US" sz="6600" dirty="0"/>
              <a:t>Student Research</a:t>
            </a:r>
            <a:endParaRPr sz="6600" dirty="0"/>
          </a:p>
        </p:txBody>
      </p:sp>
      <p:grpSp>
        <p:nvGrpSpPr>
          <p:cNvPr id="3" name="Group 36">
            <a:extLst>
              <a:ext uri="{FF2B5EF4-FFF2-40B4-BE49-F238E27FC236}">
                <a16:creationId xmlns:a16="http://schemas.microsoft.com/office/drawing/2014/main" id="{A8FA5ACB-282B-1A49-8634-FE7998BA5321}"/>
              </a:ext>
            </a:extLst>
          </p:cNvPr>
          <p:cNvGrpSpPr>
            <a:grpSpLocks noChangeAspect="1"/>
          </p:cNvGrpSpPr>
          <p:nvPr/>
        </p:nvGrpSpPr>
        <p:grpSpPr>
          <a:xfrm>
            <a:off x="791308" y="3070190"/>
            <a:ext cx="20404759" cy="11205882"/>
            <a:chOff x="-3255528" y="0"/>
            <a:chExt cx="15994885" cy="8784067"/>
          </a:xfrm>
        </p:grpSpPr>
        <p:sp>
          <p:nvSpPr>
            <p:cNvPr id="4" name="Shape 6">
              <a:extLst>
                <a:ext uri="{FF2B5EF4-FFF2-40B4-BE49-F238E27FC236}">
                  <a16:creationId xmlns:a16="http://schemas.microsoft.com/office/drawing/2014/main" id="{F116D365-8447-9D48-A83D-1C5E0224CB65}"/>
                </a:ext>
              </a:extLst>
            </p:cNvPr>
            <p:cNvSpPr/>
            <p:nvPr/>
          </p:nvSpPr>
          <p:spPr>
            <a:xfrm>
              <a:off x="1333440" y="1829537"/>
              <a:ext cx="7781293" cy="6954530"/>
            </a:xfrm>
            <a:custGeom>
              <a:avLst/>
              <a:gdLst/>
              <a:ahLst/>
              <a:cxnLst>
                <a:cxn ang="0">
                  <a:pos x="wd2" y="hd2"/>
                </a:cxn>
                <a:cxn ang="5400000">
                  <a:pos x="wd2" y="hd2"/>
                </a:cxn>
                <a:cxn ang="10800000">
                  <a:pos x="wd2" y="hd2"/>
                </a:cxn>
                <a:cxn ang="16200000">
                  <a:pos x="wd2" y="hd2"/>
                </a:cxn>
              </a:cxnLst>
              <a:rect l="0" t="0" r="r" b="b"/>
              <a:pathLst>
                <a:path w="21600" h="21484" extrusionOk="0">
                  <a:moveTo>
                    <a:pt x="19415" y="16649"/>
                  </a:moveTo>
                  <a:cubicBezTo>
                    <a:pt x="20161" y="16995"/>
                    <a:pt x="20794" y="17015"/>
                    <a:pt x="20797" y="18016"/>
                  </a:cubicBezTo>
                  <a:lnTo>
                    <a:pt x="21600" y="21484"/>
                  </a:lnTo>
                  <a:lnTo>
                    <a:pt x="0" y="21484"/>
                  </a:lnTo>
                  <a:cubicBezTo>
                    <a:pt x="91" y="20771"/>
                    <a:pt x="349" y="19060"/>
                    <a:pt x="573" y="18136"/>
                  </a:cubicBezTo>
                  <a:cubicBezTo>
                    <a:pt x="679" y="17700"/>
                    <a:pt x="1212" y="16975"/>
                    <a:pt x="2036" y="16624"/>
                  </a:cubicBezTo>
                  <a:cubicBezTo>
                    <a:pt x="4050" y="15766"/>
                    <a:pt x="6877" y="14370"/>
                    <a:pt x="7251" y="13724"/>
                  </a:cubicBezTo>
                  <a:cubicBezTo>
                    <a:pt x="7484" y="13323"/>
                    <a:pt x="7579" y="13743"/>
                    <a:pt x="7681" y="13421"/>
                  </a:cubicBezTo>
                  <a:cubicBezTo>
                    <a:pt x="7916" y="12679"/>
                    <a:pt x="7968" y="11587"/>
                    <a:pt x="7968" y="11587"/>
                  </a:cubicBezTo>
                  <a:cubicBezTo>
                    <a:pt x="7848" y="11494"/>
                    <a:pt x="7572" y="10786"/>
                    <a:pt x="7434" y="10117"/>
                  </a:cubicBezTo>
                  <a:cubicBezTo>
                    <a:pt x="7387" y="9891"/>
                    <a:pt x="7082" y="9884"/>
                    <a:pt x="6846" y="8995"/>
                  </a:cubicBezTo>
                  <a:cubicBezTo>
                    <a:pt x="6653" y="8263"/>
                    <a:pt x="6425" y="7272"/>
                    <a:pt x="6518" y="6932"/>
                  </a:cubicBezTo>
                  <a:cubicBezTo>
                    <a:pt x="6566" y="6758"/>
                    <a:pt x="6695" y="6822"/>
                    <a:pt x="6716" y="6831"/>
                  </a:cubicBezTo>
                  <a:cubicBezTo>
                    <a:pt x="6697" y="6706"/>
                    <a:pt x="6673" y="6705"/>
                    <a:pt x="6649" y="6531"/>
                  </a:cubicBezTo>
                  <a:cubicBezTo>
                    <a:pt x="6603" y="6199"/>
                    <a:pt x="6428" y="5653"/>
                    <a:pt x="6414" y="5330"/>
                  </a:cubicBezTo>
                  <a:cubicBezTo>
                    <a:pt x="6302" y="2941"/>
                    <a:pt x="6814" y="1517"/>
                    <a:pt x="7802" y="834"/>
                  </a:cubicBezTo>
                  <a:cubicBezTo>
                    <a:pt x="8064" y="653"/>
                    <a:pt x="9136" y="145"/>
                    <a:pt x="9462" y="64"/>
                  </a:cubicBezTo>
                  <a:cubicBezTo>
                    <a:pt x="10187" y="-116"/>
                    <a:pt x="11659" y="109"/>
                    <a:pt x="12338" y="443"/>
                  </a:cubicBezTo>
                  <a:cubicBezTo>
                    <a:pt x="14203" y="1346"/>
                    <a:pt x="14766" y="2285"/>
                    <a:pt x="14624" y="5330"/>
                  </a:cubicBezTo>
                  <a:cubicBezTo>
                    <a:pt x="14599" y="5877"/>
                    <a:pt x="14486" y="6618"/>
                    <a:pt x="14433" y="6945"/>
                  </a:cubicBezTo>
                  <a:cubicBezTo>
                    <a:pt x="14521" y="6860"/>
                    <a:pt x="14606" y="6807"/>
                    <a:pt x="14679" y="6813"/>
                  </a:cubicBezTo>
                  <a:cubicBezTo>
                    <a:pt x="14982" y="6833"/>
                    <a:pt x="14696" y="8105"/>
                    <a:pt x="14460" y="8995"/>
                  </a:cubicBezTo>
                  <a:cubicBezTo>
                    <a:pt x="14225" y="9884"/>
                    <a:pt x="13904" y="9888"/>
                    <a:pt x="13872" y="10117"/>
                  </a:cubicBezTo>
                  <a:cubicBezTo>
                    <a:pt x="13761" y="10901"/>
                    <a:pt x="13490" y="11361"/>
                    <a:pt x="13347" y="11576"/>
                  </a:cubicBezTo>
                  <a:cubicBezTo>
                    <a:pt x="13347" y="11576"/>
                    <a:pt x="13436" y="12775"/>
                    <a:pt x="13704" y="13449"/>
                  </a:cubicBezTo>
                  <a:cubicBezTo>
                    <a:pt x="13812" y="13730"/>
                    <a:pt x="13931" y="13430"/>
                    <a:pt x="14102" y="13742"/>
                  </a:cubicBezTo>
                  <a:cubicBezTo>
                    <a:pt x="14018" y="13588"/>
                    <a:pt x="14272" y="14339"/>
                    <a:pt x="15405" y="14858"/>
                  </a:cubicBezTo>
                  <a:cubicBezTo>
                    <a:pt x="17512" y="15825"/>
                    <a:pt x="18500" y="16226"/>
                    <a:pt x="19415" y="16649"/>
                  </a:cubicBezTo>
                  <a:close/>
                </a:path>
              </a:pathLst>
            </a:custGeom>
            <a:solidFill>
              <a:srgbClr val="E5E5E5"/>
            </a:solidFill>
            <a:ln w="12700" cap="flat">
              <a:noFill/>
              <a:miter lim="400000"/>
            </a:ln>
            <a:effectLst/>
          </p:spPr>
          <p:txBody>
            <a:bodyPr wrap="square" lIns="0" tIns="0" rIns="0" bIns="0" numCol="1" anchor="ctr">
              <a:noAutofit/>
            </a:bodyPr>
            <a:lstStyle/>
            <a:p>
              <a:pPr lvl="0"/>
              <a:endParaRPr sz="8157">
                <a:solidFill>
                  <a:srgbClr val="194679"/>
                </a:solidFill>
                <a:latin typeface="Avenir Next" panose="020B0503020202020204" pitchFamily="34" charset="0"/>
              </a:endParaRPr>
            </a:p>
          </p:txBody>
        </p:sp>
        <p:grpSp>
          <p:nvGrpSpPr>
            <p:cNvPr id="5" name="Group 35">
              <a:extLst>
                <a:ext uri="{FF2B5EF4-FFF2-40B4-BE49-F238E27FC236}">
                  <a16:creationId xmlns:a16="http://schemas.microsoft.com/office/drawing/2014/main" id="{D4737B39-D168-6841-89C1-11659DD3FC04}"/>
                </a:ext>
              </a:extLst>
            </p:cNvPr>
            <p:cNvGrpSpPr/>
            <p:nvPr/>
          </p:nvGrpSpPr>
          <p:grpSpPr>
            <a:xfrm>
              <a:off x="-3255528" y="0"/>
              <a:ext cx="15994885" cy="6377336"/>
              <a:chOff x="-3255528" y="0"/>
              <a:chExt cx="15994884" cy="6377335"/>
            </a:xfrm>
          </p:grpSpPr>
          <p:grpSp>
            <p:nvGrpSpPr>
              <p:cNvPr id="6" name="Group 11">
                <a:extLst>
                  <a:ext uri="{FF2B5EF4-FFF2-40B4-BE49-F238E27FC236}">
                    <a16:creationId xmlns:a16="http://schemas.microsoft.com/office/drawing/2014/main" id="{80D707C2-9B2B-D746-A8FD-FC88670AF8CB}"/>
                  </a:ext>
                </a:extLst>
              </p:cNvPr>
              <p:cNvGrpSpPr/>
              <p:nvPr/>
            </p:nvGrpSpPr>
            <p:grpSpPr>
              <a:xfrm>
                <a:off x="1056175" y="0"/>
                <a:ext cx="6092202" cy="1143731"/>
                <a:chOff x="-1864825" y="0"/>
                <a:chExt cx="6092201" cy="1143730"/>
              </a:xfrm>
            </p:grpSpPr>
            <p:sp>
              <p:nvSpPr>
                <p:cNvPr id="30" name="Shape 7">
                  <a:extLst>
                    <a:ext uri="{FF2B5EF4-FFF2-40B4-BE49-F238E27FC236}">
                      <a16:creationId xmlns:a16="http://schemas.microsoft.com/office/drawing/2014/main" id="{36955CA4-1147-7147-A9D8-DD3C71542343}"/>
                    </a:ext>
                  </a:extLst>
                </p:cNvPr>
                <p:cNvSpPr/>
                <p:nvPr/>
              </p:nvSpPr>
              <p:spPr>
                <a:xfrm>
                  <a:off x="-1864825" y="0"/>
                  <a:ext cx="5040603" cy="11437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lvl="0">
                    <a:defRPr sz="1800">
                      <a:solidFill>
                        <a:srgbClr val="000000"/>
                      </a:solidFill>
                    </a:defRPr>
                  </a:pPr>
                  <a:r>
                    <a:rPr lang="en-US" sz="3200" dirty="0">
                      <a:solidFill>
                        <a:srgbClr val="194679"/>
                      </a:solidFill>
                      <a:latin typeface="Avenir Next" panose="020B0503020202020204" pitchFamily="34" charset="0"/>
                    </a:rPr>
                    <a:t>Assisting faculty research</a:t>
                  </a:r>
                  <a:endParaRPr sz="3200" dirty="0">
                    <a:solidFill>
                      <a:srgbClr val="194679"/>
                    </a:solidFill>
                    <a:latin typeface="Avenir Next" panose="020B0503020202020204" pitchFamily="34" charset="0"/>
                  </a:endParaRPr>
                </a:p>
              </p:txBody>
            </p:sp>
            <p:grpSp>
              <p:nvGrpSpPr>
                <p:cNvPr id="31" name="Group 10">
                  <a:extLst>
                    <a:ext uri="{FF2B5EF4-FFF2-40B4-BE49-F238E27FC236}">
                      <a16:creationId xmlns:a16="http://schemas.microsoft.com/office/drawing/2014/main" id="{DD65F4A3-33D0-4347-B8C9-65C71A02808F}"/>
                    </a:ext>
                  </a:extLst>
                </p:cNvPr>
                <p:cNvGrpSpPr/>
                <p:nvPr/>
              </p:nvGrpSpPr>
              <p:grpSpPr>
                <a:xfrm>
                  <a:off x="3338375" y="127364"/>
                  <a:ext cx="889001" cy="889001"/>
                  <a:chOff x="0" y="0"/>
                  <a:chExt cx="889000" cy="889000"/>
                </a:xfrm>
              </p:grpSpPr>
              <p:sp>
                <p:nvSpPr>
                  <p:cNvPr id="32" name="Shape 8">
                    <a:extLst>
                      <a:ext uri="{FF2B5EF4-FFF2-40B4-BE49-F238E27FC236}">
                        <a16:creationId xmlns:a16="http://schemas.microsoft.com/office/drawing/2014/main" id="{E98BE2CF-D76C-9542-9C97-FE5675A09BEF}"/>
                      </a:ext>
                    </a:extLst>
                  </p:cNvPr>
                  <p:cNvSpPr/>
                  <p:nvPr/>
                </p:nvSpPr>
                <p:spPr>
                  <a:xfrm>
                    <a:off x="0" y="0"/>
                    <a:ext cx="889000" cy="889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0" tIns="0" rIns="0" bIns="0" numCol="1" anchor="t">
                    <a:noAutofit/>
                  </a:bodyPr>
                  <a:lstStyle/>
                  <a:p>
                    <a:pPr lvl="0"/>
                    <a:endParaRPr sz="8157">
                      <a:solidFill>
                        <a:srgbClr val="194679"/>
                      </a:solidFill>
                      <a:latin typeface="Avenir Next" panose="020B0503020202020204" pitchFamily="34" charset="0"/>
                    </a:endParaRPr>
                  </a:p>
                </p:txBody>
              </p:sp>
              <p:sp>
                <p:nvSpPr>
                  <p:cNvPr id="33" name="Shape 9">
                    <a:extLst>
                      <a:ext uri="{FF2B5EF4-FFF2-40B4-BE49-F238E27FC236}">
                        <a16:creationId xmlns:a16="http://schemas.microsoft.com/office/drawing/2014/main" id="{4CA0C0C8-1BE3-7B44-A40C-13560D82B861}"/>
                      </a:ext>
                    </a:extLst>
                  </p:cNvPr>
                  <p:cNvSpPr/>
                  <p:nvPr/>
                </p:nvSpPr>
                <p:spPr>
                  <a:xfrm>
                    <a:off x="190499" y="217487"/>
                    <a:ext cx="508001" cy="454026"/>
                  </a:xfrm>
                  <a:custGeom>
                    <a:avLst/>
                    <a:gdLst/>
                    <a:ahLst/>
                    <a:cxnLst>
                      <a:cxn ang="0">
                        <a:pos x="wd2" y="hd2"/>
                      </a:cxn>
                      <a:cxn ang="5400000">
                        <a:pos x="wd2" y="hd2"/>
                      </a:cxn>
                      <a:cxn ang="10800000">
                        <a:pos x="wd2" y="hd2"/>
                      </a:cxn>
                      <a:cxn ang="16200000">
                        <a:pos x="wd2" y="hd2"/>
                      </a:cxn>
                    </a:cxnLst>
                    <a:rect l="0" t="0" r="r" b="b"/>
                    <a:pathLst>
                      <a:path w="21600" h="21484" extrusionOk="0">
                        <a:moveTo>
                          <a:pt x="19415" y="16649"/>
                        </a:moveTo>
                        <a:cubicBezTo>
                          <a:pt x="20161" y="16995"/>
                          <a:pt x="20794" y="17015"/>
                          <a:pt x="20797" y="18016"/>
                        </a:cubicBezTo>
                        <a:lnTo>
                          <a:pt x="21600" y="21484"/>
                        </a:lnTo>
                        <a:lnTo>
                          <a:pt x="0" y="21484"/>
                        </a:lnTo>
                        <a:cubicBezTo>
                          <a:pt x="91" y="20771"/>
                          <a:pt x="349" y="19060"/>
                          <a:pt x="573" y="18136"/>
                        </a:cubicBezTo>
                        <a:cubicBezTo>
                          <a:pt x="679" y="17700"/>
                          <a:pt x="1212" y="16975"/>
                          <a:pt x="2036" y="16624"/>
                        </a:cubicBezTo>
                        <a:cubicBezTo>
                          <a:pt x="4050" y="15766"/>
                          <a:pt x="6877" y="14370"/>
                          <a:pt x="7251" y="13724"/>
                        </a:cubicBezTo>
                        <a:cubicBezTo>
                          <a:pt x="7484" y="13323"/>
                          <a:pt x="7579" y="13743"/>
                          <a:pt x="7681" y="13421"/>
                        </a:cubicBezTo>
                        <a:cubicBezTo>
                          <a:pt x="7916" y="12679"/>
                          <a:pt x="7968" y="11587"/>
                          <a:pt x="7968" y="11587"/>
                        </a:cubicBezTo>
                        <a:cubicBezTo>
                          <a:pt x="7848" y="11494"/>
                          <a:pt x="7572" y="10786"/>
                          <a:pt x="7434" y="10117"/>
                        </a:cubicBezTo>
                        <a:cubicBezTo>
                          <a:pt x="7387" y="9891"/>
                          <a:pt x="7082" y="9884"/>
                          <a:pt x="6846" y="8995"/>
                        </a:cubicBezTo>
                        <a:cubicBezTo>
                          <a:pt x="6653" y="8263"/>
                          <a:pt x="6425" y="7272"/>
                          <a:pt x="6518" y="6932"/>
                        </a:cubicBezTo>
                        <a:cubicBezTo>
                          <a:pt x="6566" y="6758"/>
                          <a:pt x="6695" y="6822"/>
                          <a:pt x="6716" y="6831"/>
                        </a:cubicBezTo>
                        <a:cubicBezTo>
                          <a:pt x="6697" y="6706"/>
                          <a:pt x="6673" y="6705"/>
                          <a:pt x="6649" y="6531"/>
                        </a:cubicBezTo>
                        <a:cubicBezTo>
                          <a:pt x="6603" y="6199"/>
                          <a:pt x="6428" y="5653"/>
                          <a:pt x="6414" y="5330"/>
                        </a:cubicBezTo>
                        <a:cubicBezTo>
                          <a:pt x="6302" y="2941"/>
                          <a:pt x="6814" y="1517"/>
                          <a:pt x="7802" y="834"/>
                        </a:cubicBezTo>
                        <a:cubicBezTo>
                          <a:pt x="8064" y="653"/>
                          <a:pt x="9136" y="145"/>
                          <a:pt x="9462" y="64"/>
                        </a:cubicBezTo>
                        <a:cubicBezTo>
                          <a:pt x="10187" y="-116"/>
                          <a:pt x="11659" y="109"/>
                          <a:pt x="12338" y="443"/>
                        </a:cubicBezTo>
                        <a:cubicBezTo>
                          <a:pt x="14203" y="1346"/>
                          <a:pt x="14766" y="2285"/>
                          <a:pt x="14624" y="5330"/>
                        </a:cubicBezTo>
                        <a:cubicBezTo>
                          <a:pt x="14599" y="5877"/>
                          <a:pt x="14486" y="6618"/>
                          <a:pt x="14433" y="6945"/>
                        </a:cubicBezTo>
                        <a:cubicBezTo>
                          <a:pt x="14521" y="6860"/>
                          <a:pt x="14606" y="6807"/>
                          <a:pt x="14679" y="6813"/>
                        </a:cubicBezTo>
                        <a:cubicBezTo>
                          <a:pt x="14982" y="6833"/>
                          <a:pt x="14696" y="8105"/>
                          <a:pt x="14460" y="8995"/>
                        </a:cubicBezTo>
                        <a:cubicBezTo>
                          <a:pt x="14225" y="9884"/>
                          <a:pt x="13904" y="9888"/>
                          <a:pt x="13872" y="10117"/>
                        </a:cubicBezTo>
                        <a:cubicBezTo>
                          <a:pt x="13761" y="10901"/>
                          <a:pt x="13490" y="11361"/>
                          <a:pt x="13347" y="11576"/>
                        </a:cubicBezTo>
                        <a:cubicBezTo>
                          <a:pt x="13347" y="11576"/>
                          <a:pt x="13436" y="12775"/>
                          <a:pt x="13704" y="13449"/>
                        </a:cubicBezTo>
                        <a:cubicBezTo>
                          <a:pt x="13812" y="13730"/>
                          <a:pt x="13931" y="13430"/>
                          <a:pt x="14102" y="13742"/>
                        </a:cubicBezTo>
                        <a:cubicBezTo>
                          <a:pt x="14018" y="13588"/>
                          <a:pt x="14272" y="14339"/>
                          <a:pt x="15405" y="14858"/>
                        </a:cubicBezTo>
                        <a:cubicBezTo>
                          <a:pt x="17512" y="15825"/>
                          <a:pt x="18500" y="16226"/>
                          <a:pt x="19415" y="16649"/>
                        </a:cubicBezTo>
                        <a:close/>
                      </a:path>
                    </a:pathLst>
                  </a:custGeom>
                  <a:solidFill>
                    <a:srgbClr val="FFFFFF"/>
                  </a:solidFill>
                  <a:ln w="12700" cap="flat">
                    <a:noFill/>
                    <a:miter lim="400000"/>
                  </a:ln>
                  <a:effectLst/>
                </p:spPr>
                <p:txBody>
                  <a:bodyPr wrap="square" lIns="0" tIns="0" rIns="0" bIns="0" numCol="1" anchor="ctr">
                    <a:noAutofit/>
                  </a:bodyPr>
                  <a:lstStyle/>
                  <a:p>
                    <a:pPr lvl="0"/>
                    <a:endParaRPr sz="8157">
                      <a:solidFill>
                        <a:srgbClr val="194679"/>
                      </a:solidFill>
                      <a:latin typeface="Avenir Next" panose="020B0503020202020204" pitchFamily="34" charset="0"/>
                    </a:endParaRPr>
                  </a:p>
                </p:txBody>
              </p:sp>
            </p:grpSp>
          </p:grpSp>
          <p:grpSp>
            <p:nvGrpSpPr>
              <p:cNvPr id="7" name="Group 16">
                <a:extLst>
                  <a:ext uri="{FF2B5EF4-FFF2-40B4-BE49-F238E27FC236}">
                    <a16:creationId xmlns:a16="http://schemas.microsoft.com/office/drawing/2014/main" id="{F827EE72-14D8-8C4A-9A30-7A0D9F297A3C}"/>
                  </a:ext>
                </a:extLst>
              </p:cNvPr>
              <p:cNvGrpSpPr/>
              <p:nvPr/>
            </p:nvGrpSpPr>
            <p:grpSpPr>
              <a:xfrm>
                <a:off x="-3255528" y="4197984"/>
                <a:ext cx="6832005" cy="2179351"/>
                <a:chOff x="-3255528" y="-1"/>
                <a:chExt cx="6832005" cy="2179350"/>
              </a:xfrm>
            </p:grpSpPr>
            <p:sp>
              <p:nvSpPr>
                <p:cNvPr id="26" name="Shape 12">
                  <a:extLst>
                    <a:ext uri="{FF2B5EF4-FFF2-40B4-BE49-F238E27FC236}">
                      <a16:creationId xmlns:a16="http://schemas.microsoft.com/office/drawing/2014/main" id="{98F5BC00-246F-A247-87CA-C19EF52452BF}"/>
                    </a:ext>
                  </a:extLst>
                </p:cNvPr>
                <p:cNvSpPr/>
                <p:nvPr/>
              </p:nvSpPr>
              <p:spPr>
                <a:xfrm>
                  <a:off x="-3255528" y="1035618"/>
                  <a:ext cx="6832005" cy="11437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defRPr sz="1800">
                      <a:solidFill>
                        <a:srgbClr val="000000"/>
                      </a:solidFill>
                    </a:defRPr>
                  </a:pPr>
                  <a:r>
                    <a:rPr lang="en-US" sz="3200" dirty="0">
                      <a:solidFill>
                        <a:srgbClr val="194679"/>
                      </a:solidFill>
                      <a:latin typeface="Avenir Next" panose="020B0503020202020204" pitchFamily="34" charset="0"/>
                    </a:rPr>
                    <a:t>Individual thesis &amp; dissertations</a:t>
                  </a:r>
                  <a:endParaRPr sz="3200" dirty="0">
                    <a:solidFill>
                      <a:srgbClr val="194679"/>
                    </a:solidFill>
                    <a:latin typeface="Avenir Next" panose="020B0503020202020204" pitchFamily="34" charset="0"/>
                  </a:endParaRPr>
                </a:p>
              </p:txBody>
            </p:sp>
            <p:grpSp>
              <p:nvGrpSpPr>
                <p:cNvPr id="27" name="Group 15">
                  <a:extLst>
                    <a:ext uri="{FF2B5EF4-FFF2-40B4-BE49-F238E27FC236}">
                      <a16:creationId xmlns:a16="http://schemas.microsoft.com/office/drawing/2014/main" id="{A6E52196-8D5B-434B-934F-3A55AB55F509}"/>
                    </a:ext>
                  </a:extLst>
                </p:cNvPr>
                <p:cNvGrpSpPr/>
                <p:nvPr/>
              </p:nvGrpSpPr>
              <p:grpSpPr>
                <a:xfrm>
                  <a:off x="865674" y="-1"/>
                  <a:ext cx="889001" cy="889001"/>
                  <a:chOff x="0" y="0"/>
                  <a:chExt cx="889000" cy="889000"/>
                </a:xfrm>
              </p:grpSpPr>
              <p:sp>
                <p:nvSpPr>
                  <p:cNvPr id="28" name="Shape 13">
                    <a:extLst>
                      <a:ext uri="{FF2B5EF4-FFF2-40B4-BE49-F238E27FC236}">
                        <a16:creationId xmlns:a16="http://schemas.microsoft.com/office/drawing/2014/main" id="{9BCBCE87-DAE8-F544-B436-3757918A6C47}"/>
                      </a:ext>
                    </a:extLst>
                  </p:cNvPr>
                  <p:cNvSpPr/>
                  <p:nvPr/>
                </p:nvSpPr>
                <p:spPr>
                  <a:xfrm>
                    <a:off x="-1" y="-1"/>
                    <a:ext cx="889001" cy="889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B000"/>
                  </a:solidFill>
                  <a:ln w="12700" cap="flat">
                    <a:noFill/>
                    <a:miter lim="400000"/>
                  </a:ln>
                  <a:effectLst/>
                </p:spPr>
                <p:txBody>
                  <a:bodyPr wrap="square" lIns="0" tIns="0" rIns="0" bIns="0" numCol="1" anchor="t">
                    <a:noAutofit/>
                  </a:bodyPr>
                  <a:lstStyle/>
                  <a:p>
                    <a:pPr lvl="0"/>
                    <a:endParaRPr sz="8157" dirty="0">
                      <a:solidFill>
                        <a:srgbClr val="194679"/>
                      </a:solidFill>
                      <a:latin typeface="Avenir Next" panose="020B0503020202020204" pitchFamily="34" charset="0"/>
                    </a:endParaRPr>
                  </a:p>
                </p:txBody>
              </p:sp>
              <p:sp>
                <p:nvSpPr>
                  <p:cNvPr id="29" name="Shape 14">
                    <a:extLst>
                      <a:ext uri="{FF2B5EF4-FFF2-40B4-BE49-F238E27FC236}">
                        <a16:creationId xmlns:a16="http://schemas.microsoft.com/office/drawing/2014/main" id="{C88CE5C1-1761-C749-824C-B0065DE90214}"/>
                      </a:ext>
                    </a:extLst>
                  </p:cNvPr>
                  <p:cNvSpPr/>
                  <p:nvPr/>
                </p:nvSpPr>
                <p:spPr>
                  <a:xfrm>
                    <a:off x="190500" y="190598"/>
                    <a:ext cx="508001" cy="507804"/>
                  </a:xfrm>
                  <a:custGeom>
                    <a:avLst/>
                    <a:gdLst/>
                    <a:ahLst/>
                    <a:cxnLst>
                      <a:cxn ang="0">
                        <a:pos x="wd2" y="hd2"/>
                      </a:cxn>
                      <a:cxn ang="5400000">
                        <a:pos x="wd2" y="hd2"/>
                      </a:cxn>
                      <a:cxn ang="10800000">
                        <a:pos x="wd2" y="hd2"/>
                      </a:cxn>
                      <a:cxn ang="16200000">
                        <a:pos x="wd2" y="hd2"/>
                      </a:cxn>
                    </a:cxnLst>
                    <a:rect l="0" t="0" r="r" b="b"/>
                    <a:pathLst>
                      <a:path w="21600" h="21600" extrusionOk="0">
                        <a:moveTo>
                          <a:pt x="8689" y="3102"/>
                        </a:moveTo>
                        <a:cubicBezTo>
                          <a:pt x="10181" y="3102"/>
                          <a:pt x="11584" y="3680"/>
                          <a:pt x="12638" y="4729"/>
                        </a:cubicBezTo>
                        <a:cubicBezTo>
                          <a:pt x="13691" y="5775"/>
                          <a:pt x="14270" y="7167"/>
                          <a:pt x="14270" y="8646"/>
                        </a:cubicBezTo>
                        <a:cubicBezTo>
                          <a:pt x="14270" y="10126"/>
                          <a:pt x="13691" y="11517"/>
                          <a:pt x="12638" y="12563"/>
                        </a:cubicBezTo>
                        <a:cubicBezTo>
                          <a:pt x="11584" y="13612"/>
                          <a:pt x="10181" y="14190"/>
                          <a:pt x="8689" y="14190"/>
                        </a:cubicBezTo>
                        <a:cubicBezTo>
                          <a:pt x="7197" y="14190"/>
                          <a:pt x="5795" y="13612"/>
                          <a:pt x="4741" y="12563"/>
                        </a:cubicBezTo>
                        <a:cubicBezTo>
                          <a:pt x="3688" y="11517"/>
                          <a:pt x="3108" y="10125"/>
                          <a:pt x="3108" y="8646"/>
                        </a:cubicBezTo>
                        <a:cubicBezTo>
                          <a:pt x="3108" y="7166"/>
                          <a:pt x="3688" y="5775"/>
                          <a:pt x="4741" y="4729"/>
                        </a:cubicBezTo>
                        <a:cubicBezTo>
                          <a:pt x="5795" y="3680"/>
                          <a:pt x="7197" y="3102"/>
                          <a:pt x="8689" y="3102"/>
                        </a:cubicBezTo>
                        <a:close/>
                        <a:moveTo>
                          <a:pt x="16149" y="13086"/>
                        </a:moveTo>
                        <a:cubicBezTo>
                          <a:pt x="16951" y="11758"/>
                          <a:pt x="17378" y="10235"/>
                          <a:pt x="17378" y="8646"/>
                        </a:cubicBezTo>
                        <a:cubicBezTo>
                          <a:pt x="17378" y="6336"/>
                          <a:pt x="16474" y="4164"/>
                          <a:pt x="14832" y="2531"/>
                        </a:cubicBezTo>
                        <a:cubicBezTo>
                          <a:pt x="13191" y="899"/>
                          <a:pt x="11009" y="0"/>
                          <a:pt x="8689" y="0"/>
                        </a:cubicBezTo>
                        <a:cubicBezTo>
                          <a:pt x="6370" y="0"/>
                          <a:pt x="4188" y="899"/>
                          <a:pt x="2547" y="2531"/>
                        </a:cubicBezTo>
                        <a:cubicBezTo>
                          <a:pt x="905" y="4164"/>
                          <a:pt x="0" y="6336"/>
                          <a:pt x="0" y="8646"/>
                        </a:cubicBezTo>
                        <a:cubicBezTo>
                          <a:pt x="0" y="10957"/>
                          <a:pt x="905" y="13128"/>
                          <a:pt x="2547" y="14762"/>
                        </a:cubicBezTo>
                        <a:cubicBezTo>
                          <a:pt x="4188" y="16393"/>
                          <a:pt x="6369" y="17292"/>
                          <a:pt x="8689" y="17292"/>
                        </a:cubicBezTo>
                        <a:cubicBezTo>
                          <a:pt x="8689" y="17292"/>
                          <a:pt x="8689" y="17292"/>
                          <a:pt x="8690" y="17292"/>
                        </a:cubicBezTo>
                        <a:cubicBezTo>
                          <a:pt x="10229" y="17292"/>
                          <a:pt x="11708" y="16896"/>
                          <a:pt x="13008" y="16152"/>
                        </a:cubicBezTo>
                        <a:lnTo>
                          <a:pt x="18487" y="21600"/>
                        </a:lnTo>
                        <a:lnTo>
                          <a:pt x="21600" y="18505"/>
                        </a:lnTo>
                        <a:cubicBezTo>
                          <a:pt x="21600" y="18505"/>
                          <a:pt x="16149" y="13086"/>
                          <a:pt x="16149" y="13086"/>
                        </a:cubicBezTo>
                        <a:close/>
                      </a:path>
                    </a:pathLst>
                  </a:custGeom>
                  <a:solidFill>
                    <a:srgbClr val="FFFFFF"/>
                  </a:solidFill>
                  <a:ln w="12700" cap="flat">
                    <a:noFill/>
                    <a:miter lim="400000"/>
                  </a:ln>
                  <a:effectLst/>
                </p:spPr>
                <p:txBody>
                  <a:bodyPr wrap="square" lIns="0" tIns="0" rIns="0" bIns="0" numCol="1" anchor="ctr">
                    <a:noAutofit/>
                  </a:bodyPr>
                  <a:lstStyle/>
                  <a:p>
                    <a:pPr lvl="0"/>
                    <a:endParaRPr sz="8157">
                      <a:solidFill>
                        <a:srgbClr val="194679"/>
                      </a:solidFill>
                      <a:latin typeface="Avenir Next" panose="020B0503020202020204" pitchFamily="34" charset="0"/>
                    </a:endParaRPr>
                  </a:p>
                </p:txBody>
              </p:sp>
            </p:grpSp>
          </p:grpSp>
          <p:grpSp>
            <p:nvGrpSpPr>
              <p:cNvPr id="8" name="Group 21">
                <a:extLst>
                  <a:ext uri="{FF2B5EF4-FFF2-40B4-BE49-F238E27FC236}">
                    <a16:creationId xmlns:a16="http://schemas.microsoft.com/office/drawing/2014/main" id="{F825D4B8-85E7-064A-BC8E-346B9B2D6705}"/>
                  </a:ext>
                </a:extLst>
              </p:cNvPr>
              <p:cNvGrpSpPr/>
              <p:nvPr/>
            </p:nvGrpSpPr>
            <p:grpSpPr>
              <a:xfrm>
                <a:off x="-1847014" y="1473562"/>
                <a:ext cx="4064168" cy="1967913"/>
                <a:chOff x="-2349667" y="-2"/>
                <a:chExt cx="4064167" cy="1967911"/>
              </a:xfrm>
            </p:grpSpPr>
            <p:sp>
              <p:nvSpPr>
                <p:cNvPr id="22" name="Shape 17">
                  <a:extLst>
                    <a:ext uri="{FF2B5EF4-FFF2-40B4-BE49-F238E27FC236}">
                      <a16:creationId xmlns:a16="http://schemas.microsoft.com/office/drawing/2014/main" id="{5FA16A2F-F980-874B-A2FB-2D8A2F6A6747}"/>
                    </a:ext>
                  </a:extLst>
                </p:cNvPr>
                <p:cNvSpPr/>
                <p:nvPr/>
              </p:nvSpPr>
              <p:spPr>
                <a:xfrm>
                  <a:off x="-2349667" y="824179"/>
                  <a:ext cx="3812026" cy="11437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lvl="0">
                    <a:defRPr sz="1800">
                      <a:solidFill>
                        <a:srgbClr val="000000"/>
                      </a:solidFill>
                    </a:defRPr>
                  </a:pPr>
                  <a:r>
                    <a:rPr lang="en-US" sz="3200" dirty="0">
                      <a:solidFill>
                        <a:srgbClr val="194679"/>
                      </a:solidFill>
                      <a:latin typeface="Avenir Next" panose="020B0503020202020204" pitchFamily="34" charset="0"/>
                    </a:rPr>
                    <a:t>Library resources</a:t>
                  </a:r>
                  <a:endParaRPr sz="3200" dirty="0">
                    <a:solidFill>
                      <a:srgbClr val="194679"/>
                    </a:solidFill>
                    <a:latin typeface="Avenir Next" panose="020B0503020202020204" pitchFamily="34" charset="0"/>
                  </a:endParaRPr>
                </a:p>
              </p:txBody>
            </p:sp>
            <p:grpSp>
              <p:nvGrpSpPr>
                <p:cNvPr id="23" name="Group 20">
                  <a:extLst>
                    <a:ext uri="{FF2B5EF4-FFF2-40B4-BE49-F238E27FC236}">
                      <a16:creationId xmlns:a16="http://schemas.microsoft.com/office/drawing/2014/main" id="{B4C680CD-EA3C-8643-9AF5-EC4B900D34C1}"/>
                    </a:ext>
                  </a:extLst>
                </p:cNvPr>
                <p:cNvGrpSpPr/>
                <p:nvPr/>
              </p:nvGrpSpPr>
              <p:grpSpPr>
                <a:xfrm>
                  <a:off x="825498" y="-2"/>
                  <a:ext cx="889002" cy="889002"/>
                  <a:chOff x="-1" y="-1"/>
                  <a:chExt cx="889001" cy="889001"/>
                </a:xfrm>
              </p:grpSpPr>
              <p:sp>
                <p:nvSpPr>
                  <p:cNvPr id="24" name="Shape 18">
                    <a:extLst>
                      <a:ext uri="{FF2B5EF4-FFF2-40B4-BE49-F238E27FC236}">
                        <a16:creationId xmlns:a16="http://schemas.microsoft.com/office/drawing/2014/main" id="{85264B4C-45D1-8747-A332-ACB0553605F3}"/>
                      </a:ext>
                    </a:extLst>
                  </p:cNvPr>
                  <p:cNvSpPr/>
                  <p:nvPr/>
                </p:nvSpPr>
                <p:spPr>
                  <a:xfrm>
                    <a:off x="-1" y="-1"/>
                    <a:ext cx="889001" cy="889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05C97"/>
                  </a:solidFill>
                  <a:ln w="12700" cap="flat">
                    <a:noFill/>
                    <a:miter lim="400000"/>
                  </a:ln>
                  <a:effectLst/>
                </p:spPr>
                <p:txBody>
                  <a:bodyPr wrap="square" lIns="0" tIns="0" rIns="0" bIns="0" numCol="1" anchor="t">
                    <a:noAutofit/>
                  </a:bodyPr>
                  <a:lstStyle/>
                  <a:p>
                    <a:pPr lvl="0"/>
                    <a:endParaRPr sz="8157">
                      <a:solidFill>
                        <a:srgbClr val="194679"/>
                      </a:solidFill>
                      <a:latin typeface="Avenir Next" panose="020B0503020202020204" pitchFamily="34" charset="0"/>
                    </a:endParaRPr>
                  </a:p>
                </p:txBody>
              </p:sp>
              <p:sp>
                <p:nvSpPr>
                  <p:cNvPr id="25" name="Shape 19">
                    <a:extLst>
                      <a:ext uri="{FF2B5EF4-FFF2-40B4-BE49-F238E27FC236}">
                        <a16:creationId xmlns:a16="http://schemas.microsoft.com/office/drawing/2014/main" id="{9E13C769-E29D-6745-9384-924773012E51}"/>
                      </a:ext>
                    </a:extLst>
                  </p:cNvPr>
                  <p:cNvSpPr/>
                  <p:nvPr/>
                </p:nvSpPr>
                <p:spPr>
                  <a:xfrm>
                    <a:off x="252140" y="190500"/>
                    <a:ext cx="384720" cy="508000"/>
                  </a:xfrm>
                  <a:custGeom>
                    <a:avLst/>
                    <a:gdLst/>
                    <a:ahLst/>
                    <a:cxnLst>
                      <a:cxn ang="0">
                        <a:pos x="wd2" y="hd2"/>
                      </a:cxn>
                      <a:cxn ang="5400000">
                        <a:pos x="wd2" y="hd2"/>
                      </a:cxn>
                      <a:cxn ang="10800000">
                        <a:pos x="wd2" y="hd2"/>
                      </a:cxn>
                      <a:cxn ang="16200000">
                        <a:pos x="wd2" y="hd2"/>
                      </a:cxn>
                    </a:cxnLst>
                    <a:rect l="0" t="0" r="r" b="b"/>
                    <a:pathLst>
                      <a:path w="21350" h="21600" extrusionOk="0">
                        <a:moveTo>
                          <a:pt x="16784" y="1264"/>
                        </a:moveTo>
                        <a:cubicBezTo>
                          <a:pt x="16363" y="1078"/>
                          <a:pt x="15824" y="1189"/>
                          <a:pt x="15581" y="1511"/>
                        </a:cubicBezTo>
                        <a:lnTo>
                          <a:pt x="14280" y="3236"/>
                        </a:lnTo>
                        <a:cubicBezTo>
                          <a:pt x="14867" y="3417"/>
                          <a:pt x="15381" y="3636"/>
                          <a:pt x="15831" y="3874"/>
                        </a:cubicBezTo>
                        <a:lnTo>
                          <a:pt x="17106" y="2185"/>
                        </a:lnTo>
                        <a:cubicBezTo>
                          <a:pt x="17349" y="1863"/>
                          <a:pt x="17205" y="1451"/>
                          <a:pt x="16784" y="1264"/>
                        </a:cubicBezTo>
                        <a:close/>
                        <a:moveTo>
                          <a:pt x="21233" y="4689"/>
                        </a:moveTo>
                        <a:cubicBezTo>
                          <a:pt x="20988" y="4366"/>
                          <a:pt x="20450" y="4256"/>
                          <a:pt x="20028" y="4442"/>
                        </a:cubicBezTo>
                        <a:lnTo>
                          <a:pt x="17841" y="5408"/>
                        </a:lnTo>
                        <a:cubicBezTo>
                          <a:pt x="18203" y="5799"/>
                          <a:pt x="18487" y="6197"/>
                          <a:pt x="18711" y="6581"/>
                        </a:cubicBezTo>
                        <a:lnTo>
                          <a:pt x="20909" y="5610"/>
                        </a:lnTo>
                        <a:cubicBezTo>
                          <a:pt x="21331" y="5423"/>
                          <a:pt x="21475" y="5012"/>
                          <a:pt x="21233" y="4689"/>
                        </a:cubicBezTo>
                        <a:close/>
                        <a:moveTo>
                          <a:pt x="1322" y="4393"/>
                        </a:moveTo>
                        <a:cubicBezTo>
                          <a:pt x="900" y="4207"/>
                          <a:pt x="362" y="4317"/>
                          <a:pt x="118" y="4640"/>
                        </a:cubicBezTo>
                        <a:cubicBezTo>
                          <a:pt x="-125" y="4963"/>
                          <a:pt x="19" y="5375"/>
                          <a:pt x="441" y="5561"/>
                        </a:cubicBezTo>
                        <a:lnTo>
                          <a:pt x="2633" y="6530"/>
                        </a:lnTo>
                        <a:cubicBezTo>
                          <a:pt x="2861" y="6146"/>
                          <a:pt x="3149" y="5751"/>
                          <a:pt x="3514" y="5362"/>
                        </a:cubicBezTo>
                        <a:cubicBezTo>
                          <a:pt x="3514" y="5362"/>
                          <a:pt x="1322" y="4393"/>
                          <a:pt x="1322" y="4393"/>
                        </a:cubicBezTo>
                        <a:close/>
                        <a:moveTo>
                          <a:pt x="5797" y="1483"/>
                        </a:moveTo>
                        <a:cubicBezTo>
                          <a:pt x="5553" y="1160"/>
                          <a:pt x="5015" y="1050"/>
                          <a:pt x="4593" y="1236"/>
                        </a:cubicBezTo>
                        <a:cubicBezTo>
                          <a:pt x="4173" y="1422"/>
                          <a:pt x="4029" y="1834"/>
                          <a:pt x="4272" y="2157"/>
                        </a:cubicBezTo>
                        <a:lnTo>
                          <a:pt x="5544" y="3843"/>
                        </a:lnTo>
                        <a:cubicBezTo>
                          <a:pt x="5997" y="3607"/>
                          <a:pt x="6514" y="3392"/>
                          <a:pt x="7103" y="3215"/>
                        </a:cubicBezTo>
                        <a:cubicBezTo>
                          <a:pt x="7103" y="3215"/>
                          <a:pt x="5797" y="1483"/>
                          <a:pt x="5797" y="1483"/>
                        </a:cubicBezTo>
                        <a:close/>
                        <a:moveTo>
                          <a:pt x="10693" y="0"/>
                        </a:moveTo>
                        <a:cubicBezTo>
                          <a:pt x="10208" y="0"/>
                          <a:pt x="9813" y="302"/>
                          <a:pt x="9813" y="674"/>
                        </a:cubicBezTo>
                        <a:lnTo>
                          <a:pt x="9813" y="2753"/>
                        </a:lnTo>
                        <a:cubicBezTo>
                          <a:pt x="10026" y="2740"/>
                          <a:pt x="11348" y="2744"/>
                          <a:pt x="11574" y="2758"/>
                        </a:cubicBezTo>
                        <a:lnTo>
                          <a:pt x="11574" y="674"/>
                        </a:lnTo>
                        <a:cubicBezTo>
                          <a:pt x="11574" y="302"/>
                          <a:pt x="11180" y="0"/>
                          <a:pt x="10693" y="0"/>
                        </a:cubicBezTo>
                        <a:close/>
                        <a:moveTo>
                          <a:pt x="18428" y="9068"/>
                        </a:moveTo>
                        <a:cubicBezTo>
                          <a:pt x="18228" y="7091"/>
                          <a:pt x="16423" y="3572"/>
                          <a:pt x="10662" y="3572"/>
                        </a:cubicBezTo>
                        <a:cubicBezTo>
                          <a:pt x="10661" y="3572"/>
                          <a:pt x="10660" y="3572"/>
                          <a:pt x="10659" y="3572"/>
                        </a:cubicBezTo>
                        <a:cubicBezTo>
                          <a:pt x="10658" y="3572"/>
                          <a:pt x="10658" y="3572"/>
                          <a:pt x="10657" y="3572"/>
                        </a:cubicBezTo>
                        <a:cubicBezTo>
                          <a:pt x="10656" y="3572"/>
                          <a:pt x="10655" y="3572"/>
                          <a:pt x="10655" y="3572"/>
                        </a:cubicBezTo>
                        <a:cubicBezTo>
                          <a:pt x="10654" y="3572"/>
                          <a:pt x="10653" y="3572"/>
                          <a:pt x="10652" y="3572"/>
                        </a:cubicBezTo>
                        <a:cubicBezTo>
                          <a:pt x="4890" y="3572"/>
                          <a:pt x="3086" y="7091"/>
                          <a:pt x="2886" y="9068"/>
                        </a:cubicBezTo>
                        <a:cubicBezTo>
                          <a:pt x="2715" y="10852"/>
                          <a:pt x="4327" y="12514"/>
                          <a:pt x="4510" y="12775"/>
                        </a:cubicBezTo>
                        <a:cubicBezTo>
                          <a:pt x="4810" y="13201"/>
                          <a:pt x="6695" y="14825"/>
                          <a:pt x="6762" y="15807"/>
                        </a:cubicBezTo>
                        <a:cubicBezTo>
                          <a:pt x="6855" y="17159"/>
                          <a:pt x="7070" y="17195"/>
                          <a:pt x="7930" y="17355"/>
                        </a:cubicBezTo>
                        <a:cubicBezTo>
                          <a:pt x="8807" y="17519"/>
                          <a:pt x="12507" y="17519"/>
                          <a:pt x="13383" y="17355"/>
                        </a:cubicBezTo>
                        <a:cubicBezTo>
                          <a:pt x="14243" y="17195"/>
                          <a:pt x="14459" y="17159"/>
                          <a:pt x="14552" y="15807"/>
                        </a:cubicBezTo>
                        <a:cubicBezTo>
                          <a:pt x="14619" y="14825"/>
                          <a:pt x="16504" y="13201"/>
                          <a:pt x="16803" y="12775"/>
                        </a:cubicBezTo>
                        <a:cubicBezTo>
                          <a:pt x="16987" y="12514"/>
                          <a:pt x="18599" y="10852"/>
                          <a:pt x="18428" y="9068"/>
                        </a:cubicBezTo>
                        <a:close/>
                        <a:moveTo>
                          <a:pt x="13756" y="19204"/>
                        </a:moveTo>
                        <a:cubicBezTo>
                          <a:pt x="13756" y="18991"/>
                          <a:pt x="13530" y="18817"/>
                          <a:pt x="13251" y="18817"/>
                        </a:cubicBezTo>
                        <a:lnTo>
                          <a:pt x="8063" y="18817"/>
                        </a:lnTo>
                        <a:cubicBezTo>
                          <a:pt x="7783" y="18817"/>
                          <a:pt x="7557" y="18991"/>
                          <a:pt x="7557" y="19204"/>
                        </a:cubicBezTo>
                        <a:lnTo>
                          <a:pt x="7557" y="19204"/>
                        </a:lnTo>
                        <a:cubicBezTo>
                          <a:pt x="7557" y="19418"/>
                          <a:pt x="7783" y="19591"/>
                          <a:pt x="8063" y="19591"/>
                        </a:cubicBezTo>
                        <a:lnTo>
                          <a:pt x="13251" y="19591"/>
                        </a:lnTo>
                        <a:cubicBezTo>
                          <a:pt x="13530" y="19591"/>
                          <a:pt x="13756" y="19418"/>
                          <a:pt x="13756" y="19204"/>
                        </a:cubicBezTo>
                        <a:cubicBezTo>
                          <a:pt x="13756" y="19204"/>
                          <a:pt x="13756" y="19204"/>
                          <a:pt x="13756" y="19204"/>
                        </a:cubicBezTo>
                        <a:close/>
                        <a:moveTo>
                          <a:pt x="13756" y="18147"/>
                        </a:moveTo>
                        <a:cubicBezTo>
                          <a:pt x="13756" y="17934"/>
                          <a:pt x="13530" y="17761"/>
                          <a:pt x="13251" y="17761"/>
                        </a:cubicBezTo>
                        <a:lnTo>
                          <a:pt x="8063" y="17761"/>
                        </a:lnTo>
                        <a:cubicBezTo>
                          <a:pt x="7783" y="17761"/>
                          <a:pt x="7557" y="17934"/>
                          <a:pt x="7557" y="18147"/>
                        </a:cubicBezTo>
                        <a:lnTo>
                          <a:pt x="7557" y="18147"/>
                        </a:lnTo>
                        <a:cubicBezTo>
                          <a:pt x="7557" y="18361"/>
                          <a:pt x="7783" y="18535"/>
                          <a:pt x="8063" y="18535"/>
                        </a:cubicBezTo>
                        <a:lnTo>
                          <a:pt x="13251" y="18535"/>
                        </a:lnTo>
                        <a:cubicBezTo>
                          <a:pt x="13530" y="18535"/>
                          <a:pt x="13756" y="18361"/>
                          <a:pt x="13756" y="18147"/>
                        </a:cubicBezTo>
                        <a:cubicBezTo>
                          <a:pt x="13756" y="18147"/>
                          <a:pt x="13756" y="18147"/>
                          <a:pt x="13756" y="18147"/>
                        </a:cubicBezTo>
                        <a:close/>
                        <a:moveTo>
                          <a:pt x="8400" y="19874"/>
                        </a:moveTo>
                        <a:lnTo>
                          <a:pt x="12913" y="19874"/>
                        </a:lnTo>
                        <a:cubicBezTo>
                          <a:pt x="12913" y="20827"/>
                          <a:pt x="11903" y="21600"/>
                          <a:pt x="10657" y="21600"/>
                        </a:cubicBezTo>
                        <a:cubicBezTo>
                          <a:pt x="9411" y="21600"/>
                          <a:pt x="8400" y="20827"/>
                          <a:pt x="8400" y="19874"/>
                        </a:cubicBezTo>
                        <a:close/>
                      </a:path>
                    </a:pathLst>
                  </a:custGeom>
                  <a:solidFill>
                    <a:srgbClr val="FFFFFF"/>
                  </a:solidFill>
                  <a:ln w="12700" cap="flat">
                    <a:noFill/>
                    <a:miter lim="400000"/>
                  </a:ln>
                  <a:effectLst/>
                </p:spPr>
                <p:txBody>
                  <a:bodyPr wrap="square" lIns="0" tIns="0" rIns="0" bIns="0" numCol="1" anchor="ctr">
                    <a:noAutofit/>
                  </a:bodyPr>
                  <a:lstStyle/>
                  <a:p>
                    <a:pPr lvl="0"/>
                    <a:endParaRPr sz="8157">
                      <a:solidFill>
                        <a:srgbClr val="194679"/>
                      </a:solidFill>
                      <a:latin typeface="Avenir Next" panose="020B0503020202020204" pitchFamily="34" charset="0"/>
                    </a:endParaRPr>
                  </a:p>
                </p:txBody>
              </p:sp>
            </p:grpSp>
          </p:grpSp>
          <p:grpSp>
            <p:nvGrpSpPr>
              <p:cNvPr id="9" name="Group 26">
                <a:extLst>
                  <a:ext uri="{FF2B5EF4-FFF2-40B4-BE49-F238E27FC236}">
                    <a16:creationId xmlns:a16="http://schemas.microsoft.com/office/drawing/2014/main" id="{B95FC178-12C7-F140-87AE-3ADFC9D9E8F8}"/>
                  </a:ext>
                </a:extLst>
              </p:cNvPr>
              <p:cNvGrpSpPr/>
              <p:nvPr/>
            </p:nvGrpSpPr>
            <p:grpSpPr>
              <a:xfrm>
                <a:off x="7232526" y="1473563"/>
                <a:ext cx="3074528" cy="2182890"/>
                <a:chOff x="0" y="-1"/>
                <a:chExt cx="3074527" cy="2182889"/>
              </a:xfrm>
            </p:grpSpPr>
            <p:sp>
              <p:nvSpPr>
                <p:cNvPr id="18" name="Shape 22">
                  <a:extLst>
                    <a:ext uri="{FF2B5EF4-FFF2-40B4-BE49-F238E27FC236}">
                      <a16:creationId xmlns:a16="http://schemas.microsoft.com/office/drawing/2014/main" id="{7C8E4076-F9A0-1B47-94ED-A1C93A8BA469}"/>
                    </a:ext>
                  </a:extLst>
                </p:cNvPr>
                <p:cNvSpPr/>
                <p:nvPr/>
              </p:nvSpPr>
              <p:spPr>
                <a:xfrm>
                  <a:off x="0" y="1039157"/>
                  <a:ext cx="3074527" cy="11437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r">
                    <a:defRPr sz="1800">
                      <a:solidFill>
                        <a:srgbClr val="000000"/>
                      </a:solidFill>
                    </a:defRPr>
                  </a:pPr>
                  <a:r>
                    <a:rPr lang="en-US" sz="3200" dirty="0">
                      <a:solidFill>
                        <a:srgbClr val="194679"/>
                      </a:solidFill>
                      <a:latin typeface="Avenir Next" panose="020B0503020202020204" pitchFamily="34" charset="0"/>
                    </a:rPr>
                    <a:t>Research fund</a:t>
                  </a:r>
                  <a:endParaRPr sz="3200" dirty="0">
                    <a:solidFill>
                      <a:srgbClr val="194679"/>
                    </a:solidFill>
                    <a:latin typeface="Avenir Next" panose="020B0503020202020204" pitchFamily="34" charset="0"/>
                  </a:endParaRPr>
                </a:p>
              </p:txBody>
            </p:sp>
            <p:grpSp>
              <p:nvGrpSpPr>
                <p:cNvPr id="19" name="Group 25">
                  <a:extLst>
                    <a:ext uri="{FF2B5EF4-FFF2-40B4-BE49-F238E27FC236}">
                      <a16:creationId xmlns:a16="http://schemas.microsoft.com/office/drawing/2014/main" id="{5CB51942-A8B6-5249-BE6F-D0429A77BC4E}"/>
                    </a:ext>
                  </a:extLst>
                </p:cNvPr>
                <p:cNvGrpSpPr/>
                <p:nvPr/>
              </p:nvGrpSpPr>
              <p:grpSpPr>
                <a:xfrm>
                  <a:off x="825499" y="-1"/>
                  <a:ext cx="889001" cy="889001"/>
                  <a:chOff x="0" y="0"/>
                  <a:chExt cx="889000" cy="889000"/>
                </a:xfrm>
              </p:grpSpPr>
              <p:sp>
                <p:nvSpPr>
                  <p:cNvPr id="20" name="Shape 23">
                    <a:extLst>
                      <a:ext uri="{FF2B5EF4-FFF2-40B4-BE49-F238E27FC236}">
                        <a16:creationId xmlns:a16="http://schemas.microsoft.com/office/drawing/2014/main" id="{1B5F2181-D9F9-734D-A48B-052DE5BCB2DF}"/>
                      </a:ext>
                    </a:extLst>
                  </p:cNvPr>
                  <p:cNvSpPr/>
                  <p:nvPr/>
                </p:nvSpPr>
                <p:spPr>
                  <a:xfrm>
                    <a:off x="-1" y="-1"/>
                    <a:ext cx="889001" cy="889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12700" cap="flat">
                    <a:noFill/>
                    <a:miter lim="400000"/>
                  </a:ln>
                  <a:effectLst/>
                </p:spPr>
                <p:txBody>
                  <a:bodyPr wrap="square" lIns="0" tIns="0" rIns="0" bIns="0" numCol="1" anchor="t">
                    <a:noAutofit/>
                  </a:bodyPr>
                  <a:lstStyle/>
                  <a:p>
                    <a:pPr lvl="0"/>
                    <a:endParaRPr sz="8157">
                      <a:solidFill>
                        <a:srgbClr val="194679"/>
                      </a:solidFill>
                      <a:latin typeface="Avenir Next" panose="020B0503020202020204" pitchFamily="34" charset="0"/>
                    </a:endParaRPr>
                  </a:p>
                </p:txBody>
              </p:sp>
              <p:sp>
                <p:nvSpPr>
                  <p:cNvPr id="21" name="Shape 24">
                    <a:extLst>
                      <a:ext uri="{FF2B5EF4-FFF2-40B4-BE49-F238E27FC236}">
                        <a16:creationId xmlns:a16="http://schemas.microsoft.com/office/drawing/2014/main" id="{95B7E8D2-19D6-DB48-96A8-6FD01B599601}"/>
                      </a:ext>
                    </a:extLst>
                  </p:cNvPr>
                  <p:cNvSpPr/>
                  <p:nvPr/>
                </p:nvSpPr>
                <p:spPr>
                  <a:xfrm>
                    <a:off x="190500" y="190497"/>
                    <a:ext cx="508000" cy="508006"/>
                  </a:xfrm>
                  <a:custGeom>
                    <a:avLst/>
                    <a:gdLst/>
                    <a:ahLst/>
                    <a:cxnLst>
                      <a:cxn ang="0">
                        <a:pos x="wd2" y="hd2"/>
                      </a:cxn>
                      <a:cxn ang="5400000">
                        <a:pos x="wd2" y="hd2"/>
                      </a:cxn>
                      <a:cxn ang="10800000">
                        <a:pos x="wd2" y="hd2"/>
                      </a:cxn>
                      <a:cxn ang="16200000">
                        <a:pos x="wd2" y="hd2"/>
                      </a:cxn>
                    </a:cxnLst>
                    <a:rect l="0" t="0" r="r" b="b"/>
                    <a:pathLst>
                      <a:path w="21600" h="21600" extrusionOk="0">
                        <a:moveTo>
                          <a:pt x="12260" y="14462"/>
                        </a:moveTo>
                        <a:cubicBezTo>
                          <a:pt x="10237" y="15268"/>
                          <a:pt x="7944" y="14282"/>
                          <a:pt x="7138" y="12260"/>
                        </a:cubicBezTo>
                        <a:cubicBezTo>
                          <a:pt x="6332" y="10238"/>
                          <a:pt x="7318" y="7944"/>
                          <a:pt x="9340" y="7138"/>
                        </a:cubicBezTo>
                        <a:cubicBezTo>
                          <a:pt x="11363" y="6332"/>
                          <a:pt x="13656" y="7318"/>
                          <a:pt x="14462" y="9340"/>
                        </a:cubicBezTo>
                        <a:cubicBezTo>
                          <a:pt x="15268" y="11362"/>
                          <a:pt x="14282" y="13656"/>
                          <a:pt x="12260" y="14462"/>
                        </a:cubicBezTo>
                        <a:close/>
                        <a:moveTo>
                          <a:pt x="19602" y="9782"/>
                        </a:moveTo>
                        <a:cubicBezTo>
                          <a:pt x="20834" y="9090"/>
                          <a:pt x="21600" y="8617"/>
                          <a:pt x="21600" y="8617"/>
                        </a:cubicBezTo>
                        <a:lnTo>
                          <a:pt x="20140" y="4954"/>
                        </a:lnTo>
                        <a:cubicBezTo>
                          <a:pt x="20140" y="4954"/>
                          <a:pt x="19254" y="5138"/>
                          <a:pt x="17878" y="5484"/>
                        </a:cubicBezTo>
                        <a:cubicBezTo>
                          <a:pt x="17340" y="4770"/>
                          <a:pt x="16700" y="4141"/>
                          <a:pt x="15975" y="3619"/>
                        </a:cubicBezTo>
                        <a:cubicBezTo>
                          <a:pt x="16319" y="2115"/>
                          <a:pt x="16483" y="1130"/>
                          <a:pt x="16483" y="1130"/>
                        </a:cubicBezTo>
                        <a:lnTo>
                          <a:pt x="13896" y="17"/>
                        </a:lnTo>
                        <a:cubicBezTo>
                          <a:pt x="13896" y="17"/>
                          <a:pt x="13292" y="816"/>
                          <a:pt x="12435" y="2100"/>
                        </a:cubicBezTo>
                        <a:cubicBezTo>
                          <a:pt x="11667" y="1958"/>
                          <a:pt x="9929" y="1990"/>
                          <a:pt x="9794" y="2006"/>
                        </a:cubicBezTo>
                        <a:cubicBezTo>
                          <a:pt x="9096" y="770"/>
                          <a:pt x="8616" y="0"/>
                          <a:pt x="8616" y="0"/>
                        </a:cubicBezTo>
                        <a:lnTo>
                          <a:pt x="4955" y="1460"/>
                        </a:lnTo>
                        <a:cubicBezTo>
                          <a:pt x="4955" y="1460"/>
                          <a:pt x="5136" y="2351"/>
                          <a:pt x="5481" y="3734"/>
                        </a:cubicBezTo>
                        <a:cubicBezTo>
                          <a:pt x="4778" y="4264"/>
                          <a:pt x="4157" y="4895"/>
                          <a:pt x="3639" y="5608"/>
                        </a:cubicBezTo>
                        <a:cubicBezTo>
                          <a:pt x="2127" y="5266"/>
                          <a:pt x="1135" y="5104"/>
                          <a:pt x="1135" y="5104"/>
                        </a:cubicBezTo>
                        <a:lnTo>
                          <a:pt x="22" y="7692"/>
                        </a:lnTo>
                        <a:cubicBezTo>
                          <a:pt x="22" y="7692"/>
                          <a:pt x="819" y="8298"/>
                          <a:pt x="2103" y="9154"/>
                        </a:cubicBezTo>
                        <a:cubicBezTo>
                          <a:pt x="1955" y="9941"/>
                          <a:pt x="1990" y="11679"/>
                          <a:pt x="2004" y="11801"/>
                        </a:cubicBezTo>
                        <a:cubicBezTo>
                          <a:pt x="768" y="12502"/>
                          <a:pt x="0" y="12983"/>
                          <a:pt x="0" y="12983"/>
                        </a:cubicBezTo>
                        <a:lnTo>
                          <a:pt x="1460" y="16645"/>
                        </a:lnTo>
                        <a:cubicBezTo>
                          <a:pt x="1460" y="16645"/>
                          <a:pt x="2351" y="16467"/>
                          <a:pt x="3732" y="16126"/>
                        </a:cubicBezTo>
                        <a:cubicBezTo>
                          <a:pt x="4263" y="16831"/>
                          <a:pt x="4896" y="17454"/>
                          <a:pt x="5611" y="17973"/>
                        </a:cubicBezTo>
                        <a:cubicBezTo>
                          <a:pt x="5273" y="19468"/>
                          <a:pt x="5112" y="20448"/>
                          <a:pt x="5112" y="20448"/>
                        </a:cubicBezTo>
                        <a:lnTo>
                          <a:pt x="7642" y="21536"/>
                        </a:lnTo>
                        <a:cubicBezTo>
                          <a:pt x="7642" y="21536"/>
                          <a:pt x="8236" y="20755"/>
                          <a:pt x="9083" y="19495"/>
                        </a:cubicBezTo>
                        <a:cubicBezTo>
                          <a:pt x="9914" y="19659"/>
                          <a:pt x="11699" y="19617"/>
                          <a:pt x="11812" y="19605"/>
                        </a:cubicBezTo>
                        <a:cubicBezTo>
                          <a:pt x="12507" y="20836"/>
                          <a:pt x="12984" y="21600"/>
                          <a:pt x="12984" y="21600"/>
                        </a:cubicBezTo>
                        <a:lnTo>
                          <a:pt x="16645" y="20140"/>
                        </a:lnTo>
                        <a:cubicBezTo>
                          <a:pt x="16645" y="20140"/>
                          <a:pt x="16465" y="19256"/>
                          <a:pt x="16122" y="17881"/>
                        </a:cubicBezTo>
                        <a:cubicBezTo>
                          <a:pt x="16854" y="17330"/>
                          <a:pt x="17498" y="16672"/>
                          <a:pt x="18029" y="15924"/>
                        </a:cubicBezTo>
                        <a:cubicBezTo>
                          <a:pt x="19510" y="16258"/>
                          <a:pt x="20478" y="16419"/>
                          <a:pt x="20478" y="16419"/>
                        </a:cubicBezTo>
                        <a:lnTo>
                          <a:pt x="21566" y="13889"/>
                        </a:lnTo>
                        <a:cubicBezTo>
                          <a:pt x="21566" y="13889"/>
                          <a:pt x="20777" y="13294"/>
                          <a:pt x="19508" y="12446"/>
                        </a:cubicBezTo>
                        <a:cubicBezTo>
                          <a:pt x="19652" y="11675"/>
                          <a:pt x="19618" y="9922"/>
                          <a:pt x="19602" y="9782"/>
                        </a:cubicBezTo>
                        <a:close/>
                      </a:path>
                    </a:pathLst>
                  </a:custGeom>
                  <a:solidFill>
                    <a:srgbClr val="FFFFFF"/>
                  </a:solidFill>
                  <a:ln w="12700" cap="flat">
                    <a:noFill/>
                    <a:miter lim="400000"/>
                  </a:ln>
                  <a:effectLst/>
                </p:spPr>
                <p:txBody>
                  <a:bodyPr wrap="square" lIns="53578" tIns="53578" rIns="53578" bIns="53578" numCol="1" anchor="ctr">
                    <a:noAutofit/>
                  </a:bodyPr>
                  <a:lstStyle/>
                  <a:p>
                    <a:pPr lvl="0"/>
                    <a:endParaRPr sz="8157">
                      <a:solidFill>
                        <a:srgbClr val="194679"/>
                      </a:solidFill>
                      <a:latin typeface="Avenir Next" panose="020B0503020202020204" pitchFamily="34" charset="0"/>
                    </a:endParaRPr>
                  </a:p>
                </p:txBody>
              </p:sp>
            </p:grpSp>
          </p:grpSp>
          <p:grpSp>
            <p:nvGrpSpPr>
              <p:cNvPr id="10" name="Group 31">
                <a:extLst>
                  <a:ext uri="{FF2B5EF4-FFF2-40B4-BE49-F238E27FC236}">
                    <a16:creationId xmlns:a16="http://schemas.microsoft.com/office/drawing/2014/main" id="{E722D5CE-A498-E841-B405-67DF24CE3166}"/>
                  </a:ext>
                </a:extLst>
              </p:cNvPr>
              <p:cNvGrpSpPr/>
              <p:nvPr/>
            </p:nvGrpSpPr>
            <p:grpSpPr>
              <a:xfrm>
                <a:off x="6744129" y="4197983"/>
                <a:ext cx="5995227" cy="2164240"/>
                <a:chOff x="-1022923" y="-2"/>
                <a:chExt cx="5995224" cy="2164239"/>
              </a:xfrm>
            </p:grpSpPr>
            <p:sp>
              <p:nvSpPr>
                <p:cNvPr id="14" name="Shape 27">
                  <a:extLst>
                    <a:ext uri="{FF2B5EF4-FFF2-40B4-BE49-F238E27FC236}">
                      <a16:creationId xmlns:a16="http://schemas.microsoft.com/office/drawing/2014/main" id="{C61EA114-3A79-1745-8AA6-6A98D4E3D09E}"/>
                    </a:ext>
                  </a:extLst>
                </p:cNvPr>
                <p:cNvSpPr/>
                <p:nvPr/>
              </p:nvSpPr>
              <p:spPr>
                <a:xfrm>
                  <a:off x="-1022923" y="1020506"/>
                  <a:ext cx="5995224" cy="11437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lvl="0">
                    <a:defRPr sz="1800">
                      <a:solidFill>
                        <a:srgbClr val="000000"/>
                      </a:solidFill>
                    </a:defRPr>
                  </a:pPr>
                  <a:r>
                    <a:rPr lang="en-US" sz="3200" dirty="0">
                      <a:solidFill>
                        <a:srgbClr val="194679"/>
                      </a:solidFill>
                      <a:latin typeface="Avenir Next" panose="020B0503020202020204" pitchFamily="34" charset="0"/>
                    </a:rPr>
                    <a:t>Group collaborative projects</a:t>
                  </a:r>
                  <a:endParaRPr sz="3200" dirty="0">
                    <a:solidFill>
                      <a:srgbClr val="194679"/>
                    </a:solidFill>
                    <a:latin typeface="Avenir Next" panose="020B0503020202020204" pitchFamily="34" charset="0"/>
                  </a:endParaRPr>
                </a:p>
              </p:txBody>
            </p:sp>
            <p:grpSp>
              <p:nvGrpSpPr>
                <p:cNvPr id="15" name="Group 30">
                  <a:extLst>
                    <a:ext uri="{FF2B5EF4-FFF2-40B4-BE49-F238E27FC236}">
                      <a16:creationId xmlns:a16="http://schemas.microsoft.com/office/drawing/2014/main" id="{4A1BA2A3-8B96-DC4F-B677-FEBB7058BA33}"/>
                    </a:ext>
                  </a:extLst>
                </p:cNvPr>
                <p:cNvGrpSpPr/>
                <p:nvPr/>
              </p:nvGrpSpPr>
              <p:grpSpPr>
                <a:xfrm>
                  <a:off x="825498" y="-2"/>
                  <a:ext cx="889002" cy="889002"/>
                  <a:chOff x="-1" y="-1"/>
                  <a:chExt cx="889001" cy="889001"/>
                </a:xfrm>
              </p:grpSpPr>
              <p:sp>
                <p:nvSpPr>
                  <p:cNvPr id="16" name="Shape 28">
                    <a:extLst>
                      <a:ext uri="{FF2B5EF4-FFF2-40B4-BE49-F238E27FC236}">
                        <a16:creationId xmlns:a16="http://schemas.microsoft.com/office/drawing/2014/main" id="{3E2765C0-1D9A-2343-BB77-AAB0F7A73309}"/>
                      </a:ext>
                    </a:extLst>
                  </p:cNvPr>
                  <p:cNvSpPr/>
                  <p:nvPr/>
                </p:nvSpPr>
                <p:spPr>
                  <a:xfrm>
                    <a:off x="-1" y="-1"/>
                    <a:ext cx="889001" cy="889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F7F7F"/>
                  </a:solidFill>
                  <a:ln w="12700" cap="flat">
                    <a:noFill/>
                    <a:miter lim="400000"/>
                  </a:ln>
                  <a:effectLst/>
                </p:spPr>
                <p:txBody>
                  <a:bodyPr wrap="square" lIns="0" tIns="0" rIns="0" bIns="0" numCol="1" anchor="t">
                    <a:noAutofit/>
                  </a:bodyPr>
                  <a:lstStyle/>
                  <a:p>
                    <a:pPr lvl="0"/>
                    <a:endParaRPr sz="8157">
                      <a:solidFill>
                        <a:srgbClr val="194679"/>
                      </a:solidFill>
                      <a:latin typeface="Avenir Next" panose="020B0503020202020204" pitchFamily="34" charset="0"/>
                    </a:endParaRPr>
                  </a:p>
                </p:txBody>
              </p:sp>
              <p:sp>
                <p:nvSpPr>
                  <p:cNvPr id="17" name="Shape 29">
                    <a:extLst>
                      <a:ext uri="{FF2B5EF4-FFF2-40B4-BE49-F238E27FC236}">
                        <a16:creationId xmlns:a16="http://schemas.microsoft.com/office/drawing/2014/main" id="{082A7199-F296-7740-A21B-A12A7C9D84BB}"/>
                      </a:ext>
                    </a:extLst>
                  </p:cNvPr>
                  <p:cNvSpPr/>
                  <p:nvPr/>
                </p:nvSpPr>
                <p:spPr>
                  <a:xfrm>
                    <a:off x="190499" y="255924"/>
                    <a:ext cx="508002" cy="377152"/>
                  </a:xfrm>
                  <a:custGeom>
                    <a:avLst/>
                    <a:gdLst/>
                    <a:ahLst/>
                    <a:cxnLst>
                      <a:cxn ang="0">
                        <a:pos x="wd2" y="hd2"/>
                      </a:cxn>
                      <a:cxn ang="5400000">
                        <a:pos x="wd2" y="hd2"/>
                      </a:cxn>
                      <a:cxn ang="10800000">
                        <a:pos x="wd2" y="hd2"/>
                      </a:cxn>
                      <a:cxn ang="16200000">
                        <a:pos x="wd2" y="hd2"/>
                      </a:cxn>
                    </a:cxnLst>
                    <a:rect l="0" t="0" r="r" b="b"/>
                    <a:pathLst>
                      <a:path w="21600" h="21600" extrusionOk="0">
                        <a:moveTo>
                          <a:pt x="20085" y="8532"/>
                        </a:moveTo>
                        <a:lnTo>
                          <a:pt x="17798" y="8532"/>
                        </a:lnTo>
                        <a:lnTo>
                          <a:pt x="17798" y="12676"/>
                        </a:lnTo>
                        <a:cubicBezTo>
                          <a:pt x="17798" y="14711"/>
                          <a:pt x="16603" y="16373"/>
                          <a:pt x="15079" y="16373"/>
                        </a:cubicBezTo>
                        <a:lnTo>
                          <a:pt x="9158" y="16373"/>
                        </a:lnTo>
                        <a:lnTo>
                          <a:pt x="9158" y="17810"/>
                        </a:lnTo>
                        <a:cubicBezTo>
                          <a:pt x="9158" y="18927"/>
                          <a:pt x="9837" y="19832"/>
                          <a:pt x="10673" y="19832"/>
                        </a:cubicBezTo>
                        <a:lnTo>
                          <a:pt x="16728" y="19832"/>
                        </a:lnTo>
                        <a:lnTo>
                          <a:pt x="19181" y="21600"/>
                        </a:lnTo>
                        <a:lnTo>
                          <a:pt x="19181" y="19832"/>
                        </a:lnTo>
                        <a:lnTo>
                          <a:pt x="20085" y="19832"/>
                        </a:lnTo>
                        <a:cubicBezTo>
                          <a:pt x="20922" y="19832"/>
                          <a:pt x="21600" y="18927"/>
                          <a:pt x="21600" y="17810"/>
                        </a:cubicBezTo>
                        <a:lnTo>
                          <a:pt x="21600" y="10554"/>
                        </a:lnTo>
                        <a:cubicBezTo>
                          <a:pt x="21600" y="9438"/>
                          <a:pt x="20922" y="8532"/>
                          <a:pt x="20085" y="8532"/>
                        </a:cubicBezTo>
                        <a:close/>
                        <a:moveTo>
                          <a:pt x="6912" y="15450"/>
                        </a:moveTo>
                        <a:lnTo>
                          <a:pt x="6689" y="15450"/>
                        </a:lnTo>
                        <a:lnTo>
                          <a:pt x="2592" y="18372"/>
                        </a:lnTo>
                        <a:lnTo>
                          <a:pt x="2592" y="15450"/>
                        </a:lnTo>
                        <a:lnTo>
                          <a:pt x="2074" y="15450"/>
                        </a:lnTo>
                        <a:cubicBezTo>
                          <a:pt x="928" y="15450"/>
                          <a:pt x="0" y="14211"/>
                          <a:pt x="0" y="12683"/>
                        </a:cubicBezTo>
                        <a:lnTo>
                          <a:pt x="0" y="2767"/>
                        </a:lnTo>
                        <a:cubicBezTo>
                          <a:pt x="0" y="1239"/>
                          <a:pt x="928" y="0"/>
                          <a:pt x="2074" y="0"/>
                        </a:cubicBezTo>
                        <a:lnTo>
                          <a:pt x="15034" y="0"/>
                        </a:lnTo>
                        <a:cubicBezTo>
                          <a:pt x="16179" y="0"/>
                          <a:pt x="17107" y="1239"/>
                          <a:pt x="17107" y="2767"/>
                        </a:cubicBezTo>
                        <a:lnTo>
                          <a:pt x="17107" y="4381"/>
                        </a:lnTo>
                        <a:lnTo>
                          <a:pt x="17107" y="8532"/>
                        </a:lnTo>
                        <a:lnTo>
                          <a:pt x="17107" y="12676"/>
                        </a:lnTo>
                        <a:cubicBezTo>
                          <a:pt x="17107" y="14205"/>
                          <a:pt x="16224" y="15450"/>
                          <a:pt x="15079" y="15450"/>
                        </a:cubicBezTo>
                        <a:lnTo>
                          <a:pt x="9158" y="15450"/>
                        </a:lnTo>
                        <a:cubicBezTo>
                          <a:pt x="9158" y="15450"/>
                          <a:pt x="6912" y="15450"/>
                          <a:pt x="6912" y="15450"/>
                        </a:cubicBezTo>
                        <a:close/>
                      </a:path>
                    </a:pathLst>
                  </a:custGeom>
                  <a:solidFill>
                    <a:srgbClr val="FFFFFF"/>
                  </a:solidFill>
                  <a:ln w="12700" cap="flat">
                    <a:noFill/>
                    <a:miter lim="400000"/>
                  </a:ln>
                  <a:effectLst/>
                </p:spPr>
                <p:txBody>
                  <a:bodyPr wrap="square" lIns="0" tIns="0" rIns="0" bIns="0" numCol="1" anchor="ctr">
                    <a:noAutofit/>
                  </a:bodyPr>
                  <a:lstStyle/>
                  <a:p>
                    <a:pPr lvl="0"/>
                    <a:endParaRPr sz="8157">
                      <a:solidFill>
                        <a:srgbClr val="194679"/>
                      </a:solidFill>
                      <a:latin typeface="Avenir Next" panose="020B0503020202020204" pitchFamily="34" charset="0"/>
                    </a:endParaRPr>
                  </a:p>
                </p:txBody>
              </p:sp>
            </p:grpSp>
          </p:grpSp>
          <p:sp>
            <p:nvSpPr>
              <p:cNvPr id="11" name="Shape 32">
                <a:extLst>
                  <a:ext uri="{FF2B5EF4-FFF2-40B4-BE49-F238E27FC236}">
                    <a16:creationId xmlns:a16="http://schemas.microsoft.com/office/drawing/2014/main" id="{4BD97806-0A28-1342-AB9A-AE78BE7DFA3E}"/>
                  </a:ext>
                </a:extLst>
              </p:cNvPr>
              <p:cNvSpPr/>
              <p:nvPr/>
            </p:nvSpPr>
            <p:spPr>
              <a:xfrm flipH="1" flipV="1">
                <a:off x="2278287" y="2126203"/>
                <a:ext cx="6238491" cy="2394184"/>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pPr lvl="0"/>
                <a:endParaRPr sz="8157">
                  <a:solidFill>
                    <a:srgbClr val="194679"/>
                  </a:solidFill>
                  <a:latin typeface="Avenir Next" panose="020B0503020202020204" pitchFamily="34" charset="0"/>
                </a:endParaRPr>
              </a:p>
            </p:txBody>
          </p:sp>
          <p:sp>
            <p:nvSpPr>
              <p:cNvPr id="12" name="Shape 33">
                <a:extLst>
                  <a:ext uri="{FF2B5EF4-FFF2-40B4-BE49-F238E27FC236}">
                    <a16:creationId xmlns:a16="http://schemas.microsoft.com/office/drawing/2014/main" id="{35F8215E-FE24-2C42-8EED-5FC2742FECF8}"/>
                  </a:ext>
                </a:extLst>
              </p:cNvPr>
              <p:cNvSpPr/>
              <p:nvPr/>
            </p:nvSpPr>
            <p:spPr>
              <a:xfrm flipV="1">
                <a:off x="5898113" y="1049285"/>
                <a:ext cx="541210" cy="890238"/>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pPr lvl="0"/>
                <a:endParaRPr sz="8157">
                  <a:solidFill>
                    <a:srgbClr val="194679"/>
                  </a:solidFill>
                  <a:latin typeface="Avenir Next" panose="020B0503020202020204" pitchFamily="34" charset="0"/>
                </a:endParaRPr>
              </a:p>
            </p:txBody>
          </p:sp>
          <p:sp>
            <p:nvSpPr>
              <p:cNvPr id="13" name="Shape 34">
                <a:extLst>
                  <a:ext uri="{FF2B5EF4-FFF2-40B4-BE49-F238E27FC236}">
                    <a16:creationId xmlns:a16="http://schemas.microsoft.com/office/drawing/2014/main" id="{F815B209-9AF2-7340-B5A7-E22B7FF635BD}"/>
                  </a:ext>
                </a:extLst>
              </p:cNvPr>
              <p:cNvSpPr/>
              <p:nvPr/>
            </p:nvSpPr>
            <p:spPr>
              <a:xfrm flipV="1">
                <a:off x="1808161" y="2126203"/>
                <a:ext cx="6238490" cy="2394184"/>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pPr lvl="0"/>
                <a:endParaRPr sz="8157">
                  <a:solidFill>
                    <a:srgbClr val="194679"/>
                  </a:solidFill>
                  <a:latin typeface="Avenir Next" panose="020B0503020202020204" pitchFamily="34" charset="0"/>
                </a:endParaRPr>
              </a:p>
            </p:txBody>
          </p:sp>
        </p:grpSp>
      </p:grpSp>
    </p:spTree>
    <p:extLst>
      <p:ext uri="{BB962C8B-B14F-4D97-AF65-F5344CB8AC3E}">
        <p14:creationId xmlns:p14="http://schemas.microsoft.com/office/powerpoint/2010/main" val="348034285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2766592" y="333924"/>
            <a:ext cx="18850816" cy="1123468"/>
          </a:xfrm>
          <a:prstGeom prst="rect">
            <a:avLst/>
          </a:prstGeom>
        </p:spPr>
        <p:txBody>
          <a:bodyPr/>
          <a:lstStyle/>
          <a:p>
            <a:r>
              <a:rPr lang="en-US" sz="6600" dirty="0"/>
              <a:t>FLAME Summer Immersion Program</a:t>
            </a:r>
            <a:endParaRPr sz="6600" dirty="0"/>
          </a:p>
        </p:txBody>
      </p:sp>
      <p:sp>
        <p:nvSpPr>
          <p:cNvPr id="3" name="Introduction goes here">
            <a:extLst>
              <a:ext uri="{FF2B5EF4-FFF2-40B4-BE49-F238E27FC236}">
                <a16:creationId xmlns:a16="http://schemas.microsoft.com/office/drawing/2014/main" id="{5C88FE13-EC79-C042-A188-DFB1F478B22D}"/>
              </a:ext>
            </a:extLst>
          </p:cNvPr>
          <p:cNvSpPr txBox="1">
            <a:spLocks noGrp="1"/>
          </p:cNvSpPr>
          <p:nvPr>
            <p:ph type="body" sz="quarter" idx="13"/>
          </p:nvPr>
        </p:nvSpPr>
        <p:spPr>
          <a:xfrm>
            <a:off x="4490704" y="1638390"/>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sz="4000" dirty="0"/>
              <a:t>For High-School Students – 9</a:t>
            </a:r>
            <a:r>
              <a:rPr lang="en-US" sz="4000" baseline="30000" dirty="0"/>
              <a:t>th</a:t>
            </a:r>
            <a:r>
              <a:rPr lang="en-US" sz="4000" dirty="0"/>
              <a:t>, 10</a:t>
            </a:r>
            <a:r>
              <a:rPr lang="en-US" sz="4000" baseline="30000" dirty="0"/>
              <a:t>th</a:t>
            </a:r>
            <a:r>
              <a:rPr lang="en-US" sz="4000" dirty="0"/>
              <a:t> &amp; 11</a:t>
            </a:r>
            <a:r>
              <a:rPr lang="en-US" sz="4000" baseline="30000" dirty="0"/>
              <a:t>th</a:t>
            </a:r>
            <a:r>
              <a:rPr lang="en-US" sz="4000" dirty="0"/>
              <a:t> Grade</a:t>
            </a:r>
          </a:p>
        </p:txBody>
      </p:sp>
      <p:grpSp>
        <p:nvGrpSpPr>
          <p:cNvPr id="4" name="Group 127">
            <a:extLst>
              <a:ext uri="{FF2B5EF4-FFF2-40B4-BE49-F238E27FC236}">
                <a16:creationId xmlns:a16="http://schemas.microsoft.com/office/drawing/2014/main" id="{FAC12A6F-3910-074C-B2A1-C1D5BE92351B}"/>
              </a:ext>
            </a:extLst>
          </p:cNvPr>
          <p:cNvGrpSpPr>
            <a:grpSpLocks noChangeAspect="1"/>
          </p:cNvGrpSpPr>
          <p:nvPr/>
        </p:nvGrpSpPr>
        <p:grpSpPr>
          <a:xfrm>
            <a:off x="1" y="3233140"/>
            <a:ext cx="24383999" cy="9964938"/>
            <a:chOff x="-2451967" y="120908"/>
            <a:chExt cx="17339730" cy="7086174"/>
          </a:xfrm>
        </p:grpSpPr>
        <p:grpSp>
          <p:nvGrpSpPr>
            <p:cNvPr id="5" name="Group 116">
              <a:extLst>
                <a:ext uri="{FF2B5EF4-FFF2-40B4-BE49-F238E27FC236}">
                  <a16:creationId xmlns:a16="http://schemas.microsoft.com/office/drawing/2014/main" id="{BE4B5AE8-289A-7143-9F43-2B31138C323F}"/>
                </a:ext>
              </a:extLst>
            </p:cNvPr>
            <p:cNvGrpSpPr/>
            <p:nvPr/>
          </p:nvGrpSpPr>
          <p:grpSpPr>
            <a:xfrm>
              <a:off x="-2451967" y="2080474"/>
              <a:ext cx="17339730" cy="5126608"/>
              <a:chOff x="-2451967" y="-2"/>
              <a:chExt cx="17339729" cy="5126606"/>
            </a:xfrm>
          </p:grpSpPr>
          <p:grpSp>
            <p:nvGrpSpPr>
              <p:cNvPr id="16" name="Group 112">
                <a:extLst>
                  <a:ext uri="{FF2B5EF4-FFF2-40B4-BE49-F238E27FC236}">
                    <a16:creationId xmlns:a16="http://schemas.microsoft.com/office/drawing/2014/main" id="{7D1ED351-BEA7-C045-B90F-D62B116B2A79}"/>
                  </a:ext>
                </a:extLst>
              </p:cNvPr>
              <p:cNvGrpSpPr/>
              <p:nvPr/>
            </p:nvGrpSpPr>
            <p:grpSpPr>
              <a:xfrm>
                <a:off x="-2451967" y="-2"/>
                <a:ext cx="17339729" cy="5126606"/>
                <a:chOff x="-2451967" y="-1"/>
                <a:chExt cx="17339728" cy="5126604"/>
              </a:xfrm>
            </p:grpSpPr>
            <p:sp>
              <p:nvSpPr>
                <p:cNvPr id="20" name="Shape 6">
                  <a:extLst>
                    <a:ext uri="{FF2B5EF4-FFF2-40B4-BE49-F238E27FC236}">
                      <a16:creationId xmlns:a16="http://schemas.microsoft.com/office/drawing/2014/main" id="{81146886-D4E5-C14C-9FE0-360043E7FAC5}"/>
                    </a:ext>
                  </a:extLst>
                </p:cNvPr>
                <p:cNvSpPr/>
                <p:nvPr/>
              </p:nvSpPr>
              <p:spPr>
                <a:xfrm>
                  <a:off x="-2451967" y="2265837"/>
                  <a:ext cx="17339728" cy="2849553"/>
                </a:xfrm>
                <a:prstGeom prst="rect">
                  <a:avLst/>
                </a:prstGeom>
                <a:solidFill>
                  <a:srgbClr val="205C97"/>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grpSp>
              <p:nvGrpSpPr>
                <p:cNvPr id="21" name="Group 111">
                  <a:extLst>
                    <a:ext uri="{FF2B5EF4-FFF2-40B4-BE49-F238E27FC236}">
                      <a16:creationId xmlns:a16="http://schemas.microsoft.com/office/drawing/2014/main" id="{FD67FCEC-F37A-7640-81D7-9916D8150EA5}"/>
                    </a:ext>
                  </a:extLst>
                </p:cNvPr>
                <p:cNvGrpSpPr/>
                <p:nvPr/>
              </p:nvGrpSpPr>
              <p:grpSpPr>
                <a:xfrm>
                  <a:off x="7688081" y="-1"/>
                  <a:ext cx="4038897" cy="5126604"/>
                  <a:chOff x="0" y="0"/>
                  <a:chExt cx="4038896" cy="5126602"/>
                </a:xfrm>
              </p:grpSpPr>
              <p:sp>
                <p:nvSpPr>
                  <p:cNvPr id="22" name="Shape 7">
                    <a:extLst>
                      <a:ext uri="{FF2B5EF4-FFF2-40B4-BE49-F238E27FC236}">
                        <a16:creationId xmlns:a16="http://schemas.microsoft.com/office/drawing/2014/main" id="{E938F2F1-6AE5-0448-A9B9-6E3A0304A5F0}"/>
                      </a:ext>
                    </a:extLst>
                  </p:cNvPr>
                  <p:cNvSpPr/>
                  <p:nvPr/>
                </p:nvSpPr>
                <p:spPr>
                  <a:xfrm>
                    <a:off x="-1" y="1928"/>
                    <a:ext cx="4038898" cy="5113462"/>
                  </a:xfrm>
                  <a:custGeom>
                    <a:avLst/>
                    <a:gdLst/>
                    <a:ahLst/>
                    <a:cxnLst>
                      <a:cxn ang="0">
                        <a:pos x="wd2" y="hd2"/>
                      </a:cxn>
                      <a:cxn ang="5400000">
                        <a:pos x="wd2" y="hd2"/>
                      </a:cxn>
                      <a:cxn ang="10800000">
                        <a:pos x="wd2" y="hd2"/>
                      </a:cxn>
                      <a:cxn ang="16200000">
                        <a:pos x="wd2" y="hd2"/>
                      </a:cxn>
                    </a:cxnLst>
                    <a:rect l="0" t="0" r="r" b="b"/>
                    <a:pathLst>
                      <a:path w="21432" h="21116" extrusionOk="0">
                        <a:moveTo>
                          <a:pt x="1988" y="8601"/>
                        </a:moveTo>
                        <a:cubicBezTo>
                          <a:pt x="1988" y="8601"/>
                          <a:pt x="2362" y="8118"/>
                          <a:pt x="1988" y="7586"/>
                        </a:cubicBezTo>
                        <a:cubicBezTo>
                          <a:pt x="1615" y="7054"/>
                          <a:pt x="1864" y="5073"/>
                          <a:pt x="2736" y="3720"/>
                        </a:cubicBezTo>
                        <a:cubicBezTo>
                          <a:pt x="3608" y="2367"/>
                          <a:pt x="4355" y="1352"/>
                          <a:pt x="9026" y="434"/>
                        </a:cubicBezTo>
                        <a:cubicBezTo>
                          <a:pt x="13697" y="-484"/>
                          <a:pt x="16126" y="96"/>
                          <a:pt x="18368" y="1787"/>
                        </a:cubicBezTo>
                        <a:cubicBezTo>
                          <a:pt x="20610" y="3478"/>
                          <a:pt x="21357" y="5895"/>
                          <a:pt x="20672" y="8311"/>
                        </a:cubicBezTo>
                        <a:cubicBezTo>
                          <a:pt x="19987" y="10727"/>
                          <a:pt x="17558" y="11065"/>
                          <a:pt x="17745" y="13530"/>
                        </a:cubicBezTo>
                        <a:cubicBezTo>
                          <a:pt x="17932" y="15994"/>
                          <a:pt x="21432" y="21116"/>
                          <a:pt x="21432" y="21116"/>
                        </a:cubicBezTo>
                        <a:lnTo>
                          <a:pt x="9088" y="21116"/>
                        </a:lnTo>
                        <a:cubicBezTo>
                          <a:pt x="9088" y="21116"/>
                          <a:pt x="9618" y="19642"/>
                          <a:pt x="8964" y="18265"/>
                        </a:cubicBezTo>
                        <a:cubicBezTo>
                          <a:pt x="8964" y="18265"/>
                          <a:pt x="7959" y="16507"/>
                          <a:pt x="7189" y="16544"/>
                        </a:cubicBezTo>
                        <a:cubicBezTo>
                          <a:pt x="6418" y="16580"/>
                          <a:pt x="4083" y="16779"/>
                          <a:pt x="3452" y="16707"/>
                        </a:cubicBezTo>
                        <a:cubicBezTo>
                          <a:pt x="2821" y="16634"/>
                          <a:pt x="2214" y="16471"/>
                          <a:pt x="2261" y="15619"/>
                        </a:cubicBezTo>
                        <a:cubicBezTo>
                          <a:pt x="2308" y="14768"/>
                          <a:pt x="2238" y="14623"/>
                          <a:pt x="1887" y="14442"/>
                        </a:cubicBezTo>
                        <a:cubicBezTo>
                          <a:pt x="1537" y="14260"/>
                          <a:pt x="1397" y="13916"/>
                          <a:pt x="1677" y="13735"/>
                        </a:cubicBezTo>
                        <a:cubicBezTo>
                          <a:pt x="1957" y="13554"/>
                          <a:pt x="1957" y="13554"/>
                          <a:pt x="1957" y="13554"/>
                        </a:cubicBezTo>
                        <a:cubicBezTo>
                          <a:pt x="1957" y="13554"/>
                          <a:pt x="1747" y="13445"/>
                          <a:pt x="1420" y="13282"/>
                        </a:cubicBezTo>
                        <a:cubicBezTo>
                          <a:pt x="1093" y="13119"/>
                          <a:pt x="1163" y="12883"/>
                          <a:pt x="1257" y="12702"/>
                        </a:cubicBezTo>
                        <a:cubicBezTo>
                          <a:pt x="1350" y="12521"/>
                          <a:pt x="1537" y="12104"/>
                          <a:pt x="1327" y="12031"/>
                        </a:cubicBezTo>
                        <a:cubicBezTo>
                          <a:pt x="1117" y="11959"/>
                          <a:pt x="743" y="11778"/>
                          <a:pt x="416" y="11633"/>
                        </a:cubicBezTo>
                        <a:cubicBezTo>
                          <a:pt x="89" y="11488"/>
                          <a:pt x="-168" y="11234"/>
                          <a:pt x="136" y="10817"/>
                        </a:cubicBezTo>
                        <a:cubicBezTo>
                          <a:pt x="439" y="10401"/>
                          <a:pt x="1988" y="8601"/>
                          <a:pt x="1988" y="8601"/>
                        </a:cubicBezTo>
                        <a:close/>
                      </a:path>
                    </a:pathLst>
                  </a:custGeom>
                  <a:solidFill>
                    <a:srgbClr val="FFFFFF"/>
                  </a:solidFill>
                  <a:ln w="12700" cap="flat">
                    <a:noFill/>
                    <a:miter lim="400000"/>
                  </a:ln>
                  <a:effectLst/>
                </p:spPr>
                <p:txBody>
                  <a:bodyPr wrap="square" lIns="71438" tIns="71438" rIns="71438" bIns="71438" numCol="1" anchor="ctr">
                    <a:noAutofit/>
                  </a:bodyPr>
                  <a:lstStyle/>
                  <a:p>
                    <a:pPr lvl="0"/>
                    <a:endParaRPr sz="8157">
                      <a:latin typeface="Avenir Next" panose="020B0503020202020204" pitchFamily="34" charset="0"/>
                    </a:endParaRPr>
                  </a:p>
                </p:txBody>
              </p:sp>
              <p:grpSp>
                <p:nvGrpSpPr>
                  <p:cNvPr id="23" name="Group 110">
                    <a:extLst>
                      <a:ext uri="{FF2B5EF4-FFF2-40B4-BE49-F238E27FC236}">
                        <a16:creationId xmlns:a16="http://schemas.microsoft.com/office/drawing/2014/main" id="{ED5375C8-3BC1-C549-9C1B-D2D8DA28E3B0}"/>
                      </a:ext>
                    </a:extLst>
                  </p:cNvPr>
                  <p:cNvGrpSpPr/>
                  <p:nvPr/>
                </p:nvGrpSpPr>
                <p:grpSpPr>
                  <a:xfrm>
                    <a:off x="75074" y="-1"/>
                    <a:ext cx="3877928" cy="5126604"/>
                    <a:chOff x="0" y="0"/>
                    <a:chExt cx="3877927" cy="5126602"/>
                  </a:xfrm>
                </p:grpSpPr>
                <p:sp>
                  <p:nvSpPr>
                    <p:cNvPr id="24" name="Shape 8">
                      <a:extLst>
                        <a:ext uri="{FF2B5EF4-FFF2-40B4-BE49-F238E27FC236}">
                          <a16:creationId xmlns:a16="http://schemas.microsoft.com/office/drawing/2014/main" id="{882805C7-E945-2744-A5C0-3C6FD4645038}"/>
                        </a:ext>
                      </a:extLst>
                    </p:cNvPr>
                    <p:cNvSpPr/>
                    <p:nvPr/>
                  </p:nvSpPr>
                  <p:spPr>
                    <a:xfrm>
                      <a:off x="335070" y="898732"/>
                      <a:ext cx="563559" cy="493332"/>
                    </a:xfrm>
                    <a:custGeom>
                      <a:avLst/>
                      <a:gdLst/>
                      <a:ahLst/>
                      <a:cxnLst>
                        <a:cxn ang="0">
                          <a:pos x="wd2" y="hd2"/>
                        </a:cxn>
                        <a:cxn ang="5400000">
                          <a:pos x="wd2" y="hd2"/>
                        </a:cxn>
                        <a:cxn ang="10800000">
                          <a:pos x="wd2" y="hd2"/>
                        </a:cxn>
                        <a:cxn ang="16200000">
                          <a:pos x="wd2" y="hd2"/>
                        </a:cxn>
                      </a:cxnLst>
                      <a:rect l="0" t="0" r="r" b="b"/>
                      <a:pathLst>
                        <a:path w="20856" h="21029" extrusionOk="0">
                          <a:moveTo>
                            <a:pt x="20115" y="12466"/>
                          </a:moveTo>
                          <a:cubicBezTo>
                            <a:pt x="19732" y="10390"/>
                            <a:pt x="17957" y="9059"/>
                            <a:pt x="16157" y="9500"/>
                          </a:cubicBezTo>
                          <a:cubicBezTo>
                            <a:pt x="15676" y="9618"/>
                            <a:pt x="15243" y="9853"/>
                            <a:pt x="14872" y="10171"/>
                          </a:cubicBezTo>
                          <a:lnTo>
                            <a:pt x="17218" y="12800"/>
                          </a:lnTo>
                          <a:cubicBezTo>
                            <a:pt x="17383" y="12986"/>
                            <a:pt x="17387" y="13290"/>
                            <a:pt x="17227" y="13481"/>
                          </a:cubicBezTo>
                          <a:cubicBezTo>
                            <a:pt x="17066" y="13671"/>
                            <a:pt x="16803" y="13676"/>
                            <a:pt x="16637" y="13490"/>
                          </a:cubicBezTo>
                          <a:lnTo>
                            <a:pt x="14268" y="10834"/>
                          </a:lnTo>
                          <a:cubicBezTo>
                            <a:pt x="13652" y="11707"/>
                            <a:pt x="13371" y="12880"/>
                            <a:pt x="13589" y="14063"/>
                          </a:cubicBezTo>
                          <a:cubicBezTo>
                            <a:pt x="13972" y="16139"/>
                            <a:pt x="15747" y="17470"/>
                            <a:pt x="17547" y="17029"/>
                          </a:cubicBezTo>
                          <a:cubicBezTo>
                            <a:pt x="19346" y="16589"/>
                            <a:pt x="20498" y="14541"/>
                            <a:pt x="20115" y="12466"/>
                          </a:cubicBezTo>
                          <a:close/>
                          <a:moveTo>
                            <a:pt x="12445" y="7390"/>
                          </a:moveTo>
                          <a:lnTo>
                            <a:pt x="10862" y="7777"/>
                          </a:lnTo>
                          <a:cubicBezTo>
                            <a:pt x="10683" y="7821"/>
                            <a:pt x="10443" y="7721"/>
                            <a:pt x="10330" y="7554"/>
                          </a:cubicBezTo>
                          <a:lnTo>
                            <a:pt x="9382" y="6156"/>
                          </a:lnTo>
                          <a:lnTo>
                            <a:pt x="7858" y="9354"/>
                          </a:lnTo>
                          <a:cubicBezTo>
                            <a:pt x="7858" y="9354"/>
                            <a:pt x="8237" y="9436"/>
                            <a:pt x="8700" y="9536"/>
                          </a:cubicBezTo>
                          <a:lnTo>
                            <a:pt x="12662" y="8566"/>
                          </a:lnTo>
                          <a:cubicBezTo>
                            <a:pt x="12662" y="8566"/>
                            <a:pt x="12445" y="7390"/>
                            <a:pt x="12445" y="7390"/>
                          </a:cubicBezTo>
                          <a:close/>
                          <a:moveTo>
                            <a:pt x="12276" y="9645"/>
                          </a:moveTo>
                          <a:lnTo>
                            <a:pt x="10649" y="10043"/>
                          </a:lnTo>
                          <a:cubicBezTo>
                            <a:pt x="10837" y="10188"/>
                            <a:pt x="10975" y="10413"/>
                            <a:pt x="11024" y="10676"/>
                          </a:cubicBezTo>
                          <a:lnTo>
                            <a:pt x="11025" y="10675"/>
                          </a:lnTo>
                          <a:cubicBezTo>
                            <a:pt x="11025" y="10675"/>
                            <a:pt x="11166" y="11451"/>
                            <a:pt x="11342" y="12416"/>
                          </a:cubicBezTo>
                          <a:cubicBezTo>
                            <a:pt x="11342" y="12416"/>
                            <a:pt x="12276" y="9645"/>
                            <a:pt x="12276" y="9645"/>
                          </a:cubicBezTo>
                          <a:close/>
                          <a:moveTo>
                            <a:pt x="9392" y="11587"/>
                          </a:moveTo>
                          <a:cubicBezTo>
                            <a:pt x="9392" y="11587"/>
                            <a:pt x="7390" y="11287"/>
                            <a:pt x="6435" y="11138"/>
                          </a:cubicBezTo>
                          <a:lnTo>
                            <a:pt x="5956" y="12381"/>
                          </a:lnTo>
                          <a:cubicBezTo>
                            <a:pt x="6790" y="12920"/>
                            <a:pt x="7454" y="13798"/>
                            <a:pt x="7783" y="14892"/>
                          </a:cubicBezTo>
                          <a:lnTo>
                            <a:pt x="9906" y="14373"/>
                          </a:lnTo>
                          <a:cubicBezTo>
                            <a:pt x="9906" y="14373"/>
                            <a:pt x="9392" y="11587"/>
                            <a:pt x="9392" y="11587"/>
                          </a:cubicBezTo>
                          <a:close/>
                          <a:moveTo>
                            <a:pt x="7320" y="15990"/>
                          </a:moveTo>
                          <a:lnTo>
                            <a:pt x="4073" y="16785"/>
                          </a:lnTo>
                          <a:cubicBezTo>
                            <a:pt x="3848" y="16840"/>
                            <a:pt x="3626" y="16674"/>
                            <a:pt x="3578" y="16414"/>
                          </a:cubicBezTo>
                          <a:cubicBezTo>
                            <a:pt x="3557" y="16296"/>
                            <a:pt x="3576" y="16181"/>
                            <a:pt x="3622" y="16083"/>
                          </a:cubicBezTo>
                          <a:lnTo>
                            <a:pt x="3621" y="16082"/>
                          </a:lnTo>
                          <a:lnTo>
                            <a:pt x="4917" y="12711"/>
                          </a:lnTo>
                          <a:cubicBezTo>
                            <a:pt x="4410" y="12543"/>
                            <a:pt x="3861" y="12510"/>
                            <a:pt x="3309" y="12645"/>
                          </a:cubicBezTo>
                          <a:cubicBezTo>
                            <a:pt x="1510" y="13086"/>
                            <a:pt x="358" y="15133"/>
                            <a:pt x="741" y="17209"/>
                          </a:cubicBezTo>
                          <a:cubicBezTo>
                            <a:pt x="1124" y="19285"/>
                            <a:pt x="2899" y="20615"/>
                            <a:pt x="4699" y="20175"/>
                          </a:cubicBezTo>
                          <a:cubicBezTo>
                            <a:pt x="6388" y="19761"/>
                            <a:pt x="7507" y="17930"/>
                            <a:pt x="7320" y="15990"/>
                          </a:cubicBezTo>
                          <a:close/>
                          <a:moveTo>
                            <a:pt x="4700" y="15647"/>
                          </a:moveTo>
                          <a:lnTo>
                            <a:pt x="7121" y="15055"/>
                          </a:lnTo>
                          <a:cubicBezTo>
                            <a:pt x="6845" y="14210"/>
                            <a:pt x="6329" y="13528"/>
                            <a:pt x="5683" y="13093"/>
                          </a:cubicBezTo>
                          <a:cubicBezTo>
                            <a:pt x="5683" y="13093"/>
                            <a:pt x="4700" y="15647"/>
                            <a:pt x="4700" y="15647"/>
                          </a:cubicBezTo>
                          <a:close/>
                          <a:moveTo>
                            <a:pt x="20768" y="12306"/>
                          </a:moveTo>
                          <a:cubicBezTo>
                            <a:pt x="21228" y="14801"/>
                            <a:pt x="19848" y="17253"/>
                            <a:pt x="17686" y="17782"/>
                          </a:cubicBezTo>
                          <a:cubicBezTo>
                            <a:pt x="15523" y="18311"/>
                            <a:pt x="13397" y="16718"/>
                            <a:pt x="12936" y="14223"/>
                          </a:cubicBezTo>
                          <a:cubicBezTo>
                            <a:pt x="12670" y="12777"/>
                            <a:pt x="13022" y="11346"/>
                            <a:pt x="13786" y="10295"/>
                          </a:cubicBezTo>
                          <a:lnTo>
                            <a:pt x="13180" y="9616"/>
                          </a:lnTo>
                          <a:lnTo>
                            <a:pt x="11655" y="14141"/>
                          </a:lnTo>
                          <a:cubicBezTo>
                            <a:pt x="11845" y="15192"/>
                            <a:pt x="12003" y="16082"/>
                            <a:pt x="12002" y="16116"/>
                          </a:cubicBezTo>
                          <a:cubicBezTo>
                            <a:pt x="11988" y="16676"/>
                            <a:pt x="11582" y="17117"/>
                            <a:pt x="11096" y="17100"/>
                          </a:cubicBezTo>
                          <a:cubicBezTo>
                            <a:pt x="10682" y="17085"/>
                            <a:pt x="10344" y="16743"/>
                            <a:pt x="10261" y="16295"/>
                          </a:cubicBezTo>
                          <a:lnTo>
                            <a:pt x="10260" y="16295"/>
                          </a:lnTo>
                          <a:lnTo>
                            <a:pt x="10079" y="15314"/>
                          </a:lnTo>
                          <a:lnTo>
                            <a:pt x="7974" y="15829"/>
                          </a:lnTo>
                          <a:cubicBezTo>
                            <a:pt x="8237" y="18189"/>
                            <a:pt x="6891" y="20425"/>
                            <a:pt x="4838" y="20928"/>
                          </a:cubicBezTo>
                          <a:cubicBezTo>
                            <a:pt x="2675" y="21457"/>
                            <a:pt x="549" y="19863"/>
                            <a:pt x="88" y="17369"/>
                          </a:cubicBezTo>
                          <a:cubicBezTo>
                            <a:pt x="-372" y="14874"/>
                            <a:pt x="1008" y="12422"/>
                            <a:pt x="3170" y="11892"/>
                          </a:cubicBezTo>
                          <a:cubicBezTo>
                            <a:pt x="3866" y="11722"/>
                            <a:pt x="4557" y="11772"/>
                            <a:pt x="5191" y="12001"/>
                          </a:cubicBezTo>
                          <a:lnTo>
                            <a:pt x="5611" y="10908"/>
                          </a:lnTo>
                          <a:cubicBezTo>
                            <a:pt x="5188" y="10637"/>
                            <a:pt x="4908" y="10111"/>
                            <a:pt x="4924" y="9516"/>
                          </a:cubicBezTo>
                          <a:cubicBezTo>
                            <a:pt x="4931" y="9235"/>
                            <a:pt x="5004" y="8976"/>
                            <a:pt x="5123" y="8753"/>
                          </a:cubicBezTo>
                          <a:lnTo>
                            <a:pt x="5122" y="8753"/>
                          </a:lnTo>
                          <a:lnTo>
                            <a:pt x="7375" y="4249"/>
                          </a:lnTo>
                          <a:lnTo>
                            <a:pt x="7375" y="4250"/>
                          </a:lnTo>
                          <a:cubicBezTo>
                            <a:pt x="7591" y="3700"/>
                            <a:pt x="8076" y="3326"/>
                            <a:pt x="8631" y="3346"/>
                          </a:cubicBezTo>
                          <a:cubicBezTo>
                            <a:pt x="9070" y="3361"/>
                            <a:pt x="9452" y="3620"/>
                            <a:pt x="9685" y="4006"/>
                          </a:cubicBezTo>
                          <a:lnTo>
                            <a:pt x="9686" y="4006"/>
                          </a:lnTo>
                          <a:lnTo>
                            <a:pt x="11018" y="6165"/>
                          </a:lnTo>
                          <a:lnTo>
                            <a:pt x="12915" y="5701"/>
                          </a:lnTo>
                          <a:cubicBezTo>
                            <a:pt x="13275" y="5613"/>
                            <a:pt x="13630" y="5878"/>
                            <a:pt x="13706" y="6294"/>
                          </a:cubicBezTo>
                          <a:cubicBezTo>
                            <a:pt x="13778" y="6683"/>
                            <a:pt x="13580" y="7062"/>
                            <a:pt x="13259" y="7182"/>
                          </a:cubicBezTo>
                          <a:lnTo>
                            <a:pt x="13534" y="8671"/>
                          </a:lnTo>
                          <a:lnTo>
                            <a:pt x="14385" y="9625"/>
                          </a:lnTo>
                          <a:cubicBezTo>
                            <a:pt x="14850" y="9205"/>
                            <a:pt x="15402" y="8898"/>
                            <a:pt x="16018" y="8747"/>
                          </a:cubicBezTo>
                          <a:cubicBezTo>
                            <a:pt x="18181" y="8217"/>
                            <a:pt x="20307" y="9811"/>
                            <a:pt x="20768" y="12306"/>
                          </a:cubicBezTo>
                          <a:close/>
                          <a:moveTo>
                            <a:pt x="8795" y="1859"/>
                          </a:moveTo>
                          <a:cubicBezTo>
                            <a:pt x="8642" y="1027"/>
                            <a:pt x="9102" y="210"/>
                            <a:pt x="9823" y="34"/>
                          </a:cubicBezTo>
                          <a:cubicBezTo>
                            <a:pt x="10543" y="-143"/>
                            <a:pt x="11252" y="388"/>
                            <a:pt x="11406" y="1220"/>
                          </a:cubicBezTo>
                          <a:cubicBezTo>
                            <a:pt x="11559" y="2051"/>
                            <a:pt x="11099" y="2869"/>
                            <a:pt x="10378" y="3045"/>
                          </a:cubicBezTo>
                          <a:cubicBezTo>
                            <a:pt x="9658" y="3222"/>
                            <a:pt x="8949" y="2690"/>
                            <a:pt x="8795" y="1859"/>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25" name="Shape 9">
                      <a:extLst>
                        <a:ext uri="{FF2B5EF4-FFF2-40B4-BE49-F238E27FC236}">
                          <a16:creationId xmlns:a16="http://schemas.microsoft.com/office/drawing/2014/main" id="{1650C2E9-F1FE-EC49-BDB5-20A18BC12B1B}"/>
                        </a:ext>
                      </a:extLst>
                    </p:cNvPr>
                    <p:cNvSpPr/>
                    <p:nvPr/>
                  </p:nvSpPr>
                  <p:spPr>
                    <a:xfrm>
                      <a:off x="1830644" y="1571347"/>
                      <a:ext cx="302935" cy="361234"/>
                    </a:xfrm>
                    <a:custGeom>
                      <a:avLst/>
                      <a:gdLst/>
                      <a:ahLst/>
                      <a:cxnLst>
                        <a:cxn ang="0">
                          <a:pos x="wd2" y="hd2"/>
                        </a:cxn>
                        <a:cxn ang="5400000">
                          <a:pos x="wd2" y="hd2"/>
                        </a:cxn>
                        <a:cxn ang="10800000">
                          <a:pos x="wd2" y="hd2"/>
                        </a:cxn>
                        <a:cxn ang="16200000">
                          <a:pos x="wd2" y="hd2"/>
                        </a:cxn>
                      </a:cxnLst>
                      <a:rect l="0" t="0" r="r" b="b"/>
                      <a:pathLst>
                        <a:path w="21600" h="21600" extrusionOk="0">
                          <a:moveTo>
                            <a:pt x="19543" y="12242"/>
                          </a:moveTo>
                          <a:cubicBezTo>
                            <a:pt x="19543" y="12836"/>
                            <a:pt x="18964" y="13322"/>
                            <a:pt x="18257" y="13322"/>
                          </a:cubicBezTo>
                          <a:lnTo>
                            <a:pt x="3343" y="13322"/>
                          </a:lnTo>
                          <a:cubicBezTo>
                            <a:pt x="2636" y="13322"/>
                            <a:pt x="2057" y="12836"/>
                            <a:pt x="2057" y="12242"/>
                          </a:cubicBezTo>
                          <a:lnTo>
                            <a:pt x="2057" y="4322"/>
                          </a:lnTo>
                          <a:cubicBezTo>
                            <a:pt x="2057" y="3728"/>
                            <a:pt x="2636" y="3242"/>
                            <a:pt x="3343" y="3242"/>
                          </a:cubicBezTo>
                          <a:lnTo>
                            <a:pt x="18257" y="3242"/>
                          </a:lnTo>
                          <a:cubicBezTo>
                            <a:pt x="18964" y="3242"/>
                            <a:pt x="19543" y="3728"/>
                            <a:pt x="19543" y="4322"/>
                          </a:cubicBezTo>
                          <a:cubicBezTo>
                            <a:pt x="19543" y="4322"/>
                            <a:pt x="19543" y="12242"/>
                            <a:pt x="19543" y="12242"/>
                          </a:cubicBezTo>
                          <a:close/>
                          <a:moveTo>
                            <a:pt x="17743" y="18146"/>
                          </a:moveTo>
                          <a:cubicBezTo>
                            <a:pt x="16891" y="18146"/>
                            <a:pt x="16200" y="17566"/>
                            <a:pt x="16200" y="16850"/>
                          </a:cubicBezTo>
                          <a:cubicBezTo>
                            <a:pt x="16200" y="16134"/>
                            <a:pt x="16891" y="15554"/>
                            <a:pt x="17743" y="15554"/>
                          </a:cubicBezTo>
                          <a:cubicBezTo>
                            <a:pt x="18594" y="15554"/>
                            <a:pt x="19285" y="16134"/>
                            <a:pt x="19285" y="16850"/>
                          </a:cubicBezTo>
                          <a:cubicBezTo>
                            <a:pt x="19285" y="17566"/>
                            <a:pt x="18594" y="18146"/>
                            <a:pt x="17743" y="18146"/>
                          </a:cubicBezTo>
                          <a:close/>
                          <a:moveTo>
                            <a:pt x="3857" y="18146"/>
                          </a:moveTo>
                          <a:cubicBezTo>
                            <a:pt x="3005" y="18146"/>
                            <a:pt x="2315" y="17566"/>
                            <a:pt x="2315" y="16850"/>
                          </a:cubicBezTo>
                          <a:cubicBezTo>
                            <a:pt x="2315" y="16134"/>
                            <a:pt x="3005" y="15554"/>
                            <a:pt x="3857" y="15554"/>
                          </a:cubicBezTo>
                          <a:cubicBezTo>
                            <a:pt x="4709" y="15554"/>
                            <a:pt x="5400" y="16134"/>
                            <a:pt x="5400" y="16850"/>
                          </a:cubicBezTo>
                          <a:cubicBezTo>
                            <a:pt x="5400" y="17566"/>
                            <a:pt x="4709" y="18146"/>
                            <a:pt x="3857" y="18146"/>
                          </a:cubicBezTo>
                          <a:close/>
                          <a:moveTo>
                            <a:pt x="5657" y="1513"/>
                          </a:moveTo>
                          <a:cubicBezTo>
                            <a:pt x="5657" y="1275"/>
                            <a:pt x="5889" y="1081"/>
                            <a:pt x="6171" y="1081"/>
                          </a:cubicBezTo>
                          <a:lnTo>
                            <a:pt x="15429" y="1081"/>
                          </a:lnTo>
                          <a:cubicBezTo>
                            <a:pt x="15711" y="1081"/>
                            <a:pt x="15943" y="1275"/>
                            <a:pt x="15943" y="1513"/>
                          </a:cubicBezTo>
                          <a:lnTo>
                            <a:pt x="15943" y="1729"/>
                          </a:lnTo>
                          <a:cubicBezTo>
                            <a:pt x="15943" y="1967"/>
                            <a:pt x="15711" y="2161"/>
                            <a:pt x="15429" y="2161"/>
                          </a:cubicBezTo>
                          <a:lnTo>
                            <a:pt x="6171" y="2161"/>
                          </a:lnTo>
                          <a:cubicBezTo>
                            <a:pt x="5889" y="2161"/>
                            <a:pt x="5657" y="1967"/>
                            <a:pt x="5657" y="1729"/>
                          </a:cubicBezTo>
                          <a:cubicBezTo>
                            <a:pt x="5657" y="1729"/>
                            <a:pt x="5657" y="1513"/>
                            <a:pt x="5657" y="1513"/>
                          </a:cubicBezTo>
                          <a:close/>
                          <a:moveTo>
                            <a:pt x="20314" y="0"/>
                          </a:moveTo>
                          <a:lnTo>
                            <a:pt x="1286" y="0"/>
                          </a:lnTo>
                          <a:cubicBezTo>
                            <a:pt x="579" y="0"/>
                            <a:pt x="0" y="486"/>
                            <a:pt x="0" y="1080"/>
                          </a:cubicBezTo>
                          <a:lnTo>
                            <a:pt x="0" y="18360"/>
                          </a:lnTo>
                          <a:cubicBezTo>
                            <a:pt x="0" y="18954"/>
                            <a:pt x="579" y="19440"/>
                            <a:pt x="1286" y="19440"/>
                          </a:cubicBezTo>
                          <a:lnTo>
                            <a:pt x="1800" y="19440"/>
                          </a:lnTo>
                          <a:cubicBezTo>
                            <a:pt x="1800" y="19440"/>
                            <a:pt x="1800" y="20498"/>
                            <a:pt x="1800" y="20520"/>
                          </a:cubicBezTo>
                          <a:cubicBezTo>
                            <a:pt x="1800" y="21114"/>
                            <a:pt x="2379" y="21600"/>
                            <a:pt x="3086" y="21600"/>
                          </a:cubicBezTo>
                          <a:lnTo>
                            <a:pt x="4629" y="21600"/>
                          </a:lnTo>
                          <a:cubicBezTo>
                            <a:pt x="5336" y="21600"/>
                            <a:pt x="5915" y="21114"/>
                            <a:pt x="5915" y="20520"/>
                          </a:cubicBezTo>
                          <a:cubicBezTo>
                            <a:pt x="5915" y="20498"/>
                            <a:pt x="5915" y="19440"/>
                            <a:pt x="5915" y="19440"/>
                          </a:cubicBezTo>
                          <a:lnTo>
                            <a:pt x="15685" y="19440"/>
                          </a:lnTo>
                          <a:cubicBezTo>
                            <a:pt x="15685" y="19440"/>
                            <a:pt x="15685" y="20498"/>
                            <a:pt x="15685" y="20520"/>
                          </a:cubicBezTo>
                          <a:cubicBezTo>
                            <a:pt x="15685" y="21114"/>
                            <a:pt x="16264" y="21600"/>
                            <a:pt x="16971" y="21600"/>
                          </a:cubicBezTo>
                          <a:lnTo>
                            <a:pt x="18514" y="21600"/>
                          </a:lnTo>
                          <a:cubicBezTo>
                            <a:pt x="19221" y="21600"/>
                            <a:pt x="19800" y="21114"/>
                            <a:pt x="19800" y="20520"/>
                          </a:cubicBezTo>
                          <a:cubicBezTo>
                            <a:pt x="19800" y="20498"/>
                            <a:pt x="19800" y="19440"/>
                            <a:pt x="19800" y="19440"/>
                          </a:cubicBezTo>
                          <a:lnTo>
                            <a:pt x="20314" y="19440"/>
                          </a:lnTo>
                          <a:cubicBezTo>
                            <a:pt x="21021" y="19440"/>
                            <a:pt x="21600" y="18954"/>
                            <a:pt x="21600" y="18360"/>
                          </a:cubicBezTo>
                          <a:lnTo>
                            <a:pt x="21600" y="1080"/>
                          </a:lnTo>
                          <a:cubicBezTo>
                            <a:pt x="21600" y="486"/>
                            <a:pt x="21021" y="0"/>
                            <a:pt x="20314" y="0"/>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26" name="Shape 10">
                      <a:extLst>
                        <a:ext uri="{FF2B5EF4-FFF2-40B4-BE49-F238E27FC236}">
                          <a16:creationId xmlns:a16="http://schemas.microsoft.com/office/drawing/2014/main" id="{5BFB04C1-E3F1-FC45-9249-4EE4E1B5AEB1}"/>
                        </a:ext>
                      </a:extLst>
                    </p:cNvPr>
                    <p:cNvSpPr/>
                    <p:nvPr/>
                  </p:nvSpPr>
                  <p:spPr>
                    <a:xfrm>
                      <a:off x="2560284" y="916790"/>
                      <a:ext cx="279947" cy="559895"/>
                    </a:xfrm>
                    <a:custGeom>
                      <a:avLst/>
                      <a:gdLst/>
                      <a:ahLst/>
                      <a:cxnLst>
                        <a:cxn ang="0">
                          <a:pos x="wd2" y="hd2"/>
                        </a:cxn>
                        <a:cxn ang="5400000">
                          <a:pos x="wd2" y="hd2"/>
                        </a:cxn>
                        <a:cxn ang="10800000">
                          <a:pos x="wd2" y="hd2"/>
                        </a:cxn>
                        <a:cxn ang="16200000">
                          <a:pos x="wd2" y="hd2"/>
                        </a:cxn>
                      </a:cxnLst>
                      <a:rect l="0" t="0" r="r" b="b"/>
                      <a:pathLst>
                        <a:path w="21600" h="21600" extrusionOk="0">
                          <a:moveTo>
                            <a:pt x="20250" y="4050"/>
                          </a:moveTo>
                          <a:lnTo>
                            <a:pt x="1618" y="4050"/>
                          </a:lnTo>
                          <a:lnTo>
                            <a:pt x="1618" y="17550"/>
                          </a:lnTo>
                          <a:lnTo>
                            <a:pt x="20250" y="17550"/>
                          </a:lnTo>
                          <a:lnTo>
                            <a:pt x="20250" y="4050"/>
                          </a:lnTo>
                          <a:close/>
                          <a:moveTo>
                            <a:pt x="14175" y="2025"/>
                          </a:moveTo>
                          <a:lnTo>
                            <a:pt x="7425" y="2025"/>
                          </a:lnTo>
                          <a:cubicBezTo>
                            <a:pt x="7052" y="2025"/>
                            <a:pt x="6750" y="2176"/>
                            <a:pt x="6750" y="2363"/>
                          </a:cubicBezTo>
                          <a:cubicBezTo>
                            <a:pt x="6750" y="2549"/>
                            <a:pt x="7052" y="2700"/>
                            <a:pt x="7425" y="2700"/>
                          </a:cubicBezTo>
                          <a:lnTo>
                            <a:pt x="14175" y="2700"/>
                          </a:lnTo>
                          <a:cubicBezTo>
                            <a:pt x="14548" y="2700"/>
                            <a:pt x="14850" y="2549"/>
                            <a:pt x="14850" y="2363"/>
                          </a:cubicBezTo>
                          <a:cubicBezTo>
                            <a:pt x="14850" y="2176"/>
                            <a:pt x="14548" y="2025"/>
                            <a:pt x="14175" y="2025"/>
                          </a:cubicBezTo>
                          <a:close/>
                          <a:moveTo>
                            <a:pt x="11475" y="20250"/>
                          </a:moveTo>
                          <a:cubicBezTo>
                            <a:pt x="12593" y="20250"/>
                            <a:pt x="13500" y="19797"/>
                            <a:pt x="13500" y="19238"/>
                          </a:cubicBezTo>
                          <a:cubicBezTo>
                            <a:pt x="13500" y="18678"/>
                            <a:pt x="12593" y="18225"/>
                            <a:pt x="11475" y="18225"/>
                          </a:cubicBezTo>
                          <a:cubicBezTo>
                            <a:pt x="10357" y="18225"/>
                            <a:pt x="9450" y="18678"/>
                            <a:pt x="9450" y="19238"/>
                          </a:cubicBezTo>
                          <a:cubicBezTo>
                            <a:pt x="9450" y="19797"/>
                            <a:pt x="10357" y="20250"/>
                            <a:pt x="11475" y="20250"/>
                          </a:cubicBezTo>
                          <a:close/>
                          <a:moveTo>
                            <a:pt x="18900" y="21600"/>
                          </a:moveTo>
                          <a:lnTo>
                            <a:pt x="2700" y="21600"/>
                          </a:lnTo>
                          <a:cubicBezTo>
                            <a:pt x="1954" y="21600"/>
                            <a:pt x="1279" y="21449"/>
                            <a:pt x="791" y="21205"/>
                          </a:cubicBezTo>
                          <a:cubicBezTo>
                            <a:pt x="302" y="20960"/>
                            <a:pt x="0" y="20623"/>
                            <a:pt x="0" y="20250"/>
                          </a:cubicBezTo>
                          <a:lnTo>
                            <a:pt x="0" y="1350"/>
                          </a:lnTo>
                          <a:cubicBezTo>
                            <a:pt x="0" y="977"/>
                            <a:pt x="302" y="640"/>
                            <a:pt x="791" y="395"/>
                          </a:cubicBezTo>
                          <a:cubicBezTo>
                            <a:pt x="1279" y="151"/>
                            <a:pt x="1954" y="0"/>
                            <a:pt x="2700" y="0"/>
                          </a:cubicBezTo>
                          <a:lnTo>
                            <a:pt x="18900" y="0"/>
                          </a:lnTo>
                          <a:cubicBezTo>
                            <a:pt x="19646" y="0"/>
                            <a:pt x="20321" y="151"/>
                            <a:pt x="20809" y="395"/>
                          </a:cubicBezTo>
                          <a:cubicBezTo>
                            <a:pt x="21298" y="640"/>
                            <a:pt x="21600" y="977"/>
                            <a:pt x="21600" y="1350"/>
                          </a:cubicBezTo>
                          <a:lnTo>
                            <a:pt x="21600" y="20250"/>
                          </a:lnTo>
                          <a:cubicBezTo>
                            <a:pt x="21600" y="20623"/>
                            <a:pt x="21298" y="20960"/>
                            <a:pt x="20809" y="21205"/>
                          </a:cubicBezTo>
                          <a:cubicBezTo>
                            <a:pt x="20321" y="21449"/>
                            <a:pt x="19646" y="21600"/>
                            <a:pt x="18900" y="2160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27" name="Shape 11">
                      <a:extLst>
                        <a:ext uri="{FF2B5EF4-FFF2-40B4-BE49-F238E27FC236}">
                          <a16:creationId xmlns:a16="http://schemas.microsoft.com/office/drawing/2014/main" id="{25ECEAD2-6D21-D54F-861F-E4B320E92E72}"/>
                        </a:ext>
                      </a:extLst>
                    </p:cNvPr>
                    <p:cNvSpPr/>
                    <p:nvPr/>
                  </p:nvSpPr>
                  <p:spPr>
                    <a:xfrm>
                      <a:off x="2316093" y="1646230"/>
                      <a:ext cx="541023" cy="406412"/>
                    </a:xfrm>
                    <a:custGeom>
                      <a:avLst/>
                      <a:gdLst/>
                      <a:ahLst/>
                      <a:cxnLst>
                        <a:cxn ang="0">
                          <a:pos x="wd2" y="hd2"/>
                        </a:cxn>
                        <a:cxn ang="5400000">
                          <a:pos x="wd2" y="hd2"/>
                        </a:cxn>
                        <a:cxn ang="10800000">
                          <a:pos x="wd2" y="hd2"/>
                        </a:cxn>
                        <a:cxn ang="16200000">
                          <a:pos x="wd2" y="hd2"/>
                        </a:cxn>
                      </a:cxnLst>
                      <a:rect l="0" t="0" r="r" b="b"/>
                      <a:pathLst>
                        <a:path w="21600" h="21600" extrusionOk="0">
                          <a:moveTo>
                            <a:pt x="14377" y="10069"/>
                          </a:moveTo>
                          <a:cubicBezTo>
                            <a:pt x="13591" y="10069"/>
                            <a:pt x="12956" y="9222"/>
                            <a:pt x="12956" y="8178"/>
                          </a:cubicBezTo>
                          <a:cubicBezTo>
                            <a:pt x="12956" y="7133"/>
                            <a:pt x="13591" y="6286"/>
                            <a:pt x="14377" y="6286"/>
                          </a:cubicBezTo>
                          <a:cubicBezTo>
                            <a:pt x="15161" y="6286"/>
                            <a:pt x="15797" y="7133"/>
                            <a:pt x="15797" y="8178"/>
                          </a:cubicBezTo>
                          <a:cubicBezTo>
                            <a:pt x="15797" y="9222"/>
                            <a:pt x="15161" y="10069"/>
                            <a:pt x="14377" y="10069"/>
                          </a:cubicBezTo>
                          <a:close/>
                          <a:moveTo>
                            <a:pt x="9355" y="17542"/>
                          </a:moveTo>
                          <a:lnTo>
                            <a:pt x="6514" y="17542"/>
                          </a:lnTo>
                          <a:lnTo>
                            <a:pt x="6514" y="13759"/>
                          </a:lnTo>
                          <a:lnTo>
                            <a:pt x="9355" y="13759"/>
                          </a:lnTo>
                          <a:cubicBezTo>
                            <a:pt x="9355" y="13759"/>
                            <a:pt x="9355" y="17542"/>
                            <a:pt x="9355" y="17542"/>
                          </a:cubicBezTo>
                          <a:close/>
                          <a:moveTo>
                            <a:pt x="4885" y="17542"/>
                          </a:moveTo>
                          <a:lnTo>
                            <a:pt x="2045" y="17542"/>
                          </a:lnTo>
                          <a:lnTo>
                            <a:pt x="2045" y="13759"/>
                          </a:lnTo>
                          <a:lnTo>
                            <a:pt x="4885" y="13759"/>
                          </a:lnTo>
                          <a:cubicBezTo>
                            <a:pt x="4885" y="13759"/>
                            <a:pt x="4885" y="17542"/>
                            <a:pt x="4885" y="17542"/>
                          </a:cubicBezTo>
                          <a:close/>
                          <a:moveTo>
                            <a:pt x="14377" y="1737"/>
                          </a:moveTo>
                          <a:lnTo>
                            <a:pt x="7198" y="11684"/>
                          </a:lnTo>
                          <a:lnTo>
                            <a:pt x="624" y="11684"/>
                          </a:lnTo>
                          <a:lnTo>
                            <a:pt x="624" y="21600"/>
                          </a:lnTo>
                          <a:lnTo>
                            <a:pt x="12488" y="21600"/>
                          </a:lnTo>
                          <a:lnTo>
                            <a:pt x="12488" y="13750"/>
                          </a:lnTo>
                          <a:lnTo>
                            <a:pt x="16265" y="13750"/>
                          </a:lnTo>
                          <a:lnTo>
                            <a:pt x="16265" y="21600"/>
                          </a:lnTo>
                          <a:lnTo>
                            <a:pt x="20961" y="21600"/>
                          </a:lnTo>
                          <a:lnTo>
                            <a:pt x="20961" y="11747"/>
                          </a:lnTo>
                          <a:lnTo>
                            <a:pt x="21600" y="11747"/>
                          </a:lnTo>
                          <a:cubicBezTo>
                            <a:pt x="21600" y="11747"/>
                            <a:pt x="14377" y="1737"/>
                            <a:pt x="14377" y="1737"/>
                          </a:cubicBezTo>
                          <a:close/>
                          <a:moveTo>
                            <a:pt x="21585" y="9988"/>
                          </a:moveTo>
                          <a:lnTo>
                            <a:pt x="21585" y="10640"/>
                          </a:lnTo>
                          <a:lnTo>
                            <a:pt x="14376" y="652"/>
                          </a:lnTo>
                          <a:lnTo>
                            <a:pt x="6905" y="11004"/>
                          </a:lnTo>
                          <a:lnTo>
                            <a:pt x="0" y="11004"/>
                          </a:lnTo>
                          <a:lnTo>
                            <a:pt x="4124" y="5099"/>
                          </a:lnTo>
                          <a:lnTo>
                            <a:pt x="10696" y="5099"/>
                          </a:lnTo>
                          <a:lnTo>
                            <a:pt x="14376" y="0"/>
                          </a:lnTo>
                          <a:cubicBezTo>
                            <a:pt x="14376" y="0"/>
                            <a:pt x="21585" y="9988"/>
                            <a:pt x="21585" y="9988"/>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28" name="Shape 12">
                      <a:extLst>
                        <a:ext uri="{FF2B5EF4-FFF2-40B4-BE49-F238E27FC236}">
                          <a16:creationId xmlns:a16="http://schemas.microsoft.com/office/drawing/2014/main" id="{86C24CB6-2F44-2C4E-B324-0A0B7869E374}"/>
                        </a:ext>
                      </a:extLst>
                    </p:cNvPr>
                    <p:cNvSpPr/>
                    <p:nvPr/>
                  </p:nvSpPr>
                  <p:spPr>
                    <a:xfrm>
                      <a:off x="2871808" y="1338594"/>
                      <a:ext cx="445844" cy="393115"/>
                    </a:xfrm>
                    <a:custGeom>
                      <a:avLst/>
                      <a:gdLst/>
                      <a:ahLst/>
                      <a:cxnLst>
                        <a:cxn ang="0">
                          <a:pos x="wd2" y="hd2"/>
                        </a:cxn>
                        <a:cxn ang="5400000">
                          <a:pos x="wd2" y="hd2"/>
                        </a:cxn>
                        <a:cxn ang="10800000">
                          <a:pos x="wd2" y="hd2"/>
                        </a:cxn>
                        <a:cxn ang="16200000">
                          <a:pos x="wd2" y="hd2"/>
                        </a:cxn>
                      </a:cxnLst>
                      <a:rect l="0" t="0" r="r" b="b"/>
                      <a:pathLst>
                        <a:path w="21465" h="21448" extrusionOk="0">
                          <a:moveTo>
                            <a:pt x="1162" y="1839"/>
                          </a:moveTo>
                          <a:cubicBezTo>
                            <a:pt x="454" y="1924"/>
                            <a:pt x="-67" y="2640"/>
                            <a:pt x="7" y="3442"/>
                          </a:cubicBezTo>
                          <a:lnTo>
                            <a:pt x="1557" y="20144"/>
                          </a:lnTo>
                          <a:cubicBezTo>
                            <a:pt x="1631" y="20947"/>
                            <a:pt x="2272" y="21524"/>
                            <a:pt x="2980" y="21440"/>
                          </a:cubicBezTo>
                          <a:lnTo>
                            <a:pt x="19632" y="19456"/>
                          </a:lnTo>
                          <a:cubicBezTo>
                            <a:pt x="20339" y="19372"/>
                            <a:pt x="20850" y="18657"/>
                            <a:pt x="20776" y="17855"/>
                          </a:cubicBezTo>
                          <a:lnTo>
                            <a:pt x="20372" y="13497"/>
                          </a:lnTo>
                          <a:lnTo>
                            <a:pt x="15892" y="14031"/>
                          </a:lnTo>
                          <a:cubicBezTo>
                            <a:pt x="15184" y="14115"/>
                            <a:pt x="14553" y="13536"/>
                            <a:pt x="14479" y="12734"/>
                          </a:cubicBezTo>
                          <a:lnTo>
                            <a:pt x="14209" y="9825"/>
                          </a:lnTo>
                          <a:cubicBezTo>
                            <a:pt x="14135" y="9023"/>
                            <a:pt x="14646" y="8308"/>
                            <a:pt x="15353" y="8224"/>
                          </a:cubicBezTo>
                          <a:lnTo>
                            <a:pt x="19833" y="7690"/>
                          </a:lnTo>
                          <a:lnTo>
                            <a:pt x="19497" y="4062"/>
                          </a:lnTo>
                          <a:cubicBezTo>
                            <a:pt x="19422" y="3260"/>
                            <a:pt x="18790" y="2669"/>
                            <a:pt x="18083" y="2754"/>
                          </a:cubicBezTo>
                          <a:lnTo>
                            <a:pt x="17948" y="1305"/>
                          </a:lnTo>
                          <a:cubicBezTo>
                            <a:pt x="17874" y="503"/>
                            <a:pt x="17243" y="-76"/>
                            <a:pt x="16535" y="8"/>
                          </a:cubicBezTo>
                          <a:lnTo>
                            <a:pt x="1162" y="1839"/>
                          </a:lnTo>
                          <a:close/>
                          <a:moveTo>
                            <a:pt x="1930" y="3213"/>
                          </a:moveTo>
                          <a:lnTo>
                            <a:pt x="15381" y="1611"/>
                          </a:lnTo>
                          <a:cubicBezTo>
                            <a:pt x="15381" y="1611"/>
                            <a:pt x="16670" y="1454"/>
                            <a:pt x="16804" y="2906"/>
                          </a:cubicBezTo>
                          <a:lnTo>
                            <a:pt x="2065" y="4661"/>
                          </a:lnTo>
                          <a:cubicBezTo>
                            <a:pt x="1711" y="4704"/>
                            <a:pt x="1401" y="4420"/>
                            <a:pt x="1364" y="4018"/>
                          </a:cubicBezTo>
                          <a:cubicBezTo>
                            <a:pt x="1327" y="3618"/>
                            <a:pt x="1577" y="3255"/>
                            <a:pt x="1930" y="3213"/>
                          </a:cubicBezTo>
                          <a:close/>
                          <a:moveTo>
                            <a:pt x="16055" y="8878"/>
                          </a:moveTo>
                          <a:cubicBezTo>
                            <a:pt x="15347" y="8963"/>
                            <a:pt x="14836" y="9677"/>
                            <a:pt x="14911" y="10479"/>
                          </a:cubicBezTo>
                          <a:lnTo>
                            <a:pt x="15045" y="11928"/>
                          </a:lnTo>
                          <a:cubicBezTo>
                            <a:pt x="15120" y="12730"/>
                            <a:pt x="15751" y="13309"/>
                            <a:pt x="16458" y="13225"/>
                          </a:cubicBezTo>
                          <a:lnTo>
                            <a:pt x="20304" y="12767"/>
                          </a:lnTo>
                          <a:cubicBezTo>
                            <a:pt x="21012" y="12682"/>
                            <a:pt x="21533" y="11966"/>
                            <a:pt x="21459" y="11164"/>
                          </a:cubicBezTo>
                          <a:lnTo>
                            <a:pt x="21324" y="9716"/>
                          </a:lnTo>
                          <a:cubicBezTo>
                            <a:pt x="21250" y="8913"/>
                            <a:pt x="20608" y="8336"/>
                            <a:pt x="19901" y="8420"/>
                          </a:cubicBezTo>
                          <a:lnTo>
                            <a:pt x="16055" y="8878"/>
                          </a:lnTo>
                          <a:close/>
                          <a:moveTo>
                            <a:pt x="16834" y="10250"/>
                          </a:moveTo>
                          <a:cubicBezTo>
                            <a:pt x="17188" y="10208"/>
                            <a:pt x="17508" y="10491"/>
                            <a:pt x="17545" y="10892"/>
                          </a:cubicBezTo>
                          <a:cubicBezTo>
                            <a:pt x="17582" y="11293"/>
                            <a:pt x="17322" y="11657"/>
                            <a:pt x="16968" y="11699"/>
                          </a:cubicBezTo>
                          <a:cubicBezTo>
                            <a:pt x="16614" y="11741"/>
                            <a:pt x="16293" y="11447"/>
                            <a:pt x="16256" y="11046"/>
                          </a:cubicBezTo>
                          <a:cubicBezTo>
                            <a:pt x="16219" y="10644"/>
                            <a:pt x="16480" y="10293"/>
                            <a:pt x="16834" y="1025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29" name="Shape 13">
                      <a:extLst>
                        <a:ext uri="{FF2B5EF4-FFF2-40B4-BE49-F238E27FC236}">
                          <a16:creationId xmlns:a16="http://schemas.microsoft.com/office/drawing/2014/main" id="{A405CA87-90D5-C24C-8CE2-A793DC73A854}"/>
                        </a:ext>
                      </a:extLst>
                    </p:cNvPr>
                    <p:cNvSpPr/>
                    <p:nvPr/>
                  </p:nvSpPr>
                  <p:spPr>
                    <a:xfrm>
                      <a:off x="906458" y="2256637"/>
                      <a:ext cx="581911" cy="386798"/>
                    </a:xfrm>
                    <a:custGeom>
                      <a:avLst/>
                      <a:gdLst/>
                      <a:ahLst/>
                      <a:cxnLst>
                        <a:cxn ang="0">
                          <a:pos x="wd2" y="hd2"/>
                        </a:cxn>
                        <a:cxn ang="5400000">
                          <a:pos x="wd2" y="hd2"/>
                        </a:cxn>
                        <a:cxn ang="10800000">
                          <a:pos x="wd2" y="hd2"/>
                        </a:cxn>
                        <a:cxn ang="16200000">
                          <a:pos x="wd2" y="hd2"/>
                        </a:cxn>
                      </a:cxnLst>
                      <a:rect l="0" t="0" r="r" b="b"/>
                      <a:pathLst>
                        <a:path w="21600" h="21423" extrusionOk="0">
                          <a:moveTo>
                            <a:pt x="17523" y="7527"/>
                          </a:moveTo>
                          <a:lnTo>
                            <a:pt x="16892" y="5510"/>
                          </a:lnTo>
                          <a:lnTo>
                            <a:pt x="16892" y="5510"/>
                          </a:lnTo>
                          <a:cubicBezTo>
                            <a:pt x="16891" y="5509"/>
                            <a:pt x="16891" y="5507"/>
                            <a:pt x="16891" y="5505"/>
                          </a:cubicBezTo>
                          <a:cubicBezTo>
                            <a:pt x="16543" y="4391"/>
                            <a:pt x="13689" y="5277"/>
                            <a:pt x="10517" y="7484"/>
                          </a:cubicBezTo>
                          <a:cubicBezTo>
                            <a:pt x="7344" y="9692"/>
                            <a:pt x="5056" y="12384"/>
                            <a:pt x="5404" y="13498"/>
                          </a:cubicBezTo>
                          <a:cubicBezTo>
                            <a:pt x="5404" y="13499"/>
                            <a:pt x="5405" y="13501"/>
                            <a:pt x="5405" y="13502"/>
                          </a:cubicBezTo>
                          <a:lnTo>
                            <a:pt x="5405" y="13503"/>
                          </a:lnTo>
                          <a:lnTo>
                            <a:pt x="5495" y="13791"/>
                          </a:lnTo>
                          <a:lnTo>
                            <a:pt x="0" y="14107"/>
                          </a:lnTo>
                          <a:lnTo>
                            <a:pt x="8178" y="0"/>
                          </a:lnTo>
                          <a:lnTo>
                            <a:pt x="21600" y="1182"/>
                          </a:lnTo>
                          <a:cubicBezTo>
                            <a:pt x="21600" y="1182"/>
                            <a:pt x="17523" y="7527"/>
                            <a:pt x="17523" y="7527"/>
                          </a:cubicBezTo>
                          <a:close/>
                          <a:moveTo>
                            <a:pt x="5685" y="19621"/>
                          </a:moveTo>
                          <a:cubicBezTo>
                            <a:pt x="5884" y="20257"/>
                            <a:pt x="5703" y="21011"/>
                            <a:pt x="5280" y="21306"/>
                          </a:cubicBezTo>
                          <a:cubicBezTo>
                            <a:pt x="4857" y="21600"/>
                            <a:pt x="4353" y="21323"/>
                            <a:pt x="4154" y="20686"/>
                          </a:cubicBezTo>
                          <a:cubicBezTo>
                            <a:pt x="4021" y="20261"/>
                            <a:pt x="4061" y="19785"/>
                            <a:pt x="4227" y="19427"/>
                          </a:cubicBezTo>
                          <a:lnTo>
                            <a:pt x="2645" y="14366"/>
                          </a:lnTo>
                          <a:lnTo>
                            <a:pt x="3561" y="14314"/>
                          </a:lnTo>
                          <a:lnTo>
                            <a:pt x="4992" y="18894"/>
                          </a:lnTo>
                          <a:cubicBezTo>
                            <a:pt x="5283" y="18935"/>
                            <a:pt x="5552" y="19195"/>
                            <a:pt x="5685" y="19621"/>
                          </a:cubicBezTo>
                          <a:close/>
                          <a:moveTo>
                            <a:pt x="17927" y="11804"/>
                          </a:moveTo>
                          <a:lnTo>
                            <a:pt x="16207" y="6303"/>
                          </a:lnTo>
                          <a:cubicBezTo>
                            <a:pt x="15632" y="6170"/>
                            <a:pt x="13695" y="6675"/>
                            <a:pt x="10877" y="8636"/>
                          </a:cubicBezTo>
                          <a:cubicBezTo>
                            <a:pt x="8057" y="10598"/>
                            <a:pt x="6553" y="12487"/>
                            <a:pt x="6252" y="13230"/>
                          </a:cubicBezTo>
                          <a:lnTo>
                            <a:pt x="7971" y="18731"/>
                          </a:lnTo>
                          <a:cubicBezTo>
                            <a:pt x="7971" y="18731"/>
                            <a:pt x="17927" y="11804"/>
                            <a:pt x="17927" y="11804"/>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30" name="Shape 14">
                      <a:extLst>
                        <a:ext uri="{FF2B5EF4-FFF2-40B4-BE49-F238E27FC236}">
                          <a16:creationId xmlns:a16="http://schemas.microsoft.com/office/drawing/2014/main" id="{31B52956-E380-0F4B-BAB2-329FFBFC0F2E}"/>
                        </a:ext>
                      </a:extLst>
                    </p:cNvPr>
                    <p:cNvSpPr/>
                    <p:nvPr/>
                  </p:nvSpPr>
                  <p:spPr>
                    <a:xfrm>
                      <a:off x="1867516" y="2384068"/>
                      <a:ext cx="416025" cy="272167"/>
                    </a:xfrm>
                    <a:custGeom>
                      <a:avLst/>
                      <a:gdLst/>
                      <a:ahLst/>
                      <a:cxnLst>
                        <a:cxn ang="0">
                          <a:pos x="wd2" y="hd2"/>
                        </a:cxn>
                        <a:cxn ang="5400000">
                          <a:pos x="wd2" y="hd2"/>
                        </a:cxn>
                        <a:cxn ang="10800000">
                          <a:pos x="wd2" y="hd2"/>
                        </a:cxn>
                        <a:cxn ang="16200000">
                          <a:pos x="wd2" y="hd2"/>
                        </a:cxn>
                      </a:cxnLst>
                      <a:rect l="0" t="0" r="r" b="b"/>
                      <a:pathLst>
                        <a:path w="21600" h="21600" extrusionOk="0">
                          <a:moveTo>
                            <a:pt x="18900" y="15429"/>
                          </a:moveTo>
                          <a:lnTo>
                            <a:pt x="2700" y="15429"/>
                          </a:lnTo>
                          <a:lnTo>
                            <a:pt x="2700" y="2057"/>
                          </a:lnTo>
                          <a:lnTo>
                            <a:pt x="18900" y="2057"/>
                          </a:lnTo>
                          <a:cubicBezTo>
                            <a:pt x="18900" y="2057"/>
                            <a:pt x="18900" y="15429"/>
                            <a:pt x="18900" y="15429"/>
                          </a:cubicBezTo>
                          <a:close/>
                          <a:moveTo>
                            <a:pt x="18900" y="0"/>
                          </a:moveTo>
                          <a:lnTo>
                            <a:pt x="2700" y="0"/>
                          </a:lnTo>
                          <a:cubicBezTo>
                            <a:pt x="1954" y="0"/>
                            <a:pt x="1350" y="922"/>
                            <a:pt x="1350" y="2057"/>
                          </a:cubicBezTo>
                          <a:cubicBezTo>
                            <a:pt x="1350" y="2057"/>
                            <a:pt x="1350" y="17486"/>
                            <a:pt x="1364" y="17486"/>
                          </a:cubicBezTo>
                          <a:lnTo>
                            <a:pt x="20235" y="17486"/>
                          </a:lnTo>
                          <a:cubicBezTo>
                            <a:pt x="20250" y="17486"/>
                            <a:pt x="20250" y="2057"/>
                            <a:pt x="20250" y="2057"/>
                          </a:cubicBezTo>
                          <a:cubicBezTo>
                            <a:pt x="20250" y="922"/>
                            <a:pt x="19646" y="0"/>
                            <a:pt x="18900" y="0"/>
                          </a:cubicBezTo>
                          <a:close/>
                          <a:moveTo>
                            <a:pt x="20250" y="21600"/>
                          </a:moveTo>
                          <a:lnTo>
                            <a:pt x="1350" y="21600"/>
                          </a:lnTo>
                          <a:cubicBezTo>
                            <a:pt x="604" y="21600"/>
                            <a:pt x="0" y="20679"/>
                            <a:pt x="0" y="19543"/>
                          </a:cubicBezTo>
                          <a:lnTo>
                            <a:pt x="0" y="18514"/>
                          </a:lnTo>
                          <a:lnTo>
                            <a:pt x="8775" y="18514"/>
                          </a:lnTo>
                          <a:lnTo>
                            <a:pt x="8775" y="19543"/>
                          </a:lnTo>
                          <a:lnTo>
                            <a:pt x="12825" y="19543"/>
                          </a:lnTo>
                          <a:lnTo>
                            <a:pt x="12825" y="18514"/>
                          </a:lnTo>
                          <a:lnTo>
                            <a:pt x="21600" y="18514"/>
                          </a:lnTo>
                          <a:lnTo>
                            <a:pt x="21600" y="19543"/>
                          </a:lnTo>
                          <a:cubicBezTo>
                            <a:pt x="21600" y="20679"/>
                            <a:pt x="20995" y="21600"/>
                            <a:pt x="20250" y="21600"/>
                          </a:cubicBezTo>
                          <a:cubicBezTo>
                            <a:pt x="20250" y="21600"/>
                            <a:pt x="20250" y="21600"/>
                            <a:pt x="20250" y="2160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31" name="Shape 15">
                      <a:extLst>
                        <a:ext uri="{FF2B5EF4-FFF2-40B4-BE49-F238E27FC236}">
                          <a16:creationId xmlns:a16="http://schemas.microsoft.com/office/drawing/2014/main" id="{3E1DE8EA-5B2D-7444-AD3B-3019FAB15076}"/>
                        </a:ext>
                      </a:extLst>
                    </p:cNvPr>
                    <p:cNvSpPr/>
                    <p:nvPr/>
                  </p:nvSpPr>
                  <p:spPr>
                    <a:xfrm>
                      <a:off x="1940768" y="2016814"/>
                      <a:ext cx="284068" cy="284082"/>
                    </a:xfrm>
                    <a:custGeom>
                      <a:avLst/>
                      <a:gdLst/>
                      <a:ahLst/>
                      <a:cxnLst>
                        <a:cxn ang="0">
                          <a:pos x="wd2" y="hd2"/>
                        </a:cxn>
                        <a:cxn ang="5400000">
                          <a:pos x="wd2" y="hd2"/>
                        </a:cxn>
                        <a:cxn ang="10800000">
                          <a:pos x="wd2" y="hd2"/>
                        </a:cxn>
                        <a:cxn ang="16200000">
                          <a:pos x="wd2" y="hd2"/>
                        </a:cxn>
                      </a:cxnLst>
                      <a:rect l="0" t="0" r="r" b="b"/>
                      <a:pathLst>
                        <a:path w="21590" h="21585" extrusionOk="0">
                          <a:moveTo>
                            <a:pt x="5809" y="19810"/>
                          </a:moveTo>
                          <a:lnTo>
                            <a:pt x="0" y="21585"/>
                          </a:lnTo>
                          <a:lnTo>
                            <a:pt x="1723" y="15720"/>
                          </a:lnTo>
                          <a:cubicBezTo>
                            <a:pt x="1723" y="15720"/>
                            <a:pt x="5809" y="19810"/>
                            <a:pt x="5809" y="19810"/>
                          </a:cubicBezTo>
                          <a:close/>
                          <a:moveTo>
                            <a:pt x="14328" y="11295"/>
                          </a:moveTo>
                          <a:cubicBezTo>
                            <a:pt x="14857" y="12168"/>
                            <a:pt x="15219" y="12941"/>
                            <a:pt x="15338" y="13361"/>
                          </a:cubicBezTo>
                          <a:cubicBezTo>
                            <a:pt x="16735" y="12758"/>
                            <a:pt x="18442" y="13050"/>
                            <a:pt x="19809" y="14418"/>
                          </a:cubicBezTo>
                          <a:cubicBezTo>
                            <a:pt x="21600" y="16210"/>
                            <a:pt x="21590" y="21540"/>
                            <a:pt x="21590" y="21540"/>
                          </a:cubicBezTo>
                          <a:cubicBezTo>
                            <a:pt x="21590" y="21540"/>
                            <a:pt x="21587" y="21538"/>
                            <a:pt x="21583" y="21536"/>
                          </a:cubicBezTo>
                          <a:cubicBezTo>
                            <a:pt x="21586" y="21540"/>
                            <a:pt x="21587" y="21543"/>
                            <a:pt x="21587" y="21543"/>
                          </a:cubicBezTo>
                          <a:cubicBezTo>
                            <a:pt x="21587" y="21543"/>
                            <a:pt x="16257" y="21556"/>
                            <a:pt x="14467" y="19765"/>
                          </a:cubicBezTo>
                          <a:cubicBezTo>
                            <a:pt x="13114" y="18410"/>
                            <a:pt x="12816" y="16721"/>
                            <a:pt x="13396" y="15331"/>
                          </a:cubicBezTo>
                          <a:cubicBezTo>
                            <a:pt x="12981" y="15218"/>
                            <a:pt x="12197" y="14852"/>
                            <a:pt x="11308" y="14314"/>
                          </a:cubicBezTo>
                          <a:lnTo>
                            <a:pt x="6478" y="19142"/>
                          </a:lnTo>
                          <a:lnTo>
                            <a:pt x="2392" y="15051"/>
                          </a:lnTo>
                          <a:lnTo>
                            <a:pt x="6994" y="10450"/>
                          </a:lnTo>
                          <a:cubicBezTo>
                            <a:pt x="4968" y="7962"/>
                            <a:pt x="2105" y="4020"/>
                            <a:pt x="1025" y="2336"/>
                          </a:cubicBezTo>
                          <a:cubicBezTo>
                            <a:pt x="11" y="756"/>
                            <a:pt x="7" y="211"/>
                            <a:pt x="44" y="57"/>
                          </a:cubicBezTo>
                          <a:cubicBezTo>
                            <a:pt x="31" y="43"/>
                            <a:pt x="37" y="38"/>
                            <a:pt x="52" y="32"/>
                          </a:cubicBezTo>
                          <a:cubicBezTo>
                            <a:pt x="59" y="13"/>
                            <a:pt x="65" y="4"/>
                            <a:pt x="65" y="4"/>
                          </a:cubicBezTo>
                          <a:cubicBezTo>
                            <a:pt x="237" y="-15"/>
                            <a:pt x="782" y="-11"/>
                            <a:pt x="2361" y="1003"/>
                          </a:cubicBezTo>
                          <a:cubicBezTo>
                            <a:pt x="4043" y="2084"/>
                            <a:pt x="7984" y="4949"/>
                            <a:pt x="10469" y="6978"/>
                          </a:cubicBezTo>
                          <a:lnTo>
                            <a:pt x="14322" y="3125"/>
                          </a:lnTo>
                          <a:lnTo>
                            <a:pt x="18411" y="7213"/>
                          </a:lnTo>
                          <a:cubicBezTo>
                            <a:pt x="18411" y="7213"/>
                            <a:pt x="14328" y="11295"/>
                            <a:pt x="14328" y="11295"/>
                          </a:cubicBezTo>
                          <a:close/>
                          <a:moveTo>
                            <a:pt x="15005" y="2441"/>
                          </a:moveTo>
                          <a:lnTo>
                            <a:pt x="17418" y="30"/>
                          </a:lnTo>
                          <a:lnTo>
                            <a:pt x="21507" y="4118"/>
                          </a:lnTo>
                          <a:lnTo>
                            <a:pt x="19094" y="6530"/>
                          </a:lnTo>
                          <a:cubicBezTo>
                            <a:pt x="19094" y="6530"/>
                            <a:pt x="15005" y="2441"/>
                            <a:pt x="15005" y="24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32" name="Shape 16">
                      <a:extLst>
                        <a:ext uri="{FF2B5EF4-FFF2-40B4-BE49-F238E27FC236}">
                          <a16:creationId xmlns:a16="http://schemas.microsoft.com/office/drawing/2014/main" id="{4D950178-3481-E045-87DD-BE11C421738B}"/>
                        </a:ext>
                      </a:extLst>
                    </p:cNvPr>
                    <p:cNvSpPr/>
                    <p:nvPr/>
                  </p:nvSpPr>
                  <p:spPr>
                    <a:xfrm>
                      <a:off x="1075317" y="2382170"/>
                      <a:ext cx="725092" cy="624662"/>
                    </a:xfrm>
                    <a:custGeom>
                      <a:avLst/>
                      <a:gdLst/>
                      <a:ahLst/>
                      <a:cxnLst>
                        <a:cxn ang="0">
                          <a:pos x="wd2" y="hd2"/>
                        </a:cxn>
                        <a:cxn ang="5400000">
                          <a:pos x="wd2" y="hd2"/>
                        </a:cxn>
                        <a:cxn ang="10800000">
                          <a:pos x="wd2" y="hd2"/>
                        </a:cxn>
                        <a:cxn ang="16200000">
                          <a:pos x="wd2" y="hd2"/>
                        </a:cxn>
                      </a:cxnLst>
                      <a:rect l="0" t="0" r="r" b="b"/>
                      <a:pathLst>
                        <a:path w="21600" h="21600" extrusionOk="0">
                          <a:moveTo>
                            <a:pt x="4937" y="21600"/>
                          </a:moveTo>
                          <a:cubicBezTo>
                            <a:pt x="7087" y="19915"/>
                            <a:pt x="7254" y="17403"/>
                            <a:pt x="7225" y="15022"/>
                          </a:cubicBezTo>
                          <a:cubicBezTo>
                            <a:pt x="9087" y="15916"/>
                            <a:pt x="11129" y="16612"/>
                            <a:pt x="13235" y="14961"/>
                          </a:cubicBezTo>
                          <a:cubicBezTo>
                            <a:pt x="15319" y="13326"/>
                            <a:pt x="15547" y="10891"/>
                            <a:pt x="15533" y="8574"/>
                          </a:cubicBezTo>
                          <a:cubicBezTo>
                            <a:pt x="17412" y="9482"/>
                            <a:pt x="19470" y="10214"/>
                            <a:pt x="21600" y="8543"/>
                          </a:cubicBezTo>
                          <a:lnTo>
                            <a:pt x="20969" y="7441"/>
                          </a:lnTo>
                          <a:cubicBezTo>
                            <a:pt x="19165" y="8855"/>
                            <a:pt x="17455" y="8115"/>
                            <a:pt x="15526" y="7147"/>
                          </a:cubicBezTo>
                          <a:cubicBezTo>
                            <a:pt x="15470" y="4670"/>
                            <a:pt x="15489" y="2522"/>
                            <a:pt x="17315" y="1092"/>
                          </a:cubicBezTo>
                          <a:lnTo>
                            <a:pt x="16670" y="0"/>
                          </a:lnTo>
                          <a:cubicBezTo>
                            <a:pt x="14521" y="1685"/>
                            <a:pt x="14346" y="4208"/>
                            <a:pt x="14375" y="6589"/>
                          </a:cubicBezTo>
                          <a:cubicBezTo>
                            <a:pt x="12514" y="5696"/>
                            <a:pt x="10476" y="5018"/>
                            <a:pt x="8371" y="6668"/>
                          </a:cubicBezTo>
                          <a:cubicBezTo>
                            <a:pt x="6282" y="8306"/>
                            <a:pt x="6070" y="10724"/>
                            <a:pt x="6085" y="13045"/>
                          </a:cubicBezTo>
                          <a:cubicBezTo>
                            <a:pt x="4204" y="12134"/>
                            <a:pt x="2134" y="11396"/>
                            <a:pt x="0" y="13068"/>
                          </a:cubicBezTo>
                          <a:cubicBezTo>
                            <a:pt x="0" y="13068"/>
                            <a:pt x="641" y="14162"/>
                            <a:pt x="641" y="14162"/>
                          </a:cubicBezTo>
                          <a:cubicBezTo>
                            <a:pt x="2449" y="12745"/>
                            <a:pt x="4156" y="13499"/>
                            <a:pt x="6093" y="14471"/>
                          </a:cubicBezTo>
                          <a:cubicBezTo>
                            <a:pt x="6148" y="16943"/>
                            <a:pt x="6117" y="19084"/>
                            <a:pt x="4295" y="20512"/>
                          </a:cubicBezTo>
                          <a:lnTo>
                            <a:pt x="4937" y="21600"/>
                          </a:lnTo>
                          <a:close/>
                          <a:moveTo>
                            <a:pt x="4054" y="19679"/>
                          </a:moveTo>
                          <a:cubicBezTo>
                            <a:pt x="4369" y="19426"/>
                            <a:pt x="4614" y="19148"/>
                            <a:pt x="4809" y="18844"/>
                          </a:cubicBezTo>
                          <a:cubicBezTo>
                            <a:pt x="4809" y="18844"/>
                            <a:pt x="2134" y="14221"/>
                            <a:pt x="2134" y="14221"/>
                          </a:cubicBezTo>
                          <a:cubicBezTo>
                            <a:pt x="1820" y="14319"/>
                            <a:pt x="1507" y="14483"/>
                            <a:pt x="1188" y="14730"/>
                          </a:cubicBezTo>
                          <a:lnTo>
                            <a:pt x="4054" y="19679"/>
                          </a:lnTo>
                          <a:close/>
                          <a:moveTo>
                            <a:pt x="5303" y="17641"/>
                          </a:moveTo>
                          <a:cubicBezTo>
                            <a:pt x="5447" y="17150"/>
                            <a:pt x="5511" y="16611"/>
                            <a:pt x="5534" y="16026"/>
                          </a:cubicBezTo>
                          <a:lnTo>
                            <a:pt x="4636" y="14466"/>
                          </a:lnTo>
                          <a:cubicBezTo>
                            <a:pt x="4164" y="14273"/>
                            <a:pt x="3712" y="14138"/>
                            <a:pt x="3269" y="14112"/>
                          </a:cubicBezTo>
                          <a:lnTo>
                            <a:pt x="5303" y="17641"/>
                          </a:lnTo>
                          <a:close/>
                          <a:moveTo>
                            <a:pt x="7218" y="13596"/>
                          </a:moveTo>
                          <a:cubicBezTo>
                            <a:pt x="7170" y="11212"/>
                            <a:pt x="7244" y="9148"/>
                            <a:pt x="9015" y="7760"/>
                          </a:cubicBezTo>
                          <a:cubicBezTo>
                            <a:pt x="10800" y="6360"/>
                            <a:pt x="12484" y="7073"/>
                            <a:pt x="14389" y="8027"/>
                          </a:cubicBezTo>
                          <a:cubicBezTo>
                            <a:pt x="14437" y="10403"/>
                            <a:pt x="14371" y="12473"/>
                            <a:pt x="12604" y="13859"/>
                          </a:cubicBezTo>
                          <a:cubicBezTo>
                            <a:pt x="10819" y="15258"/>
                            <a:pt x="9123" y="14549"/>
                            <a:pt x="7218" y="13596"/>
                          </a:cubicBezTo>
                          <a:close/>
                          <a:moveTo>
                            <a:pt x="9128" y="13531"/>
                          </a:moveTo>
                          <a:cubicBezTo>
                            <a:pt x="9683" y="13753"/>
                            <a:pt x="10215" y="13899"/>
                            <a:pt x="10736" y="13922"/>
                          </a:cubicBezTo>
                          <a:lnTo>
                            <a:pt x="8270" y="9693"/>
                          </a:lnTo>
                          <a:cubicBezTo>
                            <a:pt x="8094" y="10262"/>
                            <a:pt x="8018" y="10890"/>
                            <a:pt x="7988" y="11570"/>
                          </a:cubicBezTo>
                          <a:lnTo>
                            <a:pt x="9128" y="13531"/>
                          </a:lnTo>
                          <a:close/>
                          <a:moveTo>
                            <a:pt x="11711" y="13445"/>
                          </a:moveTo>
                          <a:cubicBezTo>
                            <a:pt x="11906" y="13348"/>
                            <a:pt x="12100" y="13226"/>
                            <a:pt x="12298" y="13067"/>
                          </a:cubicBezTo>
                          <a:cubicBezTo>
                            <a:pt x="12398" y="12988"/>
                            <a:pt x="12489" y="12904"/>
                            <a:pt x="12577" y="12819"/>
                          </a:cubicBezTo>
                          <a:lnTo>
                            <a:pt x="9787" y="7934"/>
                          </a:lnTo>
                          <a:cubicBezTo>
                            <a:pt x="9688" y="7998"/>
                            <a:pt x="9589" y="8069"/>
                            <a:pt x="9488" y="8149"/>
                          </a:cubicBezTo>
                          <a:cubicBezTo>
                            <a:pt x="9290" y="8307"/>
                            <a:pt x="9121" y="8474"/>
                            <a:pt x="8972" y="8652"/>
                          </a:cubicBezTo>
                          <a:lnTo>
                            <a:pt x="11711" y="13445"/>
                          </a:lnTo>
                          <a:close/>
                          <a:moveTo>
                            <a:pt x="13407" y="12000"/>
                          </a:moveTo>
                          <a:cubicBezTo>
                            <a:pt x="13611" y="11527"/>
                            <a:pt x="13723" y="11008"/>
                            <a:pt x="13784" y="10444"/>
                          </a:cubicBezTo>
                          <a:lnTo>
                            <a:pt x="12283" y="7830"/>
                          </a:lnTo>
                          <a:cubicBezTo>
                            <a:pt x="11815" y="7685"/>
                            <a:pt x="11363" y="7615"/>
                            <a:pt x="10913" y="7660"/>
                          </a:cubicBezTo>
                          <a:lnTo>
                            <a:pt x="13407" y="12000"/>
                          </a:lnTo>
                          <a:close/>
                          <a:moveTo>
                            <a:pt x="16965" y="7123"/>
                          </a:moveTo>
                          <a:cubicBezTo>
                            <a:pt x="17421" y="7289"/>
                            <a:pt x="17855" y="7394"/>
                            <a:pt x="18279" y="7398"/>
                          </a:cubicBezTo>
                          <a:lnTo>
                            <a:pt x="16261" y="4044"/>
                          </a:lnTo>
                          <a:cubicBezTo>
                            <a:pt x="16133" y="4533"/>
                            <a:pt x="16081" y="5067"/>
                            <a:pt x="16071" y="5642"/>
                          </a:cubicBezTo>
                          <a:lnTo>
                            <a:pt x="16965" y="7123"/>
                          </a:lnTo>
                          <a:close/>
                          <a:moveTo>
                            <a:pt x="19610" y="7085"/>
                          </a:moveTo>
                          <a:cubicBezTo>
                            <a:pt x="19909" y="6982"/>
                            <a:pt x="20208" y="6817"/>
                            <a:pt x="20510" y="6570"/>
                          </a:cubicBezTo>
                          <a:lnTo>
                            <a:pt x="17721" y="1845"/>
                          </a:lnTo>
                          <a:cubicBezTo>
                            <a:pt x="17423" y="2098"/>
                            <a:pt x="17191" y="2376"/>
                            <a:pt x="17007" y="2675"/>
                          </a:cubicBezTo>
                          <a:cubicBezTo>
                            <a:pt x="17007" y="2675"/>
                            <a:pt x="19610" y="7085"/>
                            <a:pt x="19610" y="7085"/>
                          </a:cubicBezTo>
                          <a:close/>
                        </a:path>
                      </a:pathLst>
                    </a:custGeom>
                    <a:solidFill>
                      <a:srgbClr val="205C97"/>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33" name="Shape 17">
                      <a:extLst>
                        <a:ext uri="{FF2B5EF4-FFF2-40B4-BE49-F238E27FC236}">
                          <a16:creationId xmlns:a16="http://schemas.microsoft.com/office/drawing/2014/main" id="{1F2AAE1B-32E3-E642-9659-6AFD13D3DAF2}"/>
                        </a:ext>
                      </a:extLst>
                    </p:cNvPr>
                    <p:cNvSpPr/>
                    <p:nvPr/>
                  </p:nvSpPr>
                  <p:spPr>
                    <a:xfrm>
                      <a:off x="3092092" y="432770"/>
                      <a:ext cx="424303" cy="442120"/>
                    </a:xfrm>
                    <a:custGeom>
                      <a:avLst/>
                      <a:gdLst/>
                      <a:ahLst/>
                      <a:cxnLst>
                        <a:cxn ang="0">
                          <a:pos x="wd2" y="hd2"/>
                        </a:cxn>
                        <a:cxn ang="5400000">
                          <a:pos x="wd2" y="hd2"/>
                        </a:cxn>
                        <a:cxn ang="10800000">
                          <a:pos x="wd2" y="hd2"/>
                        </a:cxn>
                        <a:cxn ang="16200000">
                          <a:pos x="wd2" y="hd2"/>
                        </a:cxn>
                      </a:cxnLst>
                      <a:rect l="0" t="0" r="r" b="b"/>
                      <a:pathLst>
                        <a:path w="21600" h="21458" extrusionOk="0">
                          <a:moveTo>
                            <a:pt x="0" y="2367"/>
                          </a:moveTo>
                          <a:lnTo>
                            <a:pt x="8951" y="11157"/>
                          </a:lnTo>
                          <a:lnTo>
                            <a:pt x="11078" y="9188"/>
                          </a:lnTo>
                          <a:lnTo>
                            <a:pt x="6437" y="4635"/>
                          </a:lnTo>
                          <a:cubicBezTo>
                            <a:pt x="6796" y="4533"/>
                            <a:pt x="7134" y="4350"/>
                            <a:pt x="7402" y="4069"/>
                          </a:cubicBezTo>
                          <a:cubicBezTo>
                            <a:pt x="7936" y="3511"/>
                            <a:pt x="8097" y="2728"/>
                            <a:pt x="7933" y="1987"/>
                          </a:cubicBezTo>
                          <a:cubicBezTo>
                            <a:pt x="7919" y="1921"/>
                            <a:pt x="7902" y="1856"/>
                            <a:pt x="7882" y="1792"/>
                          </a:cubicBezTo>
                          <a:cubicBezTo>
                            <a:pt x="9084" y="1420"/>
                            <a:pt x="10285" y="1313"/>
                            <a:pt x="11432" y="1512"/>
                          </a:cubicBezTo>
                          <a:cubicBezTo>
                            <a:pt x="13324" y="1841"/>
                            <a:pt x="14949" y="2953"/>
                            <a:pt x="16131" y="4728"/>
                          </a:cubicBezTo>
                          <a:cubicBezTo>
                            <a:pt x="17973" y="7495"/>
                            <a:pt x="17832" y="11043"/>
                            <a:pt x="15877" y="13613"/>
                          </a:cubicBezTo>
                          <a:lnTo>
                            <a:pt x="14455" y="12303"/>
                          </a:lnTo>
                          <a:lnTo>
                            <a:pt x="15915" y="10862"/>
                          </a:lnTo>
                          <a:lnTo>
                            <a:pt x="15206" y="10209"/>
                          </a:lnTo>
                          <a:lnTo>
                            <a:pt x="9882" y="15464"/>
                          </a:lnTo>
                          <a:lnTo>
                            <a:pt x="10592" y="16118"/>
                          </a:lnTo>
                          <a:lnTo>
                            <a:pt x="12054" y="14674"/>
                          </a:lnTo>
                          <a:lnTo>
                            <a:pt x="14365" y="16801"/>
                          </a:lnTo>
                          <a:lnTo>
                            <a:pt x="11305" y="19822"/>
                          </a:lnTo>
                          <a:lnTo>
                            <a:pt x="13081" y="21458"/>
                          </a:lnTo>
                          <a:lnTo>
                            <a:pt x="21600" y="13048"/>
                          </a:lnTo>
                          <a:lnTo>
                            <a:pt x="19823" y="11412"/>
                          </a:lnTo>
                          <a:lnTo>
                            <a:pt x="17690" y="13518"/>
                          </a:lnTo>
                          <a:cubicBezTo>
                            <a:pt x="19379" y="10601"/>
                            <a:pt x="19335" y="6908"/>
                            <a:pt x="17380" y="3973"/>
                          </a:cubicBezTo>
                          <a:cubicBezTo>
                            <a:pt x="15971" y="1856"/>
                            <a:pt x="14006" y="526"/>
                            <a:pt x="11697" y="124"/>
                          </a:cubicBezTo>
                          <a:cubicBezTo>
                            <a:pt x="10165" y="-142"/>
                            <a:pt x="8574" y="24"/>
                            <a:pt x="7002" y="585"/>
                          </a:cubicBezTo>
                          <a:cubicBezTo>
                            <a:pt x="6059" y="-12"/>
                            <a:pt x="4773" y="95"/>
                            <a:pt x="3959" y="899"/>
                          </a:cubicBezTo>
                          <a:cubicBezTo>
                            <a:pt x="3722" y="1133"/>
                            <a:pt x="3552" y="1402"/>
                            <a:pt x="3440" y="1690"/>
                          </a:cubicBezTo>
                          <a:lnTo>
                            <a:pt x="2124" y="401"/>
                          </a:lnTo>
                          <a:lnTo>
                            <a:pt x="0" y="2367"/>
                          </a:lnTo>
                          <a:close/>
                          <a:moveTo>
                            <a:pt x="5023" y="1879"/>
                          </a:moveTo>
                          <a:cubicBezTo>
                            <a:pt x="5331" y="1567"/>
                            <a:pt x="5827" y="1505"/>
                            <a:pt x="6199" y="1742"/>
                          </a:cubicBezTo>
                          <a:cubicBezTo>
                            <a:pt x="6584" y="1986"/>
                            <a:pt x="6712" y="2467"/>
                            <a:pt x="6498" y="2857"/>
                          </a:cubicBezTo>
                          <a:cubicBezTo>
                            <a:pt x="6457" y="2939"/>
                            <a:pt x="6405" y="3017"/>
                            <a:pt x="6335" y="3086"/>
                          </a:cubicBezTo>
                          <a:cubicBezTo>
                            <a:pt x="5986" y="3431"/>
                            <a:pt x="5406" y="3440"/>
                            <a:pt x="5046" y="3108"/>
                          </a:cubicBezTo>
                          <a:cubicBezTo>
                            <a:pt x="4686" y="2775"/>
                            <a:pt x="4679" y="2227"/>
                            <a:pt x="5023" y="1879"/>
                          </a:cubicBezTo>
                          <a:close/>
                        </a:path>
                      </a:pathLst>
                    </a:custGeom>
                    <a:solidFill>
                      <a:srgbClr val="205C97"/>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34" name="Shape 18">
                      <a:extLst>
                        <a:ext uri="{FF2B5EF4-FFF2-40B4-BE49-F238E27FC236}">
                          <a16:creationId xmlns:a16="http://schemas.microsoft.com/office/drawing/2014/main" id="{F4557193-40E4-3540-BF51-922A93C234BB}"/>
                        </a:ext>
                      </a:extLst>
                    </p:cNvPr>
                    <p:cNvSpPr/>
                    <p:nvPr/>
                  </p:nvSpPr>
                  <p:spPr>
                    <a:xfrm>
                      <a:off x="3381553" y="2104491"/>
                      <a:ext cx="344057" cy="243875"/>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35" name="Shape 19">
                      <a:extLst>
                        <a:ext uri="{FF2B5EF4-FFF2-40B4-BE49-F238E27FC236}">
                          <a16:creationId xmlns:a16="http://schemas.microsoft.com/office/drawing/2014/main" id="{CB763BFA-081F-3940-851A-EFD3AA23CAC6}"/>
                        </a:ext>
                      </a:extLst>
                    </p:cNvPr>
                    <p:cNvSpPr/>
                    <p:nvPr/>
                  </p:nvSpPr>
                  <p:spPr>
                    <a:xfrm>
                      <a:off x="2922554" y="832131"/>
                      <a:ext cx="381690" cy="422527"/>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5"/>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36" name="Shape 20">
                      <a:extLst>
                        <a:ext uri="{FF2B5EF4-FFF2-40B4-BE49-F238E27FC236}">
                          <a16:creationId xmlns:a16="http://schemas.microsoft.com/office/drawing/2014/main" id="{BF6E2E2E-C384-3643-8161-C94006C92C7A}"/>
                        </a:ext>
                      </a:extLst>
                    </p:cNvPr>
                    <p:cNvSpPr/>
                    <p:nvPr/>
                  </p:nvSpPr>
                  <p:spPr>
                    <a:xfrm>
                      <a:off x="2899760" y="2315906"/>
                      <a:ext cx="522793" cy="615071"/>
                    </a:xfrm>
                    <a:custGeom>
                      <a:avLst/>
                      <a:gdLst/>
                      <a:ahLst/>
                      <a:cxnLst>
                        <a:cxn ang="0">
                          <a:pos x="wd2" y="hd2"/>
                        </a:cxn>
                        <a:cxn ang="5400000">
                          <a:pos x="wd2" y="hd2"/>
                        </a:cxn>
                        <a:cxn ang="10800000">
                          <a:pos x="wd2" y="hd2"/>
                        </a:cxn>
                        <a:cxn ang="16200000">
                          <a:pos x="wd2" y="hd2"/>
                        </a:cxn>
                      </a:cxnLst>
                      <a:rect l="0" t="0" r="r" b="b"/>
                      <a:pathLst>
                        <a:path w="19201" h="21329" extrusionOk="0">
                          <a:moveTo>
                            <a:pt x="9479" y="69"/>
                          </a:moveTo>
                          <a:cubicBezTo>
                            <a:pt x="11124" y="274"/>
                            <a:pt x="12739" y="925"/>
                            <a:pt x="14086" y="2032"/>
                          </a:cubicBezTo>
                          <a:cubicBezTo>
                            <a:pt x="15976" y="3586"/>
                            <a:pt x="17010" y="5836"/>
                            <a:pt x="16935" y="8190"/>
                          </a:cubicBezTo>
                          <a:cubicBezTo>
                            <a:pt x="16907" y="10081"/>
                            <a:pt x="16182" y="11891"/>
                            <a:pt x="14858" y="13324"/>
                          </a:cubicBezTo>
                          <a:cubicBezTo>
                            <a:pt x="12857" y="15491"/>
                            <a:pt x="9835" y="16494"/>
                            <a:pt x="6856" y="15992"/>
                          </a:cubicBezTo>
                          <a:cubicBezTo>
                            <a:pt x="491" y="14715"/>
                            <a:pt x="-2156" y="7496"/>
                            <a:pt x="2011" y="2776"/>
                          </a:cubicBezTo>
                          <a:cubicBezTo>
                            <a:pt x="3901" y="635"/>
                            <a:pt x="6739" y="-271"/>
                            <a:pt x="9479" y="69"/>
                          </a:cubicBezTo>
                          <a:close/>
                          <a:moveTo>
                            <a:pt x="16811" y="1700"/>
                          </a:moveTo>
                          <a:cubicBezTo>
                            <a:pt x="18616" y="3812"/>
                            <a:pt x="19444" y="6467"/>
                            <a:pt x="19139" y="9165"/>
                          </a:cubicBezTo>
                          <a:cubicBezTo>
                            <a:pt x="18834" y="11863"/>
                            <a:pt x="17427" y="14284"/>
                            <a:pt x="15191" y="15988"/>
                          </a:cubicBezTo>
                          <a:cubicBezTo>
                            <a:pt x="12662" y="17916"/>
                            <a:pt x="9407" y="18600"/>
                            <a:pt x="6359" y="18040"/>
                          </a:cubicBezTo>
                          <a:cubicBezTo>
                            <a:pt x="5749" y="17929"/>
                            <a:pt x="5143" y="17767"/>
                            <a:pt x="4558" y="17555"/>
                          </a:cubicBezTo>
                          <a:lnTo>
                            <a:pt x="4164" y="19468"/>
                          </a:lnTo>
                          <a:lnTo>
                            <a:pt x="7063" y="20000"/>
                          </a:lnTo>
                          <a:lnTo>
                            <a:pt x="6790" y="21329"/>
                          </a:lnTo>
                          <a:lnTo>
                            <a:pt x="227" y="20124"/>
                          </a:lnTo>
                          <a:lnTo>
                            <a:pt x="500" y="18796"/>
                          </a:lnTo>
                          <a:lnTo>
                            <a:pt x="2757" y="19210"/>
                          </a:lnTo>
                          <a:lnTo>
                            <a:pt x="3219" y="16965"/>
                          </a:lnTo>
                          <a:cubicBezTo>
                            <a:pt x="2951" y="16825"/>
                            <a:pt x="2688" y="16674"/>
                            <a:pt x="2431" y="16511"/>
                          </a:cubicBezTo>
                          <a:cubicBezTo>
                            <a:pt x="2174" y="16349"/>
                            <a:pt x="1928" y="16168"/>
                            <a:pt x="1684" y="15982"/>
                          </a:cubicBezTo>
                          <a:lnTo>
                            <a:pt x="2580" y="14934"/>
                          </a:lnTo>
                          <a:cubicBezTo>
                            <a:pt x="5970" y="17523"/>
                            <a:pt x="10902" y="17523"/>
                            <a:pt x="14300" y="14933"/>
                          </a:cubicBezTo>
                          <a:cubicBezTo>
                            <a:pt x="16239" y="13456"/>
                            <a:pt x="17444" y="11360"/>
                            <a:pt x="17708" y="9021"/>
                          </a:cubicBezTo>
                          <a:cubicBezTo>
                            <a:pt x="17973" y="6682"/>
                            <a:pt x="17267" y="4385"/>
                            <a:pt x="15703" y="2555"/>
                          </a:cubicBezTo>
                          <a:lnTo>
                            <a:pt x="16811" y="1700"/>
                          </a:lnTo>
                          <a:close/>
                          <a:moveTo>
                            <a:pt x="9715" y="1064"/>
                          </a:moveTo>
                          <a:cubicBezTo>
                            <a:pt x="9278" y="996"/>
                            <a:pt x="8832" y="968"/>
                            <a:pt x="8387" y="974"/>
                          </a:cubicBezTo>
                          <a:cubicBezTo>
                            <a:pt x="8460" y="1222"/>
                            <a:pt x="8544" y="1461"/>
                            <a:pt x="8641" y="1699"/>
                          </a:cubicBezTo>
                          <a:cubicBezTo>
                            <a:pt x="8737" y="1936"/>
                            <a:pt x="8846" y="2172"/>
                            <a:pt x="8962" y="2399"/>
                          </a:cubicBezTo>
                          <a:cubicBezTo>
                            <a:pt x="9289" y="2208"/>
                            <a:pt x="9627" y="2028"/>
                            <a:pt x="9967" y="1859"/>
                          </a:cubicBezTo>
                          <a:cubicBezTo>
                            <a:pt x="10307" y="1689"/>
                            <a:pt x="10645" y="1529"/>
                            <a:pt x="10997" y="1382"/>
                          </a:cubicBezTo>
                          <a:cubicBezTo>
                            <a:pt x="10579" y="1244"/>
                            <a:pt x="10153" y="1132"/>
                            <a:pt x="9715" y="1064"/>
                          </a:cubicBezTo>
                          <a:close/>
                          <a:moveTo>
                            <a:pt x="12202" y="1889"/>
                          </a:moveTo>
                          <a:cubicBezTo>
                            <a:pt x="11715" y="2060"/>
                            <a:pt x="11237" y="2254"/>
                            <a:pt x="10773" y="2470"/>
                          </a:cubicBezTo>
                          <a:cubicBezTo>
                            <a:pt x="10309" y="2687"/>
                            <a:pt x="9856" y="2925"/>
                            <a:pt x="9417" y="3184"/>
                          </a:cubicBezTo>
                          <a:cubicBezTo>
                            <a:pt x="9617" y="3488"/>
                            <a:pt x="9841" y="3788"/>
                            <a:pt x="10079" y="4067"/>
                          </a:cubicBezTo>
                          <a:cubicBezTo>
                            <a:pt x="10318" y="4345"/>
                            <a:pt x="10571" y="4610"/>
                            <a:pt x="10847" y="4861"/>
                          </a:cubicBezTo>
                          <a:lnTo>
                            <a:pt x="13083" y="2442"/>
                          </a:lnTo>
                          <a:cubicBezTo>
                            <a:pt x="12944" y="2342"/>
                            <a:pt x="12798" y="2240"/>
                            <a:pt x="12652" y="2149"/>
                          </a:cubicBezTo>
                          <a:cubicBezTo>
                            <a:pt x="12506" y="2059"/>
                            <a:pt x="12354" y="1969"/>
                            <a:pt x="12202" y="1889"/>
                          </a:cubicBezTo>
                          <a:close/>
                          <a:moveTo>
                            <a:pt x="7362" y="1000"/>
                          </a:moveTo>
                          <a:cubicBezTo>
                            <a:pt x="6540" y="1111"/>
                            <a:pt x="5754" y="1343"/>
                            <a:pt x="5029" y="1689"/>
                          </a:cubicBezTo>
                          <a:cubicBezTo>
                            <a:pt x="4305" y="2035"/>
                            <a:pt x="3644" y="2485"/>
                            <a:pt x="3064" y="3041"/>
                          </a:cubicBezTo>
                          <a:lnTo>
                            <a:pt x="5529" y="5074"/>
                          </a:lnTo>
                          <a:cubicBezTo>
                            <a:pt x="5922" y="4671"/>
                            <a:pt x="6339" y="4283"/>
                            <a:pt x="6773" y="3923"/>
                          </a:cubicBezTo>
                          <a:cubicBezTo>
                            <a:pt x="7206" y="3564"/>
                            <a:pt x="7655" y="3227"/>
                            <a:pt x="8126" y="2912"/>
                          </a:cubicBezTo>
                          <a:cubicBezTo>
                            <a:pt x="7964" y="2608"/>
                            <a:pt x="7819" y="2296"/>
                            <a:pt x="7690" y="1976"/>
                          </a:cubicBezTo>
                          <a:cubicBezTo>
                            <a:pt x="7561" y="1655"/>
                            <a:pt x="7454" y="1336"/>
                            <a:pt x="7362" y="1000"/>
                          </a:cubicBezTo>
                          <a:close/>
                          <a:moveTo>
                            <a:pt x="13806" y="3027"/>
                          </a:moveTo>
                          <a:lnTo>
                            <a:pt x="11570" y="5446"/>
                          </a:lnTo>
                          <a:cubicBezTo>
                            <a:pt x="11852" y="5649"/>
                            <a:pt x="12144" y="5840"/>
                            <a:pt x="12449" y="6011"/>
                          </a:cubicBezTo>
                          <a:cubicBezTo>
                            <a:pt x="12752" y="6182"/>
                            <a:pt x="13064" y="6332"/>
                            <a:pt x="13387" y="6469"/>
                          </a:cubicBezTo>
                          <a:cubicBezTo>
                            <a:pt x="13602" y="6013"/>
                            <a:pt x="13798" y="5550"/>
                            <a:pt x="13963" y="5077"/>
                          </a:cubicBezTo>
                          <a:cubicBezTo>
                            <a:pt x="14128" y="4603"/>
                            <a:pt x="14273" y="4122"/>
                            <a:pt x="14386" y="3633"/>
                          </a:cubicBezTo>
                          <a:cubicBezTo>
                            <a:pt x="14296" y="3528"/>
                            <a:pt x="14195" y="3418"/>
                            <a:pt x="14098" y="3318"/>
                          </a:cubicBezTo>
                          <a:cubicBezTo>
                            <a:pt x="14001" y="3218"/>
                            <a:pt x="13909" y="3123"/>
                            <a:pt x="13806" y="3027"/>
                          </a:cubicBezTo>
                          <a:close/>
                          <a:moveTo>
                            <a:pt x="15097" y="4643"/>
                          </a:moveTo>
                          <a:cubicBezTo>
                            <a:pt x="14989" y="5011"/>
                            <a:pt x="14872" y="5369"/>
                            <a:pt x="14735" y="5729"/>
                          </a:cubicBezTo>
                          <a:cubicBezTo>
                            <a:pt x="14598" y="6089"/>
                            <a:pt x="14440" y="6449"/>
                            <a:pt x="14276" y="6798"/>
                          </a:cubicBezTo>
                          <a:cubicBezTo>
                            <a:pt x="14551" y="6884"/>
                            <a:pt x="14842" y="6953"/>
                            <a:pt x="15125" y="7013"/>
                          </a:cubicBezTo>
                          <a:cubicBezTo>
                            <a:pt x="15409" y="7074"/>
                            <a:pt x="15688" y="7122"/>
                            <a:pt x="15977" y="7158"/>
                          </a:cubicBezTo>
                          <a:cubicBezTo>
                            <a:pt x="15915" y="6710"/>
                            <a:pt x="15813" y="6274"/>
                            <a:pt x="15666" y="5853"/>
                          </a:cubicBezTo>
                          <a:cubicBezTo>
                            <a:pt x="15519" y="5432"/>
                            <a:pt x="15324" y="5029"/>
                            <a:pt x="15097" y="4643"/>
                          </a:cubicBezTo>
                          <a:close/>
                          <a:moveTo>
                            <a:pt x="8606" y="3701"/>
                          </a:moveTo>
                          <a:cubicBezTo>
                            <a:pt x="8180" y="3989"/>
                            <a:pt x="7775" y="4303"/>
                            <a:pt x="7382" y="4630"/>
                          </a:cubicBezTo>
                          <a:cubicBezTo>
                            <a:pt x="6990" y="4957"/>
                            <a:pt x="6609" y="5294"/>
                            <a:pt x="6252" y="5658"/>
                          </a:cubicBezTo>
                          <a:lnTo>
                            <a:pt x="8448" y="7464"/>
                          </a:lnTo>
                          <a:lnTo>
                            <a:pt x="10216" y="5542"/>
                          </a:lnTo>
                          <a:cubicBezTo>
                            <a:pt x="9905" y="5266"/>
                            <a:pt x="9620" y="4976"/>
                            <a:pt x="9351" y="4670"/>
                          </a:cubicBezTo>
                          <a:cubicBezTo>
                            <a:pt x="9081" y="4363"/>
                            <a:pt x="8831" y="4036"/>
                            <a:pt x="8606" y="3701"/>
                          </a:cubicBezTo>
                          <a:close/>
                          <a:moveTo>
                            <a:pt x="2433" y="3721"/>
                          </a:moveTo>
                          <a:cubicBezTo>
                            <a:pt x="1932" y="4341"/>
                            <a:pt x="1546" y="5031"/>
                            <a:pt x="1284" y="5757"/>
                          </a:cubicBezTo>
                          <a:cubicBezTo>
                            <a:pt x="1022" y="6483"/>
                            <a:pt x="879" y="7253"/>
                            <a:pt x="878" y="8036"/>
                          </a:cubicBezTo>
                          <a:cubicBezTo>
                            <a:pt x="1138" y="8064"/>
                            <a:pt x="1405" y="8097"/>
                            <a:pt x="1661" y="8144"/>
                          </a:cubicBezTo>
                          <a:cubicBezTo>
                            <a:pt x="2118" y="8228"/>
                            <a:pt x="2562" y="8343"/>
                            <a:pt x="3001" y="8485"/>
                          </a:cubicBezTo>
                          <a:cubicBezTo>
                            <a:pt x="3265" y="8000"/>
                            <a:pt x="3553" y="7531"/>
                            <a:pt x="3870" y="7076"/>
                          </a:cubicBezTo>
                          <a:cubicBezTo>
                            <a:pt x="4187" y="6619"/>
                            <a:pt x="4542" y="6181"/>
                            <a:pt x="4910" y="5757"/>
                          </a:cubicBezTo>
                          <a:lnTo>
                            <a:pt x="2433" y="3721"/>
                          </a:lnTo>
                          <a:close/>
                          <a:moveTo>
                            <a:pt x="10939" y="6126"/>
                          </a:moveTo>
                          <a:lnTo>
                            <a:pt x="9169" y="8060"/>
                          </a:lnTo>
                          <a:lnTo>
                            <a:pt x="11249" y="9761"/>
                          </a:lnTo>
                          <a:cubicBezTo>
                            <a:pt x="11579" y="9378"/>
                            <a:pt x="11885" y="8986"/>
                            <a:pt x="12172" y="8576"/>
                          </a:cubicBezTo>
                          <a:cubicBezTo>
                            <a:pt x="12459" y="8166"/>
                            <a:pt x="12721" y="7741"/>
                            <a:pt x="12963" y="7306"/>
                          </a:cubicBezTo>
                          <a:cubicBezTo>
                            <a:pt x="12603" y="7149"/>
                            <a:pt x="12253" y="6964"/>
                            <a:pt x="11915" y="6769"/>
                          </a:cubicBezTo>
                          <a:cubicBezTo>
                            <a:pt x="11577" y="6573"/>
                            <a:pt x="11251" y="6358"/>
                            <a:pt x="10939" y="6126"/>
                          </a:cubicBezTo>
                          <a:close/>
                          <a:moveTo>
                            <a:pt x="13849" y="7647"/>
                          </a:moveTo>
                          <a:cubicBezTo>
                            <a:pt x="13586" y="8127"/>
                            <a:pt x="13297" y="8593"/>
                            <a:pt x="12982" y="9045"/>
                          </a:cubicBezTo>
                          <a:cubicBezTo>
                            <a:pt x="12667" y="9497"/>
                            <a:pt x="12334" y="9936"/>
                            <a:pt x="11969" y="10357"/>
                          </a:cubicBezTo>
                          <a:lnTo>
                            <a:pt x="14436" y="12379"/>
                          </a:lnTo>
                          <a:cubicBezTo>
                            <a:pt x="14933" y="11764"/>
                            <a:pt x="15319" y="11085"/>
                            <a:pt x="15581" y="10366"/>
                          </a:cubicBezTo>
                          <a:cubicBezTo>
                            <a:pt x="15842" y="9647"/>
                            <a:pt x="15976" y="8886"/>
                            <a:pt x="15982" y="8110"/>
                          </a:cubicBezTo>
                          <a:cubicBezTo>
                            <a:pt x="15743" y="8082"/>
                            <a:pt x="15506" y="8058"/>
                            <a:pt x="15271" y="8015"/>
                          </a:cubicBezTo>
                          <a:cubicBezTo>
                            <a:pt x="15030" y="7970"/>
                            <a:pt x="14788" y="7908"/>
                            <a:pt x="14551" y="7847"/>
                          </a:cubicBezTo>
                          <a:cubicBezTo>
                            <a:pt x="14314" y="7786"/>
                            <a:pt x="14080" y="7724"/>
                            <a:pt x="13849" y="7647"/>
                          </a:cubicBezTo>
                          <a:close/>
                          <a:moveTo>
                            <a:pt x="5621" y="6339"/>
                          </a:moveTo>
                          <a:cubicBezTo>
                            <a:pt x="5287" y="6724"/>
                            <a:pt x="4981" y="7134"/>
                            <a:pt x="4692" y="7547"/>
                          </a:cubicBezTo>
                          <a:cubicBezTo>
                            <a:pt x="4403" y="7961"/>
                            <a:pt x="4130" y="8387"/>
                            <a:pt x="3887" y="8826"/>
                          </a:cubicBezTo>
                          <a:cubicBezTo>
                            <a:pt x="4272" y="8990"/>
                            <a:pt x="4648" y="9168"/>
                            <a:pt x="5008" y="9376"/>
                          </a:cubicBezTo>
                          <a:cubicBezTo>
                            <a:pt x="5368" y="9585"/>
                            <a:pt x="5718" y="9817"/>
                            <a:pt x="6049" y="10067"/>
                          </a:cubicBezTo>
                          <a:lnTo>
                            <a:pt x="7817" y="8145"/>
                          </a:lnTo>
                          <a:lnTo>
                            <a:pt x="5621" y="6339"/>
                          </a:lnTo>
                          <a:close/>
                          <a:moveTo>
                            <a:pt x="8538" y="8741"/>
                          </a:moveTo>
                          <a:lnTo>
                            <a:pt x="6770" y="10663"/>
                          </a:lnTo>
                          <a:cubicBezTo>
                            <a:pt x="7059" y="10924"/>
                            <a:pt x="7330" y="11201"/>
                            <a:pt x="7582" y="11489"/>
                          </a:cubicBezTo>
                          <a:cubicBezTo>
                            <a:pt x="7834" y="11777"/>
                            <a:pt x="8064" y="12076"/>
                            <a:pt x="8278" y="12390"/>
                          </a:cubicBezTo>
                          <a:cubicBezTo>
                            <a:pt x="8700" y="12103"/>
                            <a:pt x="9109" y="11798"/>
                            <a:pt x="9499" y="11473"/>
                          </a:cubicBezTo>
                          <a:cubicBezTo>
                            <a:pt x="9889" y="11147"/>
                            <a:pt x="10262" y="10804"/>
                            <a:pt x="10617" y="10442"/>
                          </a:cubicBezTo>
                          <a:lnTo>
                            <a:pt x="8538" y="8741"/>
                          </a:lnTo>
                          <a:close/>
                          <a:moveTo>
                            <a:pt x="1798" y="9132"/>
                          </a:moveTo>
                          <a:cubicBezTo>
                            <a:pt x="1535" y="9075"/>
                            <a:pt x="1275" y="9033"/>
                            <a:pt x="1007" y="8999"/>
                          </a:cubicBezTo>
                          <a:cubicBezTo>
                            <a:pt x="1062" y="9423"/>
                            <a:pt x="1148" y="9837"/>
                            <a:pt x="1280" y="10238"/>
                          </a:cubicBezTo>
                          <a:cubicBezTo>
                            <a:pt x="1412" y="10638"/>
                            <a:pt x="1583" y="11018"/>
                            <a:pt x="1786" y="11388"/>
                          </a:cubicBezTo>
                          <a:cubicBezTo>
                            <a:pt x="1891" y="11037"/>
                            <a:pt x="2008" y="10691"/>
                            <a:pt x="2139" y="10348"/>
                          </a:cubicBezTo>
                          <a:cubicBezTo>
                            <a:pt x="2270" y="10005"/>
                            <a:pt x="2418" y="9667"/>
                            <a:pt x="2574" y="9334"/>
                          </a:cubicBezTo>
                          <a:cubicBezTo>
                            <a:pt x="2319" y="9257"/>
                            <a:pt x="2059" y="9189"/>
                            <a:pt x="1798" y="9132"/>
                          </a:cubicBezTo>
                          <a:close/>
                          <a:moveTo>
                            <a:pt x="11338" y="11038"/>
                          </a:moveTo>
                          <a:cubicBezTo>
                            <a:pt x="10948" y="11437"/>
                            <a:pt x="10541" y="11810"/>
                            <a:pt x="10111" y="12167"/>
                          </a:cubicBezTo>
                          <a:cubicBezTo>
                            <a:pt x="9681" y="12525"/>
                            <a:pt x="9224" y="12866"/>
                            <a:pt x="8757" y="13179"/>
                          </a:cubicBezTo>
                          <a:cubicBezTo>
                            <a:pt x="8923" y="13483"/>
                            <a:pt x="9075" y="13796"/>
                            <a:pt x="9206" y="14117"/>
                          </a:cubicBezTo>
                          <a:cubicBezTo>
                            <a:pt x="9337" y="14439"/>
                            <a:pt x="9449" y="14769"/>
                            <a:pt x="9544" y="15106"/>
                          </a:cubicBezTo>
                          <a:cubicBezTo>
                            <a:pt x="10358" y="14993"/>
                            <a:pt x="11133" y="14757"/>
                            <a:pt x="11852" y="14413"/>
                          </a:cubicBezTo>
                          <a:cubicBezTo>
                            <a:pt x="12571" y="14068"/>
                            <a:pt x="13229" y="13610"/>
                            <a:pt x="13805" y="13059"/>
                          </a:cubicBezTo>
                          <a:lnTo>
                            <a:pt x="11338" y="11038"/>
                          </a:lnTo>
                          <a:close/>
                          <a:moveTo>
                            <a:pt x="3466" y="9652"/>
                          </a:moveTo>
                          <a:cubicBezTo>
                            <a:pt x="3255" y="10099"/>
                            <a:pt x="3068" y="10559"/>
                            <a:pt x="2906" y="11023"/>
                          </a:cubicBezTo>
                          <a:cubicBezTo>
                            <a:pt x="2744" y="11488"/>
                            <a:pt x="2612" y="11967"/>
                            <a:pt x="2500" y="12447"/>
                          </a:cubicBezTo>
                          <a:cubicBezTo>
                            <a:pt x="2606" y="12576"/>
                            <a:pt x="2712" y="12693"/>
                            <a:pt x="2827" y="12816"/>
                          </a:cubicBezTo>
                          <a:cubicBezTo>
                            <a:pt x="2943" y="12939"/>
                            <a:pt x="3067" y="13064"/>
                            <a:pt x="3192" y="13180"/>
                          </a:cubicBezTo>
                          <a:lnTo>
                            <a:pt x="5416" y="10759"/>
                          </a:lnTo>
                          <a:cubicBezTo>
                            <a:pt x="5115" y="10538"/>
                            <a:pt x="4810" y="10332"/>
                            <a:pt x="4484" y="10148"/>
                          </a:cubicBezTo>
                          <a:cubicBezTo>
                            <a:pt x="4158" y="9964"/>
                            <a:pt x="3813" y="9796"/>
                            <a:pt x="3466" y="9652"/>
                          </a:cubicBezTo>
                          <a:close/>
                          <a:moveTo>
                            <a:pt x="6136" y="11355"/>
                          </a:moveTo>
                          <a:lnTo>
                            <a:pt x="3901" y="13774"/>
                          </a:lnTo>
                          <a:cubicBezTo>
                            <a:pt x="4016" y="13856"/>
                            <a:pt x="4137" y="13929"/>
                            <a:pt x="4256" y="14005"/>
                          </a:cubicBezTo>
                          <a:cubicBezTo>
                            <a:pt x="4376" y="14081"/>
                            <a:pt x="4502" y="14158"/>
                            <a:pt x="4626" y="14228"/>
                          </a:cubicBezTo>
                          <a:cubicBezTo>
                            <a:pt x="5123" y="14054"/>
                            <a:pt x="5608" y="13859"/>
                            <a:pt x="6082" y="13639"/>
                          </a:cubicBezTo>
                          <a:cubicBezTo>
                            <a:pt x="6556" y="13419"/>
                            <a:pt x="7019" y="13171"/>
                            <a:pt x="7466" y="12906"/>
                          </a:cubicBezTo>
                          <a:cubicBezTo>
                            <a:pt x="7279" y="12625"/>
                            <a:pt x="7074" y="12352"/>
                            <a:pt x="6853" y="12093"/>
                          </a:cubicBezTo>
                          <a:cubicBezTo>
                            <a:pt x="6632" y="11833"/>
                            <a:pt x="6391" y="11591"/>
                            <a:pt x="6136" y="11355"/>
                          </a:cubicBezTo>
                          <a:close/>
                          <a:moveTo>
                            <a:pt x="7934" y="13694"/>
                          </a:moveTo>
                          <a:cubicBezTo>
                            <a:pt x="7591" y="13896"/>
                            <a:pt x="7243" y="14084"/>
                            <a:pt x="6885" y="14262"/>
                          </a:cubicBezTo>
                          <a:cubicBezTo>
                            <a:pt x="6527" y="14440"/>
                            <a:pt x="6160" y="14609"/>
                            <a:pt x="5788" y="14762"/>
                          </a:cubicBezTo>
                          <a:cubicBezTo>
                            <a:pt x="6191" y="14908"/>
                            <a:pt x="6614" y="15020"/>
                            <a:pt x="7040" y="15099"/>
                          </a:cubicBezTo>
                          <a:cubicBezTo>
                            <a:pt x="7538" y="15190"/>
                            <a:pt x="8041" y="15236"/>
                            <a:pt x="8548" y="15233"/>
                          </a:cubicBezTo>
                          <a:cubicBezTo>
                            <a:pt x="8471" y="14966"/>
                            <a:pt x="8384" y="14704"/>
                            <a:pt x="8282" y="14447"/>
                          </a:cubicBezTo>
                          <a:cubicBezTo>
                            <a:pt x="8181" y="14190"/>
                            <a:pt x="8061" y="13938"/>
                            <a:pt x="7934" y="13694"/>
                          </a:cubicBezTo>
                          <a:close/>
                        </a:path>
                      </a:pathLst>
                    </a:custGeom>
                    <a:solidFill>
                      <a:srgbClr val="205C97"/>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37" name="Shape 21">
                      <a:extLst>
                        <a:ext uri="{FF2B5EF4-FFF2-40B4-BE49-F238E27FC236}">
                          <a16:creationId xmlns:a16="http://schemas.microsoft.com/office/drawing/2014/main" id="{61180552-4A76-8444-A9BF-2DBAACDF2ED0}"/>
                        </a:ext>
                      </a:extLst>
                    </p:cNvPr>
                    <p:cNvSpPr/>
                    <p:nvPr/>
                  </p:nvSpPr>
                  <p:spPr>
                    <a:xfrm>
                      <a:off x="2243756" y="1453163"/>
                      <a:ext cx="248944" cy="28765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307" y="15970"/>
                          </a:lnTo>
                          <a:lnTo>
                            <a:pt x="6112" y="19464"/>
                          </a:lnTo>
                          <a:cubicBezTo>
                            <a:pt x="6112" y="19464"/>
                            <a:pt x="0" y="21600"/>
                            <a:pt x="0" y="21600"/>
                          </a:cubicBezTo>
                          <a:close/>
                          <a:moveTo>
                            <a:pt x="6773" y="18782"/>
                          </a:moveTo>
                          <a:lnTo>
                            <a:pt x="1968" y="15288"/>
                          </a:lnTo>
                          <a:lnTo>
                            <a:pt x="13737" y="3150"/>
                          </a:lnTo>
                          <a:lnTo>
                            <a:pt x="18545" y="6642"/>
                          </a:lnTo>
                          <a:cubicBezTo>
                            <a:pt x="18545" y="6642"/>
                            <a:pt x="6773" y="18782"/>
                            <a:pt x="6773" y="18782"/>
                          </a:cubicBezTo>
                          <a:close/>
                          <a:moveTo>
                            <a:pt x="19218" y="5946"/>
                          </a:moveTo>
                          <a:lnTo>
                            <a:pt x="14411" y="2455"/>
                          </a:lnTo>
                          <a:lnTo>
                            <a:pt x="16792" y="0"/>
                          </a:lnTo>
                          <a:lnTo>
                            <a:pt x="21600" y="3492"/>
                          </a:lnTo>
                          <a:cubicBezTo>
                            <a:pt x="21600" y="3492"/>
                            <a:pt x="19218" y="5946"/>
                            <a:pt x="19218" y="5946"/>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38" name="Shape 22">
                      <a:extLst>
                        <a:ext uri="{FF2B5EF4-FFF2-40B4-BE49-F238E27FC236}">
                          <a16:creationId xmlns:a16="http://schemas.microsoft.com/office/drawing/2014/main" id="{E689FF2B-C23E-3B47-ABC7-D3C0E06AE2CF}"/>
                        </a:ext>
                      </a:extLst>
                    </p:cNvPr>
                    <p:cNvSpPr/>
                    <p:nvPr/>
                  </p:nvSpPr>
                  <p:spPr>
                    <a:xfrm>
                      <a:off x="2932862" y="1822950"/>
                      <a:ext cx="267688" cy="373622"/>
                    </a:xfrm>
                    <a:custGeom>
                      <a:avLst/>
                      <a:gdLst/>
                      <a:ahLst/>
                      <a:cxnLst>
                        <a:cxn ang="0">
                          <a:pos x="wd2" y="hd2"/>
                        </a:cxn>
                        <a:cxn ang="5400000">
                          <a:pos x="wd2" y="hd2"/>
                        </a:cxn>
                        <a:cxn ang="10800000">
                          <a:pos x="wd2" y="hd2"/>
                        </a:cxn>
                        <a:cxn ang="16200000">
                          <a:pos x="wd2" y="hd2"/>
                        </a:cxn>
                      </a:cxnLst>
                      <a:rect l="0" t="0" r="r" b="b"/>
                      <a:pathLst>
                        <a:path w="19206" h="21363" extrusionOk="0">
                          <a:moveTo>
                            <a:pt x="10609" y="43"/>
                          </a:moveTo>
                          <a:cubicBezTo>
                            <a:pt x="8165" y="-162"/>
                            <a:pt x="5621" y="372"/>
                            <a:pt x="3560" y="1702"/>
                          </a:cubicBezTo>
                          <a:cubicBezTo>
                            <a:pt x="-561" y="4362"/>
                            <a:pt x="-1197" y="9181"/>
                            <a:pt x="2140" y="12465"/>
                          </a:cubicBezTo>
                          <a:cubicBezTo>
                            <a:pt x="4853" y="15135"/>
                            <a:pt x="9359" y="15971"/>
                            <a:pt x="13163" y="14762"/>
                          </a:cubicBezTo>
                          <a:cubicBezTo>
                            <a:pt x="13165" y="14832"/>
                            <a:pt x="13187" y="14904"/>
                            <a:pt x="13225" y="14972"/>
                          </a:cubicBezTo>
                          <a:lnTo>
                            <a:pt x="16612" y="21039"/>
                          </a:lnTo>
                          <a:cubicBezTo>
                            <a:pt x="16765" y="21313"/>
                            <a:pt x="17169" y="21438"/>
                            <a:pt x="17513" y="21316"/>
                          </a:cubicBezTo>
                          <a:lnTo>
                            <a:pt x="17878" y="21186"/>
                          </a:lnTo>
                          <a:cubicBezTo>
                            <a:pt x="18222" y="21064"/>
                            <a:pt x="18373" y="20741"/>
                            <a:pt x="18220" y="20467"/>
                          </a:cubicBezTo>
                          <a:lnTo>
                            <a:pt x="14832" y="14405"/>
                          </a:lnTo>
                          <a:cubicBezTo>
                            <a:pt x="14778" y="14307"/>
                            <a:pt x="14685" y="14238"/>
                            <a:pt x="14581" y="14183"/>
                          </a:cubicBezTo>
                          <a:cubicBezTo>
                            <a:pt x="14946" y="14006"/>
                            <a:pt x="15305" y="13816"/>
                            <a:pt x="15646" y="13596"/>
                          </a:cubicBezTo>
                          <a:cubicBezTo>
                            <a:pt x="19767" y="10937"/>
                            <a:pt x="20403" y="6118"/>
                            <a:pt x="17066" y="2833"/>
                          </a:cubicBezTo>
                          <a:cubicBezTo>
                            <a:pt x="15397" y="1191"/>
                            <a:pt x="13053" y="247"/>
                            <a:pt x="10609" y="43"/>
                          </a:cubicBezTo>
                          <a:close/>
                          <a:moveTo>
                            <a:pt x="10451" y="1237"/>
                          </a:moveTo>
                          <a:cubicBezTo>
                            <a:pt x="12511" y="1410"/>
                            <a:pt x="14487" y="2210"/>
                            <a:pt x="15893" y="3594"/>
                          </a:cubicBezTo>
                          <a:cubicBezTo>
                            <a:pt x="18705" y="6361"/>
                            <a:pt x="18170" y="10422"/>
                            <a:pt x="14697" y="12663"/>
                          </a:cubicBezTo>
                          <a:cubicBezTo>
                            <a:pt x="11225" y="14903"/>
                            <a:pt x="6130" y="14477"/>
                            <a:pt x="3318" y="11709"/>
                          </a:cubicBezTo>
                          <a:cubicBezTo>
                            <a:pt x="506" y="8942"/>
                            <a:pt x="1041" y="4882"/>
                            <a:pt x="4514" y="2641"/>
                          </a:cubicBezTo>
                          <a:cubicBezTo>
                            <a:pt x="6250" y="1520"/>
                            <a:pt x="8392" y="1065"/>
                            <a:pt x="10451" y="1237"/>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39" name="Shape 23">
                      <a:extLst>
                        <a:ext uri="{FF2B5EF4-FFF2-40B4-BE49-F238E27FC236}">
                          <a16:creationId xmlns:a16="http://schemas.microsoft.com/office/drawing/2014/main" id="{77E4A2BE-A278-B242-B2FB-7EDABB31E3D3}"/>
                        </a:ext>
                      </a:extLst>
                    </p:cNvPr>
                    <p:cNvSpPr/>
                    <p:nvPr/>
                  </p:nvSpPr>
                  <p:spPr>
                    <a:xfrm>
                      <a:off x="1535369" y="1219515"/>
                      <a:ext cx="285129" cy="315637"/>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5"/>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0" name="Shape 24">
                      <a:extLst>
                        <a:ext uri="{FF2B5EF4-FFF2-40B4-BE49-F238E27FC236}">
                          <a16:creationId xmlns:a16="http://schemas.microsoft.com/office/drawing/2014/main" id="{DBB3D526-6F36-C048-94F6-9B8EF7E28A3E}"/>
                        </a:ext>
                      </a:extLst>
                    </p:cNvPr>
                    <p:cNvSpPr/>
                    <p:nvPr/>
                  </p:nvSpPr>
                  <p:spPr>
                    <a:xfrm>
                      <a:off x="1402667" y="1885663"/>
                      <a:ext cx="397742" cy="333958"/>
                    </a:xfrm>
                    <a:custGeom>
                      <a:avLst/>
                      <a:gdLst/>
                      <a:ahLst/>
                      <a:cxnLst>
                        <a:cxn ang="0">
                          <a:pos x="wd2" y="hd2"/>
                        </a:cxn>
                        <a:cxn ang="5400000">
                          <a:pos x="wd2" y="hd2"/>
                        </a:cxn>
                        <a:cxn ang="10800000">
                          <a:pos x="wd2" y="hd2"/>
                        </a:cxn>
                        <a:cxn ang="16200000">
                          <a:pos x="wd2" y="hd2"/>
                        </a:cxn>
                      </a:cxnLst>
                      <a:rect l="0" t="0" r="r" b="b"/>
                      <a:pathLst>
                        <a:path w="21600" h="21600" extrusionOk="0">
                          <a:moveTo>
                            <a:pt x="13666" y="8645"/>
                          </a:moveTo>
                          <a:cubicBezTo>
                            <a:pt x="12912" y="8819"/>
                            <a:pt x="12183" y="8233"/>
                            <a:pt x="12037" y="7337"/>
                          </a:cubicBezTo>
                          <a:cubicBezTo>
                            <a:pt x="11891" y="6440"/>
                            <a:pt x="12382" y="5571"/>
                            <a:pt x="13136" y="5397"/>
                          </a:cubicBezTo>
                          <a:cubicBezTo>
                            <a:pt x="13888" y="5223"/>
                            <a:pt x="14617" y="5809"/>
                            <a:pt x="14763" y="6705"/>
                          </a:cubicBezTo>
                          <a:cubicBezTo>
                            <a:pt x="14909" y="7602"/>
                            <a:pt x="14418" y="8471"/>
                            <a:pt x="13666" y="8645"/>
                          </a:cubicBezTo>
                          <a:close/>
                          <a:moveTo>
                            <a:pt x="9893" y="16176"/>
                          </a:moveTo>
                          <a:lnTo>
                            <a:pt x="7167" y="16807"/>
                          </a:lnTo>
                          <a:lnTo>
                            <a:pt x="6637" y="13559"/>
                          </a:lnTo>
                          <a:lnTo>
                            <a:pt x="9363" y="12928"/>
                          </a:lnTo>
                          <a:cubicBezTo>
                            <a:pt x="9363" y="12928"/>
                            <a:pt x="9893" y="16176"/>
                            <a:pt x="9893" y="16176"/>
                          </a:cubicBezTo>
                          <a:close/>
                          <a:moveTo>
                            <a:pt x="5604" y="17169"/>
                          </a:moveTo>
                          <a:lnTo>
                            <a:pt x="2878" y="17800"/>
                          </a:lnTo>
                          <a:lnTo>
                            <a:pt x="2348" y="14552"/>
                          </a:lnTo>
                          <a:lnTo>
                            <a:pt x="5074" y="13921"/>
                          </a:lnTo>
                          <a:cubicBezTo>
                            <a:pt x="5074" y="13921"/>
                            <a:pt x="5604" y="17169"/>
                            <a:pt x="5604" y="17169"/>
                          </a:cubicBezTo>
                          <a:close/>
                          <a:moveTo>
                            <a:pt x="12498" y="1492"/>
                          </a:moveTo>
                          <a:lnTo>
                            <a:pt x="7003" y="11626"/>
                          </a:lnTo>
                          <a:lnTo>
                            <a:pt x="694" y="13086"/>
                          </a:lnTo>
                          <a:lnTo>
                            <a:pt x="2084" y="21600"/>
                          </a:lnTo>
                          <a:lnTo>
                            <a:pt x="13469" y="18964"/>
                          </a:lnTo>
                          <a:lnTo>
                            <a:pt x="12369" y="12224"/>
                          </a:lnTo>
                          <a:lnTo>
                            <a:pt x="15993" y="11385"/>
                          </a:lnTo>
                          <a:lnTo>
                            <a:pt x="17093" y="18125"/>
                          </a:lnTo>
                          <a:lnTo>
                            <a:pt x="21600" y="17082"/>
                          </a:lnTo>
                          <a:lnTo>
                            <a:pt x="20219" y="8622"/>
                          </a:lnTo>
                          <a:lnTo>
                            <a:pt x="20832" y="8481"/>
                          </a:lnTo>
                          <a:cubicBezTo>
                            <a:pt x="20832" y="8481"/>
                            <a:pt x="12498" y="1492"/>
                            <a:pt x="12498" y="1492"/>
                          </a:cubicBezTo>
                          <a:close/>
                          <a:moveTo>
                            <a:pt x="20572" y="6974"/>
                          </a:moveTo>
                          <a:lnTo>
                            <a:pt x="20663" y="7533"/>
                          </a:lnTo>
                          <a:lnTo>
                            <a:pt x="12346" y="559"/>
                          </a:lnTo>
                          <a:lnTo>
                            <a:pt x="6626" y="11107"/>
                          </a:lnTo>
                          <a:lnTo>
                            <a:pt x="0" y="12641"/>
                          </a:lnTo>
                          <a:lnTo>
                            <a:pt x="3130" y="6656"/>
                          </a:lnTo>
                          <a:lnTo>
                            <a:pt x="9437" y="5195"/>
                          </a:lnTo>
                          <a:lnTo>
                            <a:pt x="12254" y="0"/>
                          </a:lnTo>
                          <a:cubicBezTo>
                            <a:pt x="12254" y="0"/>
                            <a:pt x="20572" y="6974"/>
                            <a:pt x="20572" y="6974"/>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1" name="Shape 25">
                      <a:extLst>
                        <a:ext uri="{FF2B5EF4-FFF2-40B4-BE49-F238E27FC236}">
                          <a16:creationId xmlns:a16="http://schemas.microsoft.com/office/drawing/2014/main" id="{5E3B3CDD-8D1B-D54F-B594-39AB66829D16}"/>
                        </a:ext>
                      </a:extLst>
                    </p:cNvPr>
                    <p:cNvSpPr/>
                    <p:nvPr/>
                  </p:nvSpPr>
                  <p:spPr>
                    <a:xfrm>
                      <a:off x="2019276" y="676404"/>
                      <a:ext cx="460864" cy="421153"/>
                    </a:xfrm>
                    <a:custGeom>
                      <a:avLst/>
                      <a:gdLst/>
                      <a:ahLst/>
                      <a:cxnLst>
                        <a:cxn ang="0">
                          <a:pos x="wd2" y="hd2"/>
                        </a:cxn>
                        <a:cxn ang="5400000">
                          <a:pos x="wd2" y="hd2"/>
                        </a:cxn>
                        <a:cxn ang="10800000">
                          <a:pos x="wd2" y="hd2"/>
                        </a:cxn>
                        <a:cxn ang="16200000">
                          <a:pos x="wd2" y="hd2"/>
                        </a:cxn>
                      </a:cxnLst>
                      <a:rect l="0" t="0" r="r" b="b"/>
                      <a:pathLst>
                        <a:path w="20409" h="20716" extrusionOk="0">
                          <a:moveTo>
                            <a:pt x="19071" y="18146"/>
                          </a:moveTo>
                          <a:cubicBezTo>
                            <a:pt x="20183" y="16314"/>
                            <a:pt x="19749" y="13820"/>
                            <a:pt x="18102" y="12586"/>
                          </a:cubicBezTo>
                          <a:cubicBezTo>
                            <a:pt x="17662" y="12256"/>
                            <a:pt x="17178" y="12053"/>
                            <a:pt x="16685" y="11962"/>
                          </a:cubicBezTo>
                          <a:lnTo>
                            <a:pt x="16672" y="15889"/>
                          </a:lnTo>
                          <a:cubicBezTo>
                            <a:pt x="16671" y="16166"/>
                            <a:pt x="16469" y="16390"/>
                            <a:pt x="16220" y="16389"/>
                          </a:cubicBezTo>
                          <a:cubicBezTo>
                            <a:pt x="15971" y="16388"/>
                            <a:pt x="15770" y="16164"/>
                            <a:pt x="15771" y="15887"/>
                          </a:cubicBezTo>
                          <a:lnTo>
                            <a:pt x="15784" y="11921"/>
                          </a:lnTo>
                          <a:cubicBezTo>
                            <a:pt x="14735" y="12022"/>
                            <a:pt x="13732" y="12627"/>
                            <a:pt x="13098" y="13672"/>
                          </a:cubicBezTo>
                          <a:cubicBezTo>
                            <a:pt x="11985" y="15504"/>
                            <a:pt x="12420" y="17998"/>
                            <a:pt x="14067" y="19232"/>
                          </a:cubicBezTo>
                          <a:cubicBezTo>
                            <a:pt x="15713" y="20465"/>
                            <a:pt x="17958" y="19979"/>
                            <a:pt x="19071" y="18146"/>
                          </a:cubicBezTo>
                          <a:close/>
                          <a:moveTo>
                            <a:pt x="16740" y="7857"/>
                          </a:moveTo>
                          <a:lnTo>
                            <a:pt x="15291" y="6772"/>
                          </a:lnTo>
                          <a:cubicBezTo>
                            <a:pt x="15127" y="6649"/>
                            <a:pt x="15015" y="6369"/>
                            <a:pt x="15043" y="6151"/>
                          </a:cubicBezTo>
                          <a:lnTo>
                            <a:pt x="15275" y="4322"/>
                          </a:lnTo>
                          <a:lnTo>
                            <a:pt x="11975" y="5321"/>
                          </a:lnTo>
                          <a:cubicBezTo>
                            <a:pt x="11975" y="5321"/>
                            <a:pt x="12203" y="5706"/>
                            <a:pt x="12483" y="6179"/>
                          </a:cubicBezTo>
                          <a:lnTo>
                            <a:pt x="16109" y="8895"/>
                          </a:lnTo>
                          <a:cubicBezTo>
                            <a:pt x="16109" y="8895"/>
                            <a:pt x="16740" y="7857"/>
                            <a:pt x="16740" y="7857"/>
                          </a:cubicBezTo>
                          <a:close/>
                          <a:moveTo>
                            <a:pt x="15093" y="9342"/>
                          </a:moveTo>
                          <a:lnTo>
                            <a:pt x="13604" y="8227"/>
                          </a:lnTo>
                          <a:cubicBezTo>
                            <a:pt x="13647" y="8494"/>
                            <a:pt x="13599" y="8776"/>
                            <a:pt x="13458" y="9008"/>
                          </a:cubicBezTo>
                          <a:lnTo>
                            <a:pt x="13459" y="9008"/>
                          </a:lnTo>
                          <a:cubicBezTo>
                            <a:pt x="13459" y="9008"/>
                            <a:pt x="13042" y="9692"/>
                            <a:pt x="12523" y="10542"/>
                          </a:cubicBezTo>
                          <a:cubicBezTo>
                            <a:pt x="12523" y="10542"/>
                            <a:pt x="15093" y="9342"/>
                            <a:pt x="15093" y="9342"/>
                          </a:cubicBezTo>
                          <a:close/>
                          <a:moveTo>
                            <a:pt x="11619" y="8259"/>
                          </a:moveTo>
                          <a:cubicBezTo>
                            <a:pt x="11619" y="8259"/>
                            <a:pt x="10321" y="6315"/>
                            <a:pt x="9704" y="5383"/>
                          </a:cubicBezTo>
                          <a:lnTo>
                            <a:pt x="8507" y="5869"/>
                          </a:lnTo>
                          <a:cubicBezTo>
                            <a:pt x="8769" y="6978"/>
                            <a:pt x="8675" y="8186"/>
                            <a:pt x="8184" y="9262"/>
                          </a:cubicBezTo>
                          <a:lnTo>
                            <a:pt x="10126" y="10718"/>
                          </a:lnTo>
                          <a:cubicBezTo>
                            <a:pt x="10126" y="10718"/>
                            <a:pt x="11619" y="8259"/>
                            <a:pt x="11619" y="8259"/>
                          </a:cubicBezTo>
                          <a:close/>
                          <a:moveTo>
                            <a:pt x="7096" y="9656"/>
                          </a:moveTo>
                          <a:lnTo>
                            <a:pt x="4125" y="7430"/>
                          </a:lnTo>
                          <a:cubicBezTo>
                            <a:pt x="3919" y="7275"/>
                            <a:pt x="3865" y="6964"/>
                            <a:pt x="4004" y="6735"/>
                          </a:cubicBezTo>
                          <a:cubicBezTo>
                            <a:pt x="4067" y="6631"/>
                            <a:pt x="4159" y="6564"/>
                            <a:pt x="4260" y="6533"/>
                          </a:cubicBezTo>
                          <a:lnTo>
                            <a:pt x="4259" y="6531"/>
                          </a:lnTo>
                          <a:lnTo>
                            <a:pt x="7505" y="5212"/>
                          </a:lnTo>
                          <a:cubicBezTo>
                            <a:pt x="7238" y="4652"/>
                            <a:pt x="6848" y="4155"/>
                            <a:pt x="6343" y="3777"/>
                          </a:cubicBezTo>
                          <a:cubicBezTo>
                            <a:pt x="4697" y="2543"/>
                            <a:pt x="2452" y="3030"/>
                            <a:pt x="1339" y="4862"/>
                          </a:cubicBezTo>
                          <a:cubicBezTo>
                            <a:pt x="227" y="6694"/>
                            <a:pt x="661" y="9188"/>
                            <a:pt x="2308" y="10422"/>
                          </a:cubicBezTo>
                          <a:cubicBezTo>
                            <a:pt x="3854" y="11580"/>
                            <a:pt x="5928" y="11221"/>
                            <a:pt x="7096" y="9656"/>
                          </a:cubicBezTo>
                          <a:close/>
                          <a:moveTo>
                            <a:pt x="5362" y="7148"/>
                          </a:moveTo>
                          <a:lnTo>
                            <a:pt x="7578" y="8808"/>
                          </a:lnTo>
                          <a:cubicBezTo>
                            <a:pt x="7940" y="7960"/>
                            <a:pt x="8013" y="7021"/>
                            <a:pt x="7822" y="6148"/>
                          </a:cubicBezTo>
                          <a:cubicBezTo>
                            <a:pt x="7822" y="6148"/>
                            <a:pt x="5362" y="7148"/>
                            <a:pt x="5362" y="7148"/>
                          </a:cubicBezTo>
                          <a:close/>
                          <a:moveTo>
                            <a:pt x="19668" y="18594"/>
                          </a:moveTo>
                          <a:cubicBezTo>
                            <a:pt x="18331" y="20796"/>
                            <a:pt x="15642" y="21379"/>
                            <a:pt x="13663" y="19896"/>
                          </a:cubicBezTo>
                          <a:cubicBezTo>
                            <a:pt x="11684" y="18413"/>
                            <a:pt x="11164" y="15426"/>
                            <a:pt x="12501" y="13224"/>
                          </a:cubicBezTo>
                          <a:cubicBezTo>
                            <a:pt x="13276" y="11948"/>
                            <a:pt x="14505" y="11216"/>
                            <a:pt x="15787" y="11115"/>
                          </a:cubicBezTo>
                          <a:lnTo>
                            <a:pt x="15791" y="10101"/>
                          </a:lnTo>
                          <a:lnTo>
                            <a:pt x="11595" y="12059"/>
                          </a:lnTo>
                          <a:cubicBezTo>
                            <a:pt x="11028" y="12983"/>
                            <a:pt x="10547" y="13764"/>
                            <a:pt x="10524" y="13787"/>
                          </a:cubicBezTo>
                          <a:cubicBezTo>
                            <a:pt x="10135" y="14180"/>
                            <a:pt x="9533" y="14149"/>
                            <a:pt x="9180" y="13717"/>
                          </a:cubicBezTo>
                          <a:cubicBezTo>
                            <a:pt x="8879" y="13349"/>
                            <a:pt x="8857" y="12810"/>
                            <a:pt x="9097" y="12415"/>
                          </a:cubicBezTo>
                          <a:lnTo>
                            <a:pt x="9096" y="12414"/>
                          </a:lnTo>
                          <a:lnTo>
                            <a:pt x="9622" y="11548"/>
                          </a:lnTo>
                          <a:lnTo>
                            <a:pt x="7695" y="10105"/>
                          </a:lnTo>
                          <a:cubicBezTo>
                            <a:pt x="6301" y="12039"/>
                            <a:pt x="3783" y="12494"/>
                            <a:pt x="1904" y="11086"/>
                          </a:cubicBezTo>
                          <a:cubicBezTo>
                            <a:pt x="-75" y="9603"/>
                            <a:pt x="-595" y="6616"/>
                            <a:pt x="742" y="4414"/>
                          </a:cubicBezTo>
                          <a:cubicBezTo>
                            <a:pt x="2079" y="2212"/>
                            <a:pt x="4768" y="1629"/>
                            <a:pt x="6747" y="3112"/>
                          </a:cubicBezTo>
                          <a:cubicBezTo>
                            <a:pt x="7383" y="3589"/>
                            <a:pt x="7868" y="4222"/>
                            <a:pt x="8189" y="4933"/>
                          </a:cubicBezTo>
                          <a:lnTo>
                            <a:pt x="9242" y="4506"/>
                          </a:lnTo>
                          <a:cubicBezTo>
                            <a:pt x="9107" y="3945"/>
                            <a:pt x="9252" y="3323"/>
                            <a:pt x="9665" y="2905"/>
                          </a:cubicBezTo>
                          <a:cubicBezTo>
                            <a:pt x="9859" y="2709"/>
                            <a:pt x="10089" y="2584"/>
                            <a:pt x="10328" y="2526"/>
                          </a:cubicBezTo>
                          <a:lnTo>
                            <a:pt x="10328" y="2525"/>
                          </a:lnTo>
                          <a:lnTo>
                            <a:pt x="15055" y="1211"/>
                          </a:lnTo>
                          <a:lnTo>
                            <a:pt x="15055" y="1211"/>
                          </a:lnTo>
                          <a:cubicBezTo>
                            <a:pt x="15587" y="1000"/>
                            <a:pt x="16204" y="1148"/>
                            <a:pt x="16607" y="1641"/>
                          </a:cubicBezTo>
                          <a:cubicBezTo>
                            <a:pt x="16925" y="2031"/>
                            <a:pt x="17037" y="2548"/>
                            <a:pt x="16952" y="3028"/>
                          </a:cubicBezTo>
                          <a:lnTo>
                            <a:pt x="16953" y="3029"/>
                          </a:lnTo>
                          <a:lnTo>
                            <a:pt x="16496" y="5740"/>
                          </a:lnTo>
                          <a:lnTo>
                            <a:pt x="18231" y="7041"/>
                          </a:lnTo>
                          <a:cubicBezTo>
                            <a:pt x="18561" y="7288"/>
                            <a:pt x="18648" y="7786"/>
                            <a:pt x="18425" y="8153"/>
                          </a:cubicBezTo>
                          <a:cubicBezTo>
                            <a:pt x="18217" y="8496"/>
                            <a:pt x="17812" y="8599"/>
                            <a:pt x="17491" y="8409"/>
                          </a:cubicBezTo>
                          <a:lnTo>
                            <a:pt x="16693" y="9723"/>
                          </a:lnTo>
                          <a:lnTo>
                            <a:pt x="16688" y="11148"/>
                          </a:lnTo>
                          <a:cubicBezTo>
                            <a:pt x="17320" y="11245"/>
                            <a:pt x="17941" y="11499"/>
                            <a:pt x="18505" y="11922"/>
                          </a:cubicBezTo>
                          <a:cubicBezTo>
                            <a:pt x="20485" y="13405"/>
                            <a:pt x="21005" y="16392"/>
                            <a:pt x="19668" y="18594"/>
                          </a:cubicBezTo>
                          <a:close/>
                          <a:moveTo>
                            <a:pt x="17732" y="707"/>
                          </a:moveTo>
                          <a:cubicBezTo>
                            <a:pt x="18178" y="-27"/>
                            <a:pt x="19074" y="-221"/>
                            <a:pt x="19734" y="273"/>
                          </a:cubicBezTo>
                          <a:cubicBezTo>
                            <a:pt x="20394" y="767"/>
                            <a:pt x="20567" y="1763"/>
                            <a:pt x="20121" y="2497"/>
                          </a:cubicBezTo>
                          <a:cubicBezTo>
                            <a:pt x="19676" y="3231"/>
                            <a:pt x="18780" y="3426"/>
                            <a:pt x="18120" y="2931"/>
                          </a:cubicBezTo>
                          <a:cubicBezTo>
                            <a:pt x="17460" y="2437"/>
                            <a:pt x="17287" y="1441"/>
                            <a:pt x="17732" y="707"/>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2" name="Shape 26">
                      <a:extLst>
                        <a:ext uri="{FF2B5EF4-FFF2-40B4-BE49-F238E27FC236}">
                          <a16:creationId xmlns:a16="http://schemas.microsoft.com/office/drawing/2014/main" id="{B9DDFFB1-CF24-9B46-B2F0-CA618CEC19F3}"/>
                        </a:ext>
                      </a:extLst>
                    </p:cNvPr>
                    <p:cNvSpPr/>
                    <p:nvPr/>
                  </p:nvSpPr>
                  <p:spPr>
                    <a:xfrm>
                      <a:off x="1070017" y="1837782"/>
                      <a:ext cx="273991" cy="337677"/>
                    </a:xfrm>
                    <a:custGeom>
                      <a:avLst/>
                      <a:gdLst/>
                      <a:ahLst/>
                      <a:cxnLst>
                        <a:cxn ang="0">
                          <a:pos x="wd2" y="hd2"/>
                        </a:cxn>
                        <a:cxn ang="5400000">
                          <a:pos x="wd2" y="hd2"/>
                        </a:cxn>
                        <a:cxn ang="10800000">
                          <a:pos x="wd2" y="hd2"/>
                        </a:cxn>
                        <a:cxn ang="16200000">
                          <a:pos x="wd2" y="hd2"/>
                        </a:cxn>
                      </a:cxnLst>
                      <a:rect l="0" t="0" r="r" b="b"/>
                      <a:pathLst>
                        <a:path w="21339" h="21341" extrusionOk="0">
                          <a:moveTo>
                            <a:pt x="12205" y="0"/>
                          </a:moveTo>
                          <a:cubicBezTo>
                            <a:pt x="11720" y="1"/>
                            <a:pt x="11326" y="320"/>
                            <a:pt x="11326" y="713"/>
                          </a:cubicBezTo>
                          <a:lnTo>
                            <a:pt x="11325" y="2819"/>
                          </a:lnTo>
                          <a:cubicBezTo>
                            <a:pt x="11950" y="2747"/>
                            <a:pt x="12537" y="2740"/>
                            <a:pt x="13081" y="2776"/>
                          </a:cubicBezTo>
                          <a:lnTo>
                            <a:pt x="13083" y="713"/>
                          </a:lnTo>
                          <a:cubicBezTo>
                            <a:pt x="13083" y="320"/>
                            <a:pt x="12690" y="1"/>
                            <a:pt x="12205" y="0"/>
                          </a:cubicBezTo>
                          <a:close/>
                          <a:moveTo>
                            <a:pt x="18280" y="1334"/>
                          </a:moveTo>
                          <a:cubicBezTo>
                            <a:pt x="17859" y="1138"/>
                            <a:pt x="17322" y="1255"/>
                            <a:pt x="17079" y="1596"/>
                          </a:cubicBezTo>
                          <a:lnTo>
                            <a:pt x="15817" y="3366"/>
                          </a:lnTo>
                          <a:cubicBezTo>
                            <a:pt x="16385" y="3577"/>
                            <a:pt x="16889" y="3826"/>
                            <a:pt x="17333" y="4087"/>
                          </a:cubicBezTo>
                          <a:lnTo>
                            <a:pt x="18600" y="2308"/>
                          </a:lnTo>
                          <a:cubicBezTo>
                            <a:pt x="18843" y="1966"/>
                            <a:pt x="18700" y="1531"/>
                            <a:pt x="18280" y="1334"/>
                          </a:cubicBezTo>
                          <a:close/>
                          <a:moveTo>
                            <a:pt x="879" y="9125"/>
                          </a:moveTo>
                          <a:cubicBezTo>
                            <a:pt x="394" y="9126"/>
                            <a:pt x="0" y="9445"/>
                            <a:pt x="0" y="9839"/>
                          </a:cubicBezTo>
                          <a:cubicBezTo>
                            <a:pt x="0" y="10232"/>
                            <a:pt x="393" y="10551"/>
                            <a:pt x="879" y="10551"/>
                          </a:cubicBezTo>
                          <a:lnTo>
                            <a:pt x="3404" y="10550"/>
                          </a:lnTo>
                          <a:cubicBezTo>
                            <a:pt x="3351" y="10107"/>
                            <a:pt x="3343" y="9629"/>
                            <a:pt x="3405" y="9124"/>
                          </a:cubicBezTo>
                          <a:cubicBezTo>
                            <a:pt x="3405" y="9124"/>
                            <a:pt x="879" y="9125"/>
                            <a:pt x="879" y="9125"/>
                          </a:cubicBezTo>
                          <a:close/>
                          <a:moveTo>
                            <a:pt x="2851" y="4649"/>
                          </a:moveTo>
                          <a:cubicBezTo>
                            <a:pt x="2431" y="4453"/>
                            <a:pt x="1894" y="4570"/>
                            <a:pt x="1651" y="4911"/>
                          </a:cubicBezTo>
                          <a:cubicBezTo>
                            <a:pt x="1408" y="5251"/>
                            <a:pt x="1552" y="5687"/>
                            <a:pt x="1973" y="5884"/>
                          </a:cubicBezTo>
                          <a:lnTo>
                            <a:pt x="4171" y="6912"/>
                          </a:lnTo>
                          <a:cubicBezTo>
                            <a:pt x="4408" y="6513"/>
                            <a:pt x="4715" y="6106"/>
                            <a:pt x="5109" y="5706"/>
                          </a:cubicBezTo>
                          <a:cubicBezTo>
                            <a:pt x="5109" y="5706"/>
                            <a:pt x="2851" y="4649"/>
                            <a:pt x="2851" y="4649"/>
                          </a:cubicBezTo>
                          <a:close/>
                          <a:moveTo>
                            <a:pt x="6118" y="1310"/>
                          </a:moveTo>
                          <a:cubicBezTo>
                            <a:pt x="5698" y="1506"/>
                            <a:pt x="5553" y="1942"/>
                            <a:pt x="5795" y="2283"/>
                          </a:cubicBezTo>
                          <a:lnTo>
                            <a:pt x="7150" y="4186"/>
                          </a:lnTo>
                          <a:cubicBezTo>
                            <a:pt x="7326" y="4088"/>
                            <a:pt x="8471" y="3556"/>
                            <a:pt x="8675" y="3478"/>
                          </a:cubicBezTo>
                          <a:lnTo>
                            <a:pt x="7318" y="1570"/>
                          </a:lnTo>
                          <a:cubicBezTo>
                            <a:pt x="7075" y="1229"/>
                            <a:pt x="6538" y="1113"/>
                            <a:pt x="6118" y="1310"/>
                          </a:cubicBezTo>
                          <a:close/>
                          <a:moveTo>
                            <a:pt x="18708" y="6478"/>
                          </a:moveTo>
                          <a:cubicBezTo>
                            <a:pt x="17247" y="4749"/>
                            <a:pt x="13396" y="2259"/>
                            <a:pt x="8417" y="4592"/>
                          </a:cubicBezTo>
                          <a:cubicBezTo>
                            <a:pt x="8416" y="4592"/>
                            <a:pt x="8415" y="4593"/>
                            <a:pt x="8414" y="4593"/>
                          </a:cubicBezTo>
                          <a:cubicBezTo>
                            <a:pt x="8414" y="4593"/>
                            <a:pt x="8413" y="4593"/>
                            <a:pt x="8413" y="4594"/>
                          </a:cubicBezTo>
                          <a:cubicBezTo>
                            <a:pt x="8412" y="4594"/>
                            <a:pt x="8411" y="4594"/>
                            <a:pt x="8411" y="4595"/>
                          </a:cubicBezTo>
                          <a:cubicBezTo>
                            <a:pt x="8410" y="4595"/>
                            <a:pt x="8409" y="4595"/>
                            <a:pt x="8409" y="4596"/>
                          </a:cubicBezTo>
                          <a:cubicBezTo>
                            <a:pt x="3429" y="6929"/>
                            <a:pt x="4160" y="10880"/>
                            <a:pt x="5276" y="12771"/>
                          </a:cubicBezTo>
                          <a:cubicBezTo>
                            <a:pt x="6289" y="14473"/>
                            <a:pt x="8765" y="15342"/>
                            <a:pt x="9094" y="15507"/>
                          </a:cubicBezTo>
                          <a:cubicBezTo>
                            <a:pt x="9630" y="15775"/>
                            <a:pt x="12317" y="16498"/>
                            <a:pt x="13014" y="17370"/>
                          </a:cubicBezTo>
                          <a:cubicBezTo>
                            <a:pt x="13975" y="18570"/>
                            <a:pt x="14185" y="18516"/>
                            <a:pt x="15033" y="18314"/>
                          </a:cubicBezTo>
                          <a:cubicBezTo>
                            <a:pt x="15896" y="18109"/>
                            <a:pt x="19095" y="16611"/>
                            <a:pt x="19745" y="16106"/>
                          </a:cubicBezTo>
                          <a:cubicBezTo>
                            <a:pt x="20384" y="15611"/>
                            <a:pt x="20547" y="15491"/>
                            <a:pt x="19747" y="14216"/>
                          </a:cubicBezTo>
                          <a:cubicBezTo>
                            <a:pt x="19165" y="13290"/>
                            <a:pt x="19737" y="11040"/>
                            <a:pt x="19718" y="10529"/>
                          </a:cubicBezTo>
                          <a:cubicBezTo>
                            <a:pt x="19707" y="10216"/>
                            <a:pt x="20017" y="8041"/>
                            <a:pt x="18708" y="6478"/>
                          </a:cubicBezTo>
                          <a:close/>
                          <a:moveTo>
                            <a:pt x="21272" y="17648"/>
                          </a:moveTo>
                          <a:cubicBezTo>
                            <a:pt x="21133" y="17452"/>
                            <a:pt x="20824" y="17385"/>
                            <a:pt x="20583" y="17498"/>
                          </a:cubicBezTo>
                          <a:lnTo>
                            <a:pt x="16099" y="19599"/>
                          </a:lnTo>
                          <a:cubicBezTo>
                            <a:pt x="15858" y="19712"/>
                            <a:pt x="15775" y="19962"/>
                            <a:pt x="15914" y="20158"/>
                          </a:cubicBezTo>
                          <a:lnTo>
                            <a:pt x="15914" y="20158"/>
                          </a:lnTo>
                          <a:cubicBezTo>
                            <a:pt x="16053" y="20353"/>
                            <a:pt x="16361" y="20420"/>
                            <a:pt x="16603" y="20307"/>
                          </a:cubicBezTo>
                          <a:lnTo>
                            <a:pt x="21087" y="18206"/>
                          </a:lnTo>
                          <a:cubicBezTo>
                            <a:pt x="21328" y="18093"/>
                            <a:pt x="21411" y="17843"/>
                            <a:pt x="21272" y="17648"/>
                          </a:cubicBezTo>
                          <a:cubicBezTo>
                            <a:pt x="21272" y="17648"/>
                            <a:pt x="21272" y="17648"/>
                            <a:pt x="21272" y="17648"/>
                          </a:cubicBezTo>
                          <a:close/>
                          <a:moveTo>
                            <a:pt x="20584" y="16680"/>
                          </a:moveTo>
                          <a:cubicBezTo>
                            <a:pt x="20445" y="16485"/>
                            <a:pt x="20136" y="16418"/>
                            <a:pt x="19895" y="16531"/>
                          </a:cubicBezTo>
                          <a:lnTo>
                            <a:pt x="15411" y="18632"/>
                          </a:lnTo>
                          <a:cubicBezTo>
                            <a:pt x="15170" y="18745"/>
                            <a:pt x="15087" y="18995"/>
                            <a:pt x="15226" y="19190"/>
                          </a:cubicBezTo>
                          <a:lnTo>
                            <a:pt x="15226" y="19190"/>
                          </a:lnTo>
                          <a:cubicBezTo>
                            <a:pt x="15365" y="19386"/>
                            <a:pt x="15673" y="19453"/>
                            <a:pt x="15915" y="19340"/>
                          </a:cubicBezTo>
                          <a:lnTo>
                            <a:pt x="20399" y="17239"/>
                          </a:lnTo>
                          <a:cubicBezTo>
                            <a:pt x="20640" y="17126"/>
                            <a:pt x="20723" y="16876"/>
                            <a:pt x="20584" y="16680"/>
                          </a:cubicBezTo>
                          <a:cubicBezTo>
                            <a:pt x="20584" y="16680"/>
                            <a:pt x="20584" y="16680"/>
                            <a:pt x="20584" y="16680"/>
                          </a:cubicBezTo>
                          <a:close/>
                          <a:moveTo>
                            <a:pt x="17079" y="20429"/>
                          </a:moveTo>
                          <a:lnTo>
                            <a:pt x="20979" y="18602"/>
                          </a:lnTo>
                          <a:cubicBezTo>
                            <a:pt x="21600" y="19474"/>
                            <a:pt x="21230" y="20591"/>
                            <a:pt x="20153" y="21095"/>
                          </a:cubicBezTo>
                          <a:cubicBezTo>
                            <a:pt x="19076" y="21600"/>
                            <a:pt x="17700" y="21302"/>
                            <a:pt x="17079" y="2042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3" name="Shape 27">
                      <a:extLst>
                        <a:ext uri="{FF2B5EF4-FFF2-40B4-BE49-F238E27FC236}">
                          <a16:creationId xmlns:a16="http://schemas.microsoft.com/office/drawing/2014/main" id="{00050355-E91F-1543-9273-014AA25873E5}"/>
                        </a:ext>
                      </a:extLst>
                    </p:cNvPr>
                    <p:cNvSpPr/>
                    <p:nvPr/>
                  </p:nvSpPr>
                  <p:spPr>
                    <a:xfrm>
                      <a:off x="1306809" y="1445137"/>
                      <a:ext cx="286286" cy="454425"/>
                    </a:xfrm>
                    <a:custGeom>
                      <a:avLst/>
                      <a:gdLst/>
                      <a:ahLst/>
                      <a:cxnLst>
                        <a:cxn ang="0">
                          <a:pos x="wd2" y="hd2"/>
                        </a:cxn>
                        <a:cxn ang="5400000">
                          <a:pos x="wd2" y="hd2"/>
                        </a:cxn>
                        <a:cxn ang="10800000">
                          <a:pos x="wd2" y="hd2"/>
                        </a:cxn>
                        <a:cxn ang="16200000">
                          <a:pos x="wd2" y="hd2"/>
                        </a:cxn>
                      </a:cxnLst>
                      <a:rect l="0" t="0" r="r" b="b"/>
                      <a:pathLst>
                        <a:path w="21015" h="21600" extrusionOk="0">
                          <a:moveTo>
                            <a:pt x="0" y="938"/>
                          </a:moveTo>
                          <a:lnTo>
                            <a:pt x="6284" y="11455"/>
                          </a:lnTo>
                          <a:lnTo>
                            <a:pt x="10032" y="10516"/>
                          </a:lnTo>
                          <a:lnTo>
                            <a:pt x="6771" y="5067"/>
                          </a:lnTo>
                          <a:cubicBezTo>
                            <a:pt x="7276" y="5103"/>
                            <a:pt x="7799" y="5064"/>
                            <a:pt x="8290" y="4918"/>
                          </a:cubicBezTo>
                          <a:cubicBezTo>
                            <a:pt x="9265" y="4628"/>
                            <a:pt x="9902" y="4019"/>
                            <a:pt x="10109" y="3335"/>
                          </a:cubicBezTo>
                          <a:cubicBezTo>
                            <a:pt x="10127" y="3275"/>
                            <a:pt x="10142" y="3214"/>
                            <a:pt x="10154" y="3153"/>
                          </a:cubicBezTo>
                          <a:cubicBezTo>
                            <a:pt x="11859" y="3250"/>
                            <a:pt x="13418" y="3571"/>
                            <a:pt x="14738" y="4133"/>
                          </a:cubicBezTo>
                          <a:cubicBezTo>
                            <a:pt x="16916" y="5061"/>
                            <a:pt x="18325" y="6560"/>
                            <a:pt x="18814" y="8470"/>
                          </a:cubicBezTo>
                          <a:cubicBezTo>
                            <a:pt x="19575" y="11446"/>
                            <a:pt x="17428" y="14404"/>
                            <a:pt x="13562" y="15911"/>
                          </a:cubicBezTo>
                          <a:lnTo>
                            <a:pt x="12515" y="14314"/>
                          </a:lnTo>
                          <a:lnTo>
                            <a:pt x="15137" y="13594"/>
                          </a:lnTo>
                          <a:lnTo>
                            <a:pt x="14615" y="12797"/>
                          </a:lnTo>
                          <a:lnTo>
                            <a:pt x="5054" y="15424"/>
                          </a:lnTo>
                          <a:lnTo>
                            <a:pt x="5577" y="16221"/>
                          </a:lnTo>
                          <a:lnTo>
                            <a:pt x="8203" y="15499"/>
                          </a:lnTo>
                          <a:lnTo>
                            <a:pt x="9904" y="18094"/>
                          </a:lnTo>
                          <a:lnTo>
                            <a:pt x="4408" y="19605"/>
                          </a:lnTo>
                          <a:lnTo>
                            <a:pt x="5716" y="21600"/>
                          </a:lnTo>
                          <a:lnTo>
                            <a:pt x="21015" y="17395"/>
                          </a:lnTo>
                          <a:lnTo>
                            <a:pt x="19707" y="15399"/>
                          </a:lnTo>
                          <a:lnTo>
                            <a:pt x="15876" y="16453"/>
                          </a:lnTo>
                          <a:cubicBezTo>
                            <a:pt x="19603" y="14559"/>
                            <a:pt x="21600" y="11416"/>
                            <a:pt x="20792" y="8258"/>
                          </a:cubicBezTo>
                          <a:cubicBezTo>
                            <a:pt x="20210" y="5981"/>
                            <a:pt x="18497" y="4180"/>
                            <a:pt x="15839" y="3048"/>
                          </a:cubicBezTo>
                          <a:cubicBezTo>
                            <a:pt x="14076" y="2297"/>
                            <a:pt x="11998" y="1893"/>
                            <a:pt x="9725" y="1829"/>
                          </a:cubicBezTo>
                          <a:cubicBezTo>
                            <a:pt x="8880" y="999"/>
                            <a:pt x="7217" y="649"/>
                            <a:pt x="5755" y="1051"/>
                          </a:cubicBezTo>
                          <a:cubicBezTo>
                            <a:pt x="5329" y="1168"/>
                            <a:pt x="4967" y="1337"/>
                            <a:pt x="4668" y="1543"/>
                          </a:cubicBezTo>
                          <a:lnTo>
                            <a:pt x="3742" y="0"/>
                          </a:lnTo>
                          <a:lnTo>
                            <a:pt x="0" y="938"/>
                          </a:lnTo>
                          <a:close/>
                          <a:moveTo>
                            <a:pt x="6539" y="2246"/>
                          </a:moveTo>
                          <a:cubicBezTo>
                            <a:pt x="7096" y="2088"/>
                            <a:pt x="7748" y="2205"/>
                            <a:pt x="8082" y="2533"/>
                          </a:cubicBezTo>
                          <a:cubicBezTo>
                            <a:pt x="8426" y="2872"/>
                            <a:pt x="8318" y="3324"/>
                            <a:pt x="7835" y="3581"/>
                          </a:cubicBezTo>
                          <a:cubicBezTo>
                            <a:pt x="7738" y="3636"/>
                            <a:pt x="7630" y="3685"/>
                            <a:pt x="7504" y="3719"/>
                          </a:cubicBezTo>
                          <a:cubicBezTo>
                            <a:pt x="6877" y="3892"/>
                            <a:pt x="6149" y="3701"/>
                            <a:pt x="5884" y="3295"/>
                          </a:cubicBezTo>
                          <a:cubicBezTo>
                            <a:pt x="5620" y="2890"/>
                            <a:pt x="5916" y="2423"/>
                            <a:pt x="6539" y="2246"/>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4" name="Shape 28">
                      <a:extLst>
                        <a:ext uri="{FF2B5EF4-FFF2-40B4-BE49-F238E27FC236}">
                          <a16:creationId xmlns:a16="http://schemas.microsoft.com/office/drawing/2014/main" id="{60DDE10A-11A6-F946-8D15-2E015E2F8217}"/>
                        </a:ext>
                      </a:extLst>
                    </p:cNvPr>
                    <p:cNvSpPr/>
                    <p:nvPr/>
                  </p:nvSpPr>
                  <p:spPr>
                    <a:xfrm>
                      <a:off x="1647980" y="375787"/>
                      <a:ext cx="278001" cy="361234"/>
                    </a:xfrm>
                    <a:custGeom>
                      <a:avLst/>
                      <a:gdLst/>
                      <a:ahLst/>
                      <a:cxnLst>
                        <a:cxn ang="0">
                          <a:pos x="wd2" y="hd2"/>
                        </a:cxn>
                        <a:cxn ang="5400000">
                          <a:pos x="wd2" y="hd2"/>
                        </a:cxn>
                        <a:cxn ang="10800000">
                          <a:pos x="wd2" y="hd2"/>
                        </a:cxn>
                        <a:cxn ang="16200000">
                          <a:pos x="wd2" y="hd2"/>
                        </a:cxn>
                      </a:cxnLst>
                      <a:rect l="0" t="0" r="r" b="b"/>
                      <a:pathLst>
                        <a:path w="20438" h="21519" extrusionOk="0">
                          <a:moveTo>
                            <a:pt x="9842" y="0"/>
                          </a:moveTo>
                          <a:cubicBezTo>
                            <a:pt x="7324" y="0"/>
                            <a:pt x="4803" y="774"/>
                            <a:pt x="2881" y="2331"/>
                          </a:cubicBezTo>
                          <a:cubicBezTo>
                            <a:pt x="-961" y="5445"/>
                            <a:pt x="-961" y="10493"/>
                            <a:pt x="2881" y="13607"/>
                          </a:cubicBezTo>
                          <a:cubicBezTo>
                            <a:pt x="6005" y="16138"/>
                            <a:pt x="10709" y="16613"/>
                            <a:pt x="14423" y="15030"/>
                          </a:cubicBezTo>
                          <a:cubicBezTo>
                            <a:pt x="14434" y="15103"/>
                            <a:pt x="14466" y="15175"/>
                            <a:pt x="14515" y="15243"/>
                          </a:cubicBezTo>
                          <a:lnTo>
                            <a:pt x="18781" y="21235"/>
                          </a:lnTo>
                          <a:cubicBezTo>
                            <a:pt x="18974" y="21506"/>
                            <a:pt x="19402" y="21600"/>
                            <a:pt x="19736" y="21444"/>
                          </a:cubicBezTo>
                          <a:lnTo>
                            <a:pt x="20091" y="21277"/>
                          </a:lnTo>
                          <a:cubicBezTo>
                            <a:pt x="20425" y="21121"/>
                            <a:pt x="20535" y="20774"/>
                            <a:pt x="20343" y="20503"/>
                          </a:cubicBezTo>
                          <a:lnTo>
                            <a:pt x="16076" y="14515"/>
                          </a:lnTo>
                          <a:cubicBezTo>
                            <a:pt x="16007" y="14419"/>
                            <a:pt x="15903" y="14355"/>
                            <a:pt x="15790" y="14307"/>
                          </a:cubicBezTo>
                          <a:cubicBezTo>
                            <a:pt x="16138" y="14092"/>
                            <a:pt x="16479" y="13864"/>
                            <a:pt x="16797" y="13607"/>
                          </a:cubicBezTo>
                          <a:cubicBezTo>
                            <a:pt x="20639" y="10493"/>
                            <a:pt x="20639" y="5445"/>
                            <a:pt x="16797" y="2331"/>
                          </a:cubicBezTo>
                          <a:cubicBezTo>
                            <a:pt x="14875" y="774"/>
                            <a:pt x="12360" y="0"/>
                            <a:pt x="9842" y="0"/>
                          </a:cubicBezTo>
                          <a:close/>
                          <a:moveTo>
                            <a:pt x="9842" y="1251"/>
                          </a:moveTo>
                          <a:cubicBezTo>
                            <a:pt x="11963" y="1251"/>
                            <a:pt x="14085" y="1909"/>
                            <a:pt x="15704" y="3221"/>
                          </a:cubicBezTo>
                          <a:cubicBezTo>
                            <a:pt x="18942" y="5844"/>
                            <a:pt x="18942" y="10098"/>
                            <a:pt x="15704" y="12722"/>
                          </a:cubicBezTo>
                          <a:cubicBezTo>
                            <a:pt x="12467" y="15345"/>
                            <a:pt x="7217" y="15345"/>
                            <a:pt x="3980" y="12722"/>
                          </a:cubicBezTo>
                          <a:cubicBezTo>
                            <a:pt x="742" y="10098"/>
                            <a:pt x="742" y="5844"/>
                            <a:pt x="3980" y="3221"/>
                          </a:cubicBezTo>
                          <a:cubicBezTo>
                            <a:pt x="5598" y="1909"/>
                            <a:pt x="7720" y="1251"/>
                            <a:pt x="9842" y="125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5" name="Shape 29">
                      <a:extLst>
                        <a:ext uri="{FF2B5EF4-FFF2-40B4-BE49-F238E27FC236}">
                          <a16:creationId xmlns:a16="http://schemas.microsoft.com/office/drawing/2014/main" id="{B41FD08D-6E41-9D4C-8936-37A17D63C680}"/>
                        </a:ext>
                      </a:extLst>
                    </p:cNvPr>
                    <p:cNvSpPr/>
                    <p:nvPr/>
                  </p:nvSpPr>
                  <p:spPr>
                    <a:xfrm>
                      <a:off x="1012548" y="930761"/>
                      <a:ext cx="592253" cy="419801"/>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205C97"/>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6" name="Shape 30">
                      <a:extLst>
                        <a:ext uri="{FF2B5EF4-FFF2-40B4-BE49-F238E27FC236}">
                          <a16:creationId xmlns:a16="http://schemas.microsoft.com/office/drawing/2014/main" id="{2EDC0BC1-140C-7F47-B4F1-C50C98887CFD}"/>
                        </a:ext>
                      </a:extLst>
                    </p:cNvPr>
                    <p:cNvSpPr/>
                    <p:nvPr/>
                  </p:nvSpPr>
                  <p:spPr>
                    <a:xfrm>
                      <a:off x="3330855" y="1004817"/>
                      <a:ext cx="461349" cy="397449"/>
                    </a:xfrm>
                    <a:custGeom>
                      <a:avLst/>
                      <a:gdLst/>
                      <a:ahLst/>
                      <a:cxnLst>
                        <a:cxn ang="0">
                          <a:pos x="wd2" y="hd2"/>
                        </a:cxn>
                        <a:cxn ang="5400000">
                          <a:pos x="wd2" y="hd2"/>
                        </a:cxn>
                        <a:cxn ang="10800000">
                          <a:pos x="wd2" y="hd2"/>
                        </a:cxn>
                        <a:cxn ang="16200000">
                          <a:pos x="wd2" y="hd2"/>
                        </a:cxn>
                      </a:cxnLst>
                      <a:rect l="0" t="0" r="r" b="b"/>
                      <a:pathLst>
                        <a:path w="21600" h="21600" extrusionOk="0">
                          <a:moveTo>
                            <a:pt x="4937" y="21600"/>
                          </a:moveTo>
                          <a:cubicBezTo>
                            <a:pt x="7087" y="19915"/>
                            <a:pt x="7254" y="17403"/>
                            <a:pt x="7225" y="15022"/>
                          </a:cubicBezTo>
                          <a:cubicBezTo>
                            <a:pt x="9087" y="15916"/>
                            <a:pt x="11129" y="16612"/>
                            <a:pt x="13235" y="14961"/>
                          </a:cubicBezTo>
                          <a:cubicBezTo>
                            <a:pt x="15319" y="13326"/>
                            <a:pt x="15547" y="10891"/>
                            <a:pt x="15533" y="8574"/>
                          </a:cubicBezTo>
                          <a:cubicBezTo>
                            <a:pt x="17412" y="9482"/>
                            <a:pt x="19470" y="10214"/>
                            <a:pt x="21600" y="8543"/>
                          </a:cubicBezTo>
                          <a:lnTo>
                            <a:pt x="20969" y="7441"/>
                          </a:lnTo>
                          <a:cubicBezTo>
                            <a:pt x="19165" y="8855"/>
                            <a:pt x="17455" y="8115"/>
                            <a:pt x="15526" y="7147"/>
                          </a:cubicBezTo>
                          <a:cubicBezTo>
                            <a:pt x="15470" y="4670"/>
                            <a:pt x="15489" y="2522"/>
                            <a:pt x="17315" y="1092"/>
                          </a:cubicBezTo>
                          <a:lnTo>
                            <a:pt x="16670" y="0"/>
                          </a:lnTo>
                          <a:cubicBezTo>
                            <a:pt x="14521" y="1685"/>
                            <a:pt x="14346" y="4208"/>
                            <a:pt x="14375" y="6589"/>
                          </a:cubicBezTo>
                          <a:cubicBezTo>
                            <a:pt x="12514" y="5696"/>
                            <a:pt x="10476" y="5018"/>
                            <a:pt x="8371" y="6668"/>
                          </a:cubicBezTo>
                          <a:cubicBezTo>
                            <a:pt x="6282" y="8306"/>
                            <a:pt x="6070" y="10724"/>
                            <a:pt x="6085" y="13045"/>
                          </a:cubicBezTo>
                          <a:cubicBezTo>
                            <a:pt x="4204" y="12134"/>
                            <a:pt x="2134" y="11396"/>
                            <a:pt x="0" y="13068"/>
                          </a:cubicBezTo>
                          <a:cubicBezTo>
                            <a:pt x="0" y="13068"/>
                            <a:pt x="641" y="14162"/>
                            <a:pt x="641" y="14162"/>
                          </a:cubicBezTo>
                          <a:cubicBezTo>
                            <a:pt x="2449" y="12745"/>
                            <a:pt x="4156" y="13499"/>
                            <a:pt x="6093" y="14471"/>
                          </a:cubicBezTo>
                          <a:cubicBezTo>
                            <a:pt x="6148" y="16943"/>
                            <a:pt x="6117" y="19084"/>
                            <a:pt x="4295" y="20512"/>
                          </a:cubicBezTo>
                          <a:lnTo>
                            <a:pt x="4937" y="21600"/>
                          </a:lnTo>
                          <a:close/>
                          <a:moveTo>
                            <a:pt x="4054" y="19679"/>
                          </a:moveTo>
                          <a:cubicBezTo>
                            <a:pt x="4369" y="19426"/>
                            <a:pt x="4614" y="19148"/>
                            <a:pt x="4809" y="18844"/>
                          </a:cubicBezTo>
                          <a:cubicBezTo>
                            <a:pt x="4809" y="18844"/>
                            <a:pt x="2134" y="14221"/>
                            <a:pt x="2134" y="14221"/>
                          </a:cubicBezTo>
                          <a:cubicBezTo>
                            <a:pt x="1820" y="14319"/>
                            <a:pt x="1507" y="14483"/>
                            <a:pt x="1188" y="14730"/>
                          </a:cubicBezTo>
                          <a:lnTo>
                            <a:pt x="4054" y="19679"/>
                          </a:lnTo>
                          <a:close/>
                          <a:moveTo>
                            <a:pt x="5303" y="17641"/>
                          </a:moveTo>
                          <a:cubicBezTo>
                            <a:pt x="5447" y="17150"/>
                            <a:pt x="5511" y="16611"/>
                            <a:pt x="5534" y="16026"/>
                          </a:cubicBezTo>
                          <a:lnTo>
                            <a:pt x="4636" y="14466"/>
                          </a:lnTo>
                          <a:cubicBezTo>
                            <a:pt x="4164" y="14273"/>
                            <a:pt x="3712" y="14138"/>
                            <a:pt x="3269" y="14112"/>
                          </a:cubicBezTo>
                          <a:lnTo>
                            <a:pt x="5303" y="17641"/>
                          </a:lnTo>
                          <a:close/>
                          <a:moveTo>
                            <a:pt x="7218" y="13596"/>
                          </a:moveTo>
                          <a:cubicBezTo>
                            <a:pt x="7170" y="11212"/>
                            <a:pt x="7244" y="9148"/>
                            <a:pt x="9015" y="7760"/>
                          </a:cubicBezTo>
                          <a:cubicBezTo>
                            <a:pt x="10800" y="6360"/>
                            <a:pt x="12484" y="7073"/>
                            <a:pt x="14389" y="8027"/>
                          </a:cubicBezTo>
                          <a:cubicBezTo>
                            <a:pt x="14437" y="10403"/>
                            <a:pt x="14371" y="12473"/>
                            <a:pt x="12604" y="13859"/>
                          </a:cubicBezTo>
                          <a:cubicBezTo>
                            <a:pt x="10819" y="15258"/>
                            <a:pt x="9123" y="14549"/>
                            <a:pt x="7218" y="13596"/>
                          </a:cubicBezTo>
                          <a:close/>
                          <a:moveTo>
                            <a:pt x="9128" y="13531"/>
                          </a:moveTo>
                          <a:cubicBezTo>
                            <a:pt x="9683" y="13753"/>
                            <a:pt x="10215" y="13899"/>
                            <a:pt x="10736" y="13922"/>
                          </a:cubicBezTo>
                          <a:lnTo>
                            <a:pt x="8270" y="9693"/>
                          </a:lnTo>
                          <a:cubicBezTo>
                            <a:pt x="8094" y="10262"/>
                            <a:pt x="8018" y="10890"/>
                            <a:pt x="7988" y="11570"/>
                          </a:cubicBezTo>
                          <a:lnTo>
                            <a:pt x="9128" y="13531"/>
                          </a:lnTo>
                          <a:close/>
                          <a:moveTo>
                            <a:pt x="11711" y="13445"/>
                          </a:moveTo>
                          <a:cubicBezTo>
                            <a:pt x="11906" y="13348"/>
                            <a:pt x="12100" y="13226"/>
                            <a:pt x="12298" y="13067"/>
                          </a:cubicBezTo>
                          <a:cubicBezTo>
                            <a:pt x="12398" y="12988"/>
                            <a:pt x="12489" y="12904"/>
                            <a:pt x="12577" y="12819"/>
                          </a:cubicBezTo>
                          <a:lnTo>
                            <a:pt x="9787" y="7934"/>
                          </a:lnTo>
                          <a:cubicBezTo>
                            <a:pt x="9688" y="7998"/>
                            <a:pt x="9589" y="8069"/>
                            <a:pt x="9488" y="8149"/>
                          </a:cubicBezTo>
                          <a:cubicBezTo>
                            <a:pt x="9290" y="8307"/>
                            <a:pt x="9121" y="8474"/>
                            <a:pt x="8972" y="8652"/>
                          </a:cubicBezTo>
                          <a:lnTo>
                            <a:pt x="11711" y="13445"/>
                          </a:lnTo>
                          <a:close/>
                          <a:moveTo>
                            <a:pt x="13407" y="12000"/>
                          </a:moveTo>
                          <a:cubicBezTo>
                            <a:pt x="13611" y="11527"/>
                            <a:pt x="13723" y="11008"/>
                            <a:pt x="13784" y="10444"/>
                          </a:cubicBezTo>
                          <a:lnTo>
                            <a:pt x="12283" y="7830"/>
                          </a:lnTo>
                          <a:cubicBezTo>
                            <a:pt x="11815" y="7685"/>
                            <a:pt x="11363" y="7615"/>
                            <a:pt x="10913" y="7660"/>
                          </a:cubicBezTo>
                          <a:lnTo>
                            <a:pt x="13407" y="12000"/>
                          </a:lnTo>
                          <a:close/>
                          <a:moveTo>
                            <a:pt x="16965" y="7123"/>
                          </a:moveTo>
                          <a:cubicBezTo>
                            <a:pt x="17421" y="7289"/>
                            <a:pt x="17855" y="7394"/>
                            <a:pt x="18279" y="7398"/>
                          </a:cubicBezTo>
                          <a:lnTo>
                            <a:pt x="16261" y="4044"/>
                          </a:lnTo>
                          <a:cubicBezTo>
                            <a:pt x="16133" y="4533"/>
                            <a:pt x="16081" y="5067"/>
                            <a:pt x="16071" y="5642"/>
                          </a:cubicBezTo>
                          <a:lnTo>
                            <a:pt x="16965" y="7123"/>
                          </a:lnTo>
                          <a:close/>
                          <a:moveTo>
                            <a:pt x="19610" y="7085"/>
                          </a:moveTo>
                          <a:cubicBezTo>
                            <a:pt x="19909" y="6982"/>
                            <a:pt x="20208" y="6817"/>
                            <a:pt x="20510" y="6570"/>
                          </a:cubicBezTo>
                          <a:lnTo>
                            <a:pt x="17721" y="1845"/>
                          </a:lnTo>
                          <a:cubicBezTo>
                            <a:pt x="17423" y="2098"/>
                            <a:pt x="17191" y="2376"/>
                            <a:pt x="17007" y="2675"/>
                          </a:cubicBezTo>
                          <a:cubicBezTo>
                            <a:pt x="17007" y="2675"/>
                            <a:pt x="19610" y="7085"/>
                            <a:pt x="19610" y="7085"/>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7" name="Shape 31">
                      <a:extLst>
                        <a:ext uri="{FF2B5EF4-FFF2-40B4-BE49-F238E27FC236}">
                          <a16:creationId xmlns:a16="http://schemas.microsoft.com/office/drawing/2014/main" id="{FEABADD1-C9EC-7640-ADD5-691A840C37E4}"/>
                        </a:ext>
                      </a:extLst>
                    </p:cNvPr>
                    <p:cNvSpPr/>
                    <p:nvPr/>
                  </p:nvSpPr>
                  <p:spPr>
                    <a:xfrm>
                      <a:off x="2542947" y="457701"/>
                      <a:ext cx="279948" cy="400286"/>
                    </a:xfrm>
                    <a:custGeom>
                      <a:avLst/>
                      <a:gdLst/>
                      <a:ahLst/>
                      <a:cxnLst>
                        <a:cxn ang="0">
                          <a:pos x="wd2" y="hd2"/>
                        </a:cxn>
                        <a:cxn ang="5400000">
                          <a:pos x="wd2" y="hd2"/>
                        </a:cxn>
                        <a:cxn ang="10800000">
                          <a:pos x="wd2" y="hd2"/>
                        </a:cxn>
                        <a:cxn ang="16200000">
                          <a:pos x="wd2" y="hd2"/>
                        </a:cxn>
                      </a:cxnLst>
                      <a:rect l="0" t="0" r="r" b="b"/>
                      <a:pathLst>
                        <a:path w="21451" h="21511" extrusionOk="0">
                          <a:moveTo>
                            <a:pt x="18683" y="0"/>
                          </a:moveTo>
                          <a:lnTo>
                            <a:pt x="17079" y="1668"/>
                          </a:lnTo>
                          <a:cubicBezTo>
                            <a:pt x="17015" y="1638"/>
                            <a:pt x="16700" y="1488"/>
                            <a:pt x="16700" y="1488"/>
                          </a:cubicBezTo>
                          <a:lnTo>
                            <a:pt x="15441" y="2801"/>
                          </a:lnTo>
                          <a:lnTo>
                            <a:pt x="15820" y="2981"/>
                          </a:lnTo>
                          <a:lnTo>
                            <a:pt x="15441" y="3375"/>
                          </a:lnTo>
                          <a:lnTo>
                            <a:pt x="2730" y="16587"/>
                          </a:lnTo>
                          <a:cubicBezTo>
                            <a:pt x="2279" y="17056"/>
                            <a:pt x="509" y="19614"/>
                            <a:pt x="586" y="20489"/>
                          </a:cubicBezTo>
                          <a:cubicBezTo>
                            <a:pt x="597" y="20614"/>
                            <a:pt x="646" y="20706"/>
                            <a:pt x="742" y="20751"/>
                          </a:cubicBezTo>
                          <a:cubicBezTo>
                            <a:pt x="1508" y="21113"/>
                            <a:pt x="4988" y="18432"/>
                            <a:pt x="5504" y="17895"/>
                          </a:cubicBezTo>
                          <a:lnTo>
                            <a:pt x="18209" y="4684"/>
                          </a:lnTo>
                          <a:lnTo>
                            <a:pt x="18588" y="4289"/>
                          </a:lnTo>
                          <a:lnTo>
                            <a:pt x="18984" y="4477"/>
                          </a:lnTo>
                          <a:lnTo>
                            <a:pt x="14043" y="9610"/>
                          </a:lnTo>
                          <a:lnTo>
                            <a:pt x="14611" y="9879"/>
                          </a:lnTo>
                          <a:lnTo>
                            <a:pt x="20810" y="3434"/>
                          </a:lnTo>
                          <a:cubicBezTo>
                            <a:pt x="20810" y="3434"/>
                            <a:pt x="20191" y="3144"/>
                            <a:pt x="19847" y="2981"/>
                          </a:cubicBezTo>
                          <a:lnTo>
                            <a:pt x="21451" y="1313"/>
                          </a:lnTo>
                          <a:cubicBezTo>
                            <a:pt x="21451" y="1313"/>
                            <a:pt x="18683" y="0"/>
                            <a:pt x="18683" y="0"/>
                          </a:cubicBezTo>
                          <a:close/>
                          <a:moveTo>
                            <a:pt x="586" y="20489"/>
                          </a:moveTo>
                          <a:cubicBezTo>
                            <a:pt x="585" y="20448"/>
                            <a:pt x="574" y="20416"/>
                            <a:pt x="580" y="20368"/>
                          </a:cubicBezTo>
                          <a:lnTo>
                            <a:pt x="319" y="20638"/>
                          </a:lnTo>
                          <a:cubicBezTo>
                            <a:pt x="213" y="20748"/>
                            <a:pt x="-149" y="21394"/>
                            <a:pt x="68" y="21497"/>
                          </a:cubicBezTo>
                          <a:cubicBezTo>
                            <a:pt x="286" y="21600"/>
                            <a:pt x="1004" y="21123"/>
                            <a:pt x="1110" y="21013"/>
                          </a:cubicBezTo>
                          <a:lnTo>
                            <a:pt x="1371" y="20739"/>
                          </a:lnTo>
                          <a:cubicBezTo>
                            <a:pt x="1093" y="20840"/>
                            <a:pt x="868" y="20874"/>
                            <a:pt x="731" y="20810"/>
                          </a:cubicBezTo>
                          <a:cubicBezTo>
                            <a:pt x="624" y="20759"/>
                            <a:pt x="588" y="20638"/>
                            <a:pt x="586" y="2048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8" name="Shape 32">
                      <a:extLst>
                        <a:ext uri="{FF2B5EF4-FFF2-40B4-BE49-F238E27FC236}">
                          <a16:creationId xmlns:a16="http://schemas.microsoft.com/office/drawing/2014/main" id="{14D3C11B-F2AF-2345-A883-DCB16A9A4E36}"/>
                        </a:ext>
                      </a:extLst>
                    </p:cNvPr>
                    <p:cNvSpPr/>
                    <p:nvPr/>
                  </p:nvSpPr>
                  <p:spPr>
                    <a:xfrm>
                      <a:off x="2346153" y="2136188"/>
                      <a:ext cx="342777" cy="384613"/>
                    </a:xfrm>
                    <a:custGeom>
                      <a:avLst/>
                      <a:gdLst/>
                      <a:ahLst/>
                      <a:cxnLst>
                        <a:cxn ang="0">
                          <a:pos x="wd2" y="hd2"/>
                        </a:cxn>
                        <a:cxn ang="5400000">
                          <a:pos x="wd2" y="hd2"/>
                        </a:cxn>
                        <a:cxn ang="10800000">
                          <a:pos x="wd2" y="hd2"/>
                        </a:cxn>
                        <a:cxn ang="16200000">
                          <a:pos x="wd2" y="hd2"/>
                        </a:cxn>
                      </a:cxnLst>
                      <a:rect l="0" t="0" r="r" b="b"/>
                      <a:pathLst>
                        <a:path w="21057" h="21254" extrusionOk="0">
                          <a:moveTo>
                            <a:pt x="8090" y="6610"/>
                          </a:moveTo>
                          <a:lnTo>
                            <a:pt x="8090" y="3934"/>
                          </a:lnTo>
                          <a:lnTo>
                            <a:pt x="19378" y="1852"/>
                          </a:lnTo>
                          <a:lnTo>
                            <a:pt x="19378" y="4528"/>
                          </a:lnTo>
                          <a:cubicBezTo>
                            <a:pt x="19378" y="4528"/>
                            <a:pt x="8090" y="6610"/>
                            <a:pt x="8090" y="6610"/>
                          </a:cubicBezTo>
                          <a:close/>
                          <a:moveTo>
                            <a:pt x="21057" y="0"/>
                          </a:moveTo>
                          <a:lnTo>
                            <a:pt x="6411" y="2701"/>
                          </a:lnTo>
                          <a:lnTo>
                            <a:pt x="6411" y="15495"/>
                          </a:lnTo>
                          <a:cubicBezTo>
                            <a:pt x="5363" y="15254"/>
                            <a:pt x="3972" y="15448"/>
                            <a:pt x="2666" y="16104"/>
                          </a:cubicBezTo>
                          <a:cubicBezTo>
                            <a:pt x="567" y="17160"/>
                            <a:pt x="-518" y="19009"/>
                            <a:pt x="244" y="20236"/>
                          </a:cubicBezTo>
                          <a:cubicBezTo>
                            <a:pt x="1005" y="21462"/>
                            <a:pt x="3325" y="21600"/>
                            <a:pt x="5425" y="20544"/>
                          </a:cubicBezTo>
                          <a:cubicBezTo>
                            <a:pt x="7005" y="19749"/>
                            <a:pt x="8010" y="18505"/>
                            <a:pt x="8085" y="17416"/>
                          </a:cubicBezTo>
                          <a:lnTo>
                            <a:pt x="8090" y="17416"/>
                          </a:lnTo>
                          <a:lnTo>
                            <a:pt x="8090" y="8152"/>
                          </a:lnTo>
                          <a:lnTo>
                            <a:pt x="19378" y="6070"/>
                          </a:lnTo>
                          <a:lnTo>
                            <a:pt x="19378" y="10758"/>
                          </a:lnTo>
                          <a:cubicBezTo>
                            <a:pt x="18330" y="10518"/>
                            <a:pt x="16941" y="10712"/>
                            <a:pt x="15636" y="11368"/>
                          </a:cubicBezTo>
                          <a:cubicBezTo>
                            <a:pt x="13536" y="12424"/>
                            <a:pt x="12452" y="14273"/>
                            <a:pt x="13213" y="15499"/>
                          </a:cubicBezTo>
                          <a:cubicBezTo>
                            <a:pt x="13975" y="16725"/>
                            <a:pt x="16295" y="16863"/>
                            <a:pt x="18395" y="15807"/>
                          </a:cubicBezTo>
                          <a:cubicBezTo>
                            <a:pt x="20060" y="14970"/>
                            <a:pt x="21082" y="13635"/>
                            <a:pt x="21056" y="12506"/>
                          </a:cubicBezTo>
                          <a:lnTo>
                            <a:pt x="21057" y="12506"/>
                          </a:lnTo>
                          <a:cubicBezTo>
                            <a:pt x="21057" y="12506"/>
                            <a:pt x="21057" y="0"/>
                            <a:pt x="21057" y="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49" name="Shape 33">
                      <a:extLst>
                        <a:ext uri="{FF2B5EF4-FFF2-40B4-BE49-F238E27FC236}">
                          <a16:creationId xmlns:a16="http://schemas.microsoft.com/office/drawing/2014/main" id="{CDE0DE8F-820C-4343-9508-9AE88F353D3B}"/>
                        </a:ext>
                      </a:extLst>
                    </p:cNvPr>
                    <p:cNvSpPr/>
                    <p:nvPr/>
                  </p:nvSpPr>
                  <p:spPr>
                    <a:xfrm>
                      <a:off x="761790" y="682725"/>
                      <a:ext cx="416025" cy="272166"/>
                    </a:xfrm>
                    <a:custGeom>
                      <a:avLst/>
                      <a:gdLst/>
                      <a:ahLst/>
                      <a:cxnLst>
                        <a:cxn ang="0">
                          <a:pos x="wd2" y="hd2"/>
                        </a:cxn>
                        <a:cxn ang="5400000">
                          <a:pos x="wd2" y="hd2"/>
                        </a:cxn>
                        <a:cxn ang="10800000">
                          <a:pos x="wd2" y="hd2"/>
                        </a:cxn>
                        <a:cxn ang="16200000">
                          <a:pos x="wd2" y="hd2"/>
                        </a:cxn>
                      </a:cxnLst>
                      <a:rect l="0" t="0" r="r" b="b"/>
                      <a:pathLst>
                        <a:path w="21600" h="21600" extrusionOk="0">
                          <a:moveTo>
                            <a:pt x="18900" y="15429"/>
                          </a:moveTo>
                          <a:lnTo>
                            <a:pt x="2700" y="15429"/>
                          </a:lnTo>
                          <a:lnTo>
                            <a:pt x="2700" y="2057"/>
                          </a:lnTo>
                          <a:lnTo>
                            <a:pt x="18900" y="2057"/>
                          </a:lnTo>
                          <a:cubicBezTo>
                            <a:pt x="18900" y="2057"/>
                            <a:pt x="18900" y="15429"/>
                            <a:pt x="18900" y="15429"/>
                          </a:cubicBezTo>
                          <a:close/>
                          <a:moveTo>
                            <a:pt x="18900" y="0"/>
                          </a:moveTo>
                          <a:lnTo>
                            <a:pt x="2700" y="0"/>
                          </a:lnTo>
                          <a:cubicBezTo>
                            <a:pt x="1954" y="0"/>
                            <a:pt x="1350" y="922"/>
                            <a:pt x="1350" y="2057"/>
                          </a:cubicBezTo>
                          <a:cubicBezTo>
                            <a:pt x="1350" y="2057"/>
                            <a:pt x="1350" y="17486"/>
                            <a:pt x="1364" y="17486"/>
                          </a:cubicBezTo>
                          <a:lnTo>
                            <a:pt x="20235" y="17486"/>
                          </a:lnTo>
                          <a:cubicBezTo>
                            <a:pt x="20250" y="17486"/>
                            <a:pt x="20250" y="2057"/>
                            <a:pt x="20250" y="2057"/>
                          </a:cubicBezTo>
                          <a:cubicBezTo>
                            <a:pt x="20250" y="922"/>
                            <a:pt x="19646" y="0"/>
                            <a:pt x="18900" y="0"/>
                          </a:cubicBezTo>
                          <a:close/>
                          <a:moveTo>
                            <a:pt x="20250" y="21600"/>
                          </a:moveTo>
                          <a:lnTo>
                            <a:pt x="1350" y="21600"/>
                          </a:lnTo>
                          <a:cubicBezTo>
                            <a:pt x="604" y="21600"/>
                            <a:pt x="0" y="20679"/>
                            <a:pt x="0" y="19543"/>
                          </a:cubicBezTo>
                          <a:lnTo>
                            <a:pt x="0" y="18514"/>
                          </a:lnTo>
                          <a:lnTo>
                            <a:pt x="8775" y="18514"/>
                          </a:lnTo>
                          <a:lnTo>
                            <a:pt x="8775" y="19543"/>
                          </a:lnTo>
                          <a:lnTo>
                            <a:pt x="12825" y="19543"/>
                          </a:lnTo>
                          <a:lnTo>
                            <a:pt x="12825" y="18514"/>
                          </a:lnTo>
                          <a:lnTo>
                            <a:pt x="21600" y="18514"/>
                          </a:lnTo>
                          <a:lnTo>
                            <a:pt x="21600" y="19543"/>
                          </a:lnTo>
                          <a:cubicBezTo>
                            <a:pt x="21600" y="20679"/>
                            <a:pt x="20995" y="21600"/>
                            <a:pt x="20250" y="21600"/>
                          </a:cubicBezTo>
                          <a:cubicBezTo>
                            <a:pt x="20250" y="21600"/>
                            <a:pt x="20250" y="21600"/>
                            <a:pt x="20250" y="2160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50" name="Shape 34">
                      <a:extLst>
                        <a:ext uri="{FF2B5EF4-FFF2-40B4-BE49-F238E27FC236}">
                          <a16:creationId xmlns:a16="http://schemas.microsoft.com/office/drawing/2014/main" id="{5DCADDAB-7FCD-F643-AD09-4AEF5FDF1602}"/>
                        </a:ext>
                      </a:extLst>
                    </p:cNvPr>
                    <p:cNvSpPr/>
                    <p:nvPr/>
                  </p:nvSpPr>
                  <p:spPr>
                    <a:xfrm>
                      <a:off x="2590909" y="2293948"/>
                      <a:ext cx="279948" cy="400286"/>
                    </a:xfrm>
                    <a:custGeom>
                      <a:avLst/>
                      <a:gdLst/>
                      <a:ahLst/>
                      <a:cxnLst>
                        <a:cxn ang="0">
                          <a:pos x="wd2" y="hd2"/>
                        </a:cxn>
                        <a:cxn ang="5400000">
                          <a:pos x="wd2" y="hd2"/>
                        </a:cxn>
                        <a:cxn ang="10800000">
                          <a:pos x="wd2" y="hd2"/>
                        </a:cxn>
                        <a:cxn ang="16200000">
                          <a:pos x="wd2" y="hd2"/>
                        </a:cxn>
                      </a:cxnLst>
                      <a:rect l="0" t="0" r="r" b="b"/>
                      <a:pathLst>
                        <a:path w="21451" h="21511" extrusionOk="0">
                          <a:moveTo>
                            <a:pt x="18683" y="0"/>
                          </a:moveTo>
                          <a:lnTo>
                            <a:pt x="17079" y="1668"/>
                          </a:lnTo>
                          <a:cubicBezTo>
                            <a:pt x="17015" y="1638"/>
                            <a:pt x="16700" y="1488"/>
                            <a:pt x="16700" y="1488"/>
                          </a:cubicBezTo>
                          <a:lnTo>
                            <a:pt x="15441" y="2801"/>
                          </a:lnTo>
                          <a:lnTo>
                            <a:pt x="15820" y="2981"/>
                          </a:lnTo>
                          <a:lnTo>
                            <a:pt x="15441" y="3375"/>
                          </a:lnTo>
                          <a:lnTo>
                            <a:pt x="2730" y="16587"/>
                          </a:lnTo>
                          <a:cubicBezTo>
                            <a:pt x="2279" y="17056"/>
                            <a:pt x="509" y="19614"/>
                            <a:pt x="586" y="20489"/>
                          </a:cubicBezTo>
                          <a:cubicBezTo>
                            <a:pt x="597" y="20614"/>
                            <a:pt x="646" y="20706"/>
                            <a:pt x="742" y="20751"/>
                          </a:cubicBezTo>
                          <a:cubicBezTo>
                            <a:pt x="1508" y="21113"/>
                            <a:pt x="4988" y="18432"/>
                            <a:pt x="5504" y="17895"/>
                          </a:cubicBezTo>
                          <a:lnTo>
                            <a:pt x="18209" y="4684"/>
                          </a:lnTo>
                          <a:lnTo>
                            <a:pt x="18588" y="4289"/>
                          </a:lnTo>
                          <a:lnTo>
                            <a:pt x="18984" y="4477"/>
                          </a:lnTo>
                          <a:lnTo>
                            <a:pt x="14043" y="9610"/>
                          </a:lnTo>
                          <a:lnTo>
                            <a:pt x="14611" y="9879"/>
                          </a:lnTo>
                          <a:lnTo>
                            <a:pt x="20810" y="3434"/>
                          </a:lnTo>
                          <a:cubicBezTo>
                            <a:pt x="20810" y="3434"/>
                            <a:pt x="20191" y="3144"/>
                            <a:pt x="19847" y="2981"/>
                          </a:cubicBezTo>
                          <a:lnTo>
                            <a:pt x="21451" y="1313"/>
                          </a:lnTo>
                          <a:cubicBezTo>
                            <a:pt x="21451" y="1313"/>
                            <a:pt x="18683" y="0"/>
                            <a:pt x="18683" y="0"/>
                          </a:cubicBezTo>
                          <a:close/>
                          <a:moveTo>
                            <a:pt x="586" y="20489"/>
                          </a:moveTo>
                          <a:cubicBezTo>
                            <a:pt x="585" y="20448"/>
                            <a:pt x="574" y="20416"/>
                            <a:pt x="580" y="20368"/>
                          </a:cubicBezTo>
                          <a:lnTo>
                            <a:pt x="319" y="20638"/>
                          </a:lnTo>
                          <a:cubicBezTo>
                            <a:pt x="213" y="20748"/>
                            <a:pt x="-149" y="21394"/>
                            <a:pt x="68" y="21497"/>
                          </a:cubicBezTo>
                          <a:cubicBezTo>
                            <a:pt x="286" y="21600"/>
                            <a:pt x="1004" y="21123"/>
                            <a:pt x="1110" y="21013"/>
                          </a:cubicBezTo>
                          <a:lnTo>
                            <a:pt x="1371" y="20739"/>
                          </a:lnTo>
                          <a:cubicBezTo>
                            <a:pt x="1093" y="20840"/>
                            <a:pt x="868" y="20874"/>
                            <a:pt x="731" y="20810"/>
                          </a:cubicBezTo>
                          <a:cubicBezTo>
                            <a:pt x="624" y="20759"/>
                            <a:pt x="588" y="20638"/>
                            <a:pt x="586" y="2048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51" name="Shape 35">
                      <a:extLst>
                        <a:ext uri="{FF2B5EF4-FFF2-40B4-BE49-F238E27FC236}">
                          <a16:creationId xmlns:a16="http://schemas.microsoft.com/office/drawing/2014/main" id="{8484E122-2636-B34A-BDCC-AC2F5558A460}"/>
                        </a:ext>
                      </a:extLst>
                    </p:cNvPr>
                    <p:cNvSpPr/>
                    <p:nvPr/>
                  </p:nvSpPr>
                  <p:spPr>
                    <a:xfrm>
                      <a:off x="1166529" y="207581"/>
                      <a:ext cx="377177" cy="443753"/>
                    </a:xfrm>
                    <a:custGeom>
                      <a:avLst/>
                      <a:gdLst/>
                      <a:ahLst/>
                      <a:cxnLst>
                        <a:cxn ang="0">
                          <a:pos x="wd2" y="hd2"/>
                        </a:cxn>
                        <a:cxn ang="5400000">
                          <a:pos x="wd2" y="hd2"/>
                        </a:cxn>
                        <a:cxn ang="10800000">
                          <a:pos x="wd2" y="hd2"/>
                        </a:cxn>
                        <a:cxn ang="16200000">
                          <a:pos x="wd2" y="hd2"/>
                        </a:cxn>
                      </a:cxnLst>
                      <a:rect l="0" t="0" r="r" b="b"/>
                      <a:pathLst>
                        <a:path w="19201" h="21329" extrusionOk="0">
                          <a:moveTo>
                            <a:pt x="9479" y="69"/>
                          </a:moveTo>
                          <a:cubicBezTo>
                            <a:pt x="11124" y="274"/>
                            <a:pt x="12739" y="925"/>
                            <a:pt x="14086" y="2032"/>
                          </a:cubicBezTo>
                          <a:cubicBezTo>
                            <a:pt x="15976" y="3586"/>
                            <a:pt x="17010" y="5836"/>
                            <a:pt x="16935" y="8190"/>
                          </a:cubicBezTo>
                          <a:cubicBezTo>
                            <a:pt x="16907" y="10081"/>
                            <a:pt x="16182" y="11891"/>
                            <a:pt x="14858" y="13324"/>
                          </a:cubicBezTo>
                          <a:cubicBezTo>
                            <a:pt x="12857" y="15491"/>
                            <a:pt x="9835" y="16494"/>
                            <a:pt x="6856" y="15992"/>
                          </a:cubicBezTo>
                          <a:cubicBezTo>
                            <a:pt x="491" y="14715"/>
                            <a:pt x="-2156" y="7496"/>
                            <a:pt x="2011" y="2776"/>
                          </a:cubicBezTo>
                          <a:cubicBezTo>
                            <a:pt x="3901" y="635"/>
                            <a:pt x="6739" y="-271"/>
                            <a:pt x="9479" y="69"/>
                          </a:cubicBezTo>
                          <a:close/>
                          <a:moveTo>
                            <a:pt x="16811" y="1700"/>
                          </a:moveTo>
                          <a:cubicBezTo>
                            <a:pt x="18616" y="3812"/>
                            <a:pt x="19444" y="6467"/>
                            <a:pt x="19139" y="9165"/>
                          </a:cubicBezTo>
                          <a:cubicBezTo>
                            <a:pt x="18834" y="11863"/>
                            <a:pt x="17427" y="14284"/>
                            <a:pt x="15191" y="15988"/>
                          </a:cubicBezTo>
                          <a:cubicBezTo>
                            <a:pt x="12662" y="17916"/>
                            <a:pt x="9407" y="18600"/>
                            <a:pt x="6359" y="18040"/>
                          </a:cubicBezTo>
                          <a:cubicBezTo>
                            <a:pt x="5749" y="17929"/>
                            <a:pt x="5143" y="17767"/>
                            <a:pt x="4558" y="17555"/>
                          </a:cubicBezTo>
                          <a:lnTo>
                            <a:pt x="4164" y="19468"/>
                          </a:lnTo>
                          <a:lnTo>
                            <a:pt x="7063" y="20000"/>
                          </a:lnTo>
                          <a:lnTo>
                            <a:pt x="6790" y="21329"/>
                          </a:lnTo>
                          <a:lnTo>
                            <a:pt x="227" y="20124"/>
                          </a:lnTo>
                          <a:lnTo>
                            <a:pt x="500" y="18796"/>
                          </a:lnTo>
                          <a:lnTo>
                            <a:pt x="2757" y="19210"/>
                          </a:lnTo>
                          <a:lnTo>
                            <a:pt x="3219" y="16965"/>
                          </a:lnTo>
                          <a:cubicBezTo>
                            <a:pt x="2951" y="16825"/>
                            <a:pt x="2688" y="16674"/>
                            <a:pt x="2431" y="16511"/>
                          </a:cubicBezTo>
                          <a:cubicBezTo>
                            <a:pt x="2174" y="16349"/>
                            <a:pt x="1928" y="16168"/>
                            <a:pt x="1684" y="15982"/>
                          </a:cubicBezTo>
                          <a:lnTo>
                            <a:pt x="2580" y="14934"/>
                          </a:lnTo>
                          <a:cubicBezTo>
                            <a:pt x="5970" y="17523"/>
                            <a:pt x="10902" y="17523"/>
                            <a:pt x="14300" y="14933"/>
                          </a:cubicBezTo>
                          <a:cubicBezTo>
                            <a:pt x="16239" y="13456"/>
                            <a:pt x="17444" y="11360"/>
                            <a:pt x="17708" y="9021"/>
                          </a:cubicBezTo>
                          <a:cubicBezTo>
                            <a:pt x="17973" y="6682"/>
                            <a:pt x="17267" y="4385"/>
                            <a:pt x="15703" y="2555"/>
                          </a:cubicBezTo>
                          <a:lnTo>
                            <a:pt x="16811" y="1700"/>
                          </a:lnTo>
                          <a:close/>
                          <a:moveTo>
                            <a:pt x="9715" y="1064"/>
                          </a:moveTo>
                          <a:cubicBezTo>
                            <a:pt x="9278" y="996"/>
                            <a:pt x="8832" y="968"/>
                            <a:pt x="8387" y="974"/>
                          </a:cubicBezTo>
                          <a:cubicBezTo>
                            <a:pt x="8460" y="1222"/>
                            <a:pt x="8544" y="1461"/>
                            <a:pt x="8641" y="1699"/>
                          </a:cubicBezTo>
                          <a:cubicBezTo>
                            <a:pt x="8737" y="1936"/>
                            <a:pt x="8846" y="2172"/>
                            <a:pt x="8962" y="2399"/>
                          </a:cubicBezTo>
                          <a:cubicBezTo>
                            <a:pt x="9289" y="2208"/>
                            <a:pt x="9627" y="2028"/>
                            <a:pt x="9967" y="1859"/>
                          </a:cubicBezTo>
                          <a:cubicBezTo>
                            <a:pt x="10307" y="1689"/>
                            <a:pt x="10645" y="1529"/>
                            <a:pt x="10997" y="1382"/>
                          </a:cubicBezTo>
                          <a:cubicBezTo>
                            <a:pt x="10579" y="1244"/>
                            <a:pt x="10153" y="1132"/>
                            <a:pt x="9715" y="1064"/>
                          </a:cubicBezTo>
                          <a:close/>
                          <a:moveTo>
                            <a:pt x="12202" y="1889"/>
                          </a:moveTo>
                          <a:cubicBezTo>
                            <a:pt x="11715" y="2060"/>
                            <a:pt x="11237" y="2254"/>
                            <a:pt x="10773" y="2470"/>
                          </a:cubicBezTo>
                          <a:cubicBezTo>
                            <a:pt x="10309" y="2687"/>
                            <a:pt x="9856" y="2925"/>
                            <a:pt x="9417" y="3184"/>
                          </a:cubicBezTo>
                          <a:cubicBezTo>
                            <a:pt x="9617" y="3488"/>
                            <a:pt x="9841" y="3788"/>
                            <a:pt x="10079" y="4067"/>
                          </a:cubicBezTo>
                          <a:cubicBezTo>
                            <a:pt x="10318" y="4345"/>
                            <a:pt x="10571" y="4610"/>
                            <a:pt x="10847" y="4861"/>
                          </a:cubicBezTo>
                          <a:lnTo>
                            <a:pt x="13083" y="2442"/>
                          </a:lnTo>
                          <a:cubicBezTo>
                            <a:pt x="12944" y="2342"/>
                            <a:pt x="12798" y="2240"/>
                            <a:pt x="12652" y="2149"/>
                          </a:cubicBezTo>
                          <a:cubicBezTo>
                            <a:pt x="12506" y="2059"/>
                            <a:pt x="12354" y="1969"/>
                            <a:pt x="12202" y="1889"/>
                          </a:cubicBezTo>
                          <a:close/>
                          <a:moveTo>
                            <a:pt x="7362" y="1000"/>
                          </a:moveTo>
                          <a:cubicBezTo>
                            <a:pt x="6540" y="1111"/>
                            <a:pt x="5754" y="1343"/>
                            <a:pt x="5029" y="1689"/>
                          </a:cubicBezTo>
                          <a:cubicBezTo>
                            <a:pt x="4305" y="2035"/>
                            <a:pt x="3644" y="2485"/>
                            <a:pt x="3064" y="3041"/>
                          </a:cubicBezTo>
                          <a:lnTo>
                            <a:pt x="5529" y="5074"/>
                          </a:lnTo>
                          <a:cubicBezTo>
                            <a:pt x="5922" y="4671"/>
                            <a:pt x="6339" y="4283"/>
                            <a:pt x="6773" y="3923"/>
                          </a:cubicBezTo>
                          <a:cubicBezTo>
                            <a:pt x="7206" y="3564"/>
                            <a:pt x="7655" y="3227"/>
                            <a:pt x="8126" y="2912"/>
                          </a:cubicBezTo>
                          <a:cubicBezTo>
                            <a:pt x="7964" y="2608"/>
                            <a:pt x="7819" y="2296"/>
                            <a:pt x="7690" y="1976"/>
                          </a:cubicBezTo>
                          <a:cubicBezTo>
                            <a:pt x="7561" y="1655"/>
                            <a:pt x="7454" y="1336"/>
                            <a:pt x="7362" y="1000"/>
                          </a:cubicBezTo>
                          <a:close/>
                          <a:moveTo>
                            <a:pt x="13806" y="3027"/>
                          </a:moveTo>
                          <a:lnTo>
                            <a:pt x="11570" y="5446"/>
                          </a:lnTo>
                          <a:cubicBezTo>
                            <a:pt x="11852" y="5649"/>
                            <a:pt x="12144" y="5840"/>
                            <a:pt x="12449" y="6011"/>
                          </a:cubicBezTo>
                          <a:cubicBezTo>
                            <a:pt x="12752" y="6182"/>
                            <a:pt x="13064" y="6332"/>
                            <a:pt x="13387" y="6469"/>
                          </a:cubicBezTo>
                          <a:cubicBezTo>
                            <a:pt x="13602" y="6013"/>
                            <a:pt x="13798" y="5550"/>
                            <a:pt x="13963" y="5077"/>
                          </a:cubicBezTo>
                          <a:cubicBezTo>
                            <a:pt x="14128" y="4603"/>
                            <a:pt x="14273" y="4122"/>
                            <a:pt x="14386" y="3633"/>
                          </a:cubicBezTo>
                          <a:cubicBezTo>
                            <a:pt x="14296" y="3528"/>
                            <a:pt x="14195" y="3418"/>
                            <a:pt x="14098" y="3318"/>
                          </a:cubicBezTo>
                          <a:cubicBezTo>
                            <a:pt x="14001" y="3218"/>
                            <a:pt x="13909" y="3123"/>
                            <a:pt x="13806" y="3027"/>
                          </a:cubicBezTo>
                          <a:close/>
                          <a:moveTo>
                            <a:pt x="15097" y="4643"/>
                          </a:moveTo>
                          <a:cubicBezTo>
                            <a:pt x="14989" y="5011"/>
                            <a:pt x="14872" y="5369"/>
                            <a:pt x="14735" y="5729"/>
                          </a:cubicBezTo>
                          <a:cubicBezTo>
                            <a:pt x="14598" y="6089"/>
                            <a:pt x="14440" y="6449"/>
                            <a:pt x="14276" y="6798"/>
                          </a:cubicBezTo>
                          <a:cubicBezTo>
                            <a:pt x="14551" y="6884"/>
                            <a:pt x="14842" y="6953"/>
                            <a:pt x="15125" y="7013"/>
                          </a:cubicBezTo>
                          <a:cubicBezTo>
                            <a:pt x="15409" y="7074"/>
                            <a:pt x="15688" y="7122"/>
                            <a:pt x="15977" y="7158"/>
                          </a:cubicBezTo>
                          <a:cubicBezTo>
                            <a:pt x="15915" y="6710"/>
                            <a:pt x="15813" y="6274"/>
                            <a:pt x="15666" y="5853"/>
                          </a:cubicBezTo>
                          <a:cubicBezTo>
                            <a:pt x="15519" y="5432"/>
                            <a:pt x="15324" y="5029"/>
                            <a:pt x="15097" y="4643"/>
                          </a:cubicBezTo>
                          <a:close/>
                          <a:moveTo>
                            <a:pt x="8606" y="3701"/>
                          </a:moveTo>
                          <a:cubicBezTo>
                            <a:pt x="8180" y="3989"/>
                            <a:pt x="7775" y="4303"/>
                            <a:pt x="7382" y="4630"/>
                          </a:cubicBezTo>
                          <a:cubicBezTo>
                            <a:pt x="6990" y="4957"/>
                            <a:pt x="6609" y="5294"/>
                            <a:pt x="6252" y="5658"/>
                          </a:cubicBezTo>
                          <a:lnTo>
                            <a:pt x="8448" y="7464"/>
                          </a:lnTo>
                          <a:lnTo>
                            <a:pt x="10216" y="5542"/>
                          </a:lnTo>
                          <a:cubicBezTo>
                            <a:pt x="9905" y="5266"/>
                            <a:pt x="9620" y="4976"/>
                            <a:pt x="9351" y="4670"/>
                          </a:cubicBezTo>
                          <a:cubicBezTo>
                            <a:pt x="9081" y="4363"/>
                            <a:pt x="8831" y="4036"/>
                            <a:pt x="8606" y="3701"/>
                          </a:cubicBezTo>
                          <a:close/>
                          <a:moveTo>
                            <a:pt x="2433" y="3721"/>
                          </a:moveTo>
                          <a:cubicBezTo>
                            <a:pt x="1932" y="4341"/>
                            <a:pt x="1546" y="5031"/>
                            <a:pt x="1284" y="5757"/>
                          </a:cubicBezTo>
                          <a:cubicBezTo>
                            <a:pt x="1022" y="6483"/>
                            <a:pt x="879" y="7253"/>
                            <a:pt x="878" y="8036"/>
                          </a:cubicBezTo>
                          <a:cubicBezTo>
                            <a:pt x="1138" y="8064"/>
                            <a:pt x="1405" y="8097"/>
                            <a:pt x="1661" y="8144"/>
                          </a:cubicBezTo>
                          <a:cubicBezTo>
                            <a:pt x="2118" y="8228"/>
                            <a:pt x="2562" y="8343"/>
                            <a:pt x="3001" y="8485"/>
                          </a:cubicBezTo>
                          <a:cubicBezTo>
                            <a:pt x="3265" y="8000"/>
                            <a:pt x="3553" y="7531"/>
                            <a:pt x="3870" y="7076"/>
                          </a:cubicBezTo>
                          <a:cubicBezTo>
                            <a:pt x="4187" y="6619"/>
                            <a:pt x="4542" y="6181"/>
                            <a:pt x="4910" y="5757"/>
                          </a:cubicBezTo>
                          <a:lnTo>
                            <a:pt x="2433" y="3721"/>
                          </a:lnTo>
                          <a:close/>
                          <a:moveTo>
                            <a:pt x="10939" y="6126"/>
                          </a:moveTo>
                          <a:lnTo>
                            <a:pt x="9169" y="8060"/>
                          </a:lnTo>
                          <a:lnTo>
                            <a:pt x="11249" y="9761"/>
                          </a:lnTo>
                          <a:cubicBezTo>
                            <a:pt x="11579" y="9378"/>
                            <a:pt x="11885" y="8986"/>
                            <a:pt x="12172" y="8576"/>
                          </a:cubicBezTo>
                          <a:cubicBezTo>
                            <a:pt x="12459" y="8166"/>
                            <a:pt x="12721" y="7741"/>
                            <a:pt x="12963" y="7306"/>
                          </a:cubicBezTo>
                          <a:cubicBezTo>
                            <a:pt x="12603" y="7149"/>
                            <a:pt x="12253" y="6964"/>
                            <a:pt x="11915" y="6769"/>
                          </a:cubicBezTo>
                          <a:cubicBezTo>
                            <a:pt x="11577" y="6573"/>
                            <a:pt x="11251" y="6358"/>
                            <a:pt x="10939" y="6126"/>
                          </a:cubicBezTo>
                          <a:close/>
                          <a:moveTo>
                            <a:pt x="13849" y="7647"/>
                          </a:moveTo>
                          <a:cubicBezTo>
                            <a:pt x="13586" y="8127"/>
                            <a:pt x="13297" y="8593"/>
                            <a:pt x="12982" y="9045"/>
                          </a:cubicBezTo>
                          <a:cubicBezTo>
                            <a:pt x="12667" y="9497"/>
                            <a:pt x="12334" y="9936"/>
                            <a:pt x="11969" y="10357"/>
                          </a:cubicBezTo>
                          <a:lnTo>
                            <a:pt x="14436" y="12379"/>
                          </a:lnTo>
                          <a:cubicBezTo>
                            <a:pt x="14933" y="11764"/>
                            <a:pt x="15319" y="11085"/>
                            <a:pt x="15581" y="10366"/>
                          </a:cubicBezTo>
                          <a:cubicBezTo>
                            <a:pt x="15842" y="9647"/>
                            <a:pt x="15976" y="8886"/>
                            <a:pt x="15982" y="8110"/>
                          </a:cubicBezTo>
                          <a:cubicBezTo>
                            <a:pt x="15743" y="8082"/>
                            <a:pt x="15506" y="8058"/>
                            <a:pt x="15271" y="8015"/>
                          </a:cubicBezTo>
                          <a:cubicBezTo>
                            <a:pt x="15030" y="7970"/>
                            <a:pt x="14788" y="7908"/>
                            <a:pt x="14551" y="7847"/>
                          </a:cubicBezTo>
                          <a:cubicBezTo>
                            <a:pt x="14314" y="7786"/>
                            <a:pt x="14080" y="7724"/>
                            <a:pt x="13849" y="7647"/>
                          </a:cubicBezTo>
                          <a:close/>
                          <a:moveTo>
                            <a:pt x="5621" y="6339"/>
                          </a:moveTo>
                          <a:cubicBezTo>
                            <a:pt x="5287" y="6724"/>
                            <a:pt x="4981" y="7134"/>
                            <a:pt x="4692" y="7547"/>
                          </a:cubicBezTo>
                          <a:cubicBezTo>
                            <a:pt x="4403" y="7961"/>
                            <a:pt x="4130" y="8387"/>
                            <a:pt x="3887" y="8826"/>
                          </a:cubicBezTo>
                          <a:cubicBezTo>
                            <a:pt x="4272" y="8990"/>
                            <a:pt x="4648" y="9168"/>
                            <a:pt x="5008" y="9376"/>
                          </a:cubicBezTo>
                          <a:cubicBezTo>
                            <a:pt x="5368" y="9585"/>
                            <a:pt x="5718" y="9817"/>
                            <a:pt x="6049" y="10067"/>
                          </a:cubicBezTo>
                          <a:lnTo>
                            <a:pt x="7817" y="8145"/>
                          </a:lnTo>
                          <a:lnTo>
                            <a:pt x="5621" y="6339"/>
                          </a:lnTo>
                          <a:close/>
                          <a:moveTo>
                            <a:pt x="8538" y="8741"/>
                          </a:moveTo>
                          <a:lnTo>
                            <a:pt x="6770" y="10663"/>
                          </a:lnTo>
                          <a:cubicBezTo>
                            <a:pt x="7059" y="10924"/>
                            <a:pt x="7330" y="11201"/>
                            <a:pt x="7582" y="11489"/>
                          </a:cubicBezTo>
                          <a:cubicBezTo>
                            <a:pt x="7834" y="11777"/>
                            <a:pt x="8064" y="12076"/>
                            <a:pt x="8278" y="12390"/>
                          </a:cubicBezTo>
                          <a:cubicBezTo>
                            <a:pt x="8700" y="12103"/>
                            <a:pt x="9109" y="11798"/>
                            <a:pt x="9499" y="11473"/>
                          </a:cubicBezTo>
                          <a:cubicBezTo>
                            <a:pt x="9889" y="11147"/>
                            <a:pt x="10262" y="10804"/>
                            <a:pt x="10617" y="10442"/>
                          </a:cubicBezTo>
                          <a:lnTo>
                            <a:pt x="8538" y="8741"/>
                          </a:lnTo>
                          <a:close/>
                          <a:moveTo>
                            <a:pt x="1798" y="9132"/>
                          </a:moveTo>
                          <a:cubicBezTo>
                            <a:pt x="1535" y="9075"/>
                            <a:pt x="1275" y="9033"/>
                            <a:pt x="1007" y="8999"/>
                          </a:cubicBezTo>
                          <a:cubicBezTo>
                            <a:pt x="1062" y="9423"/>
                            <a:pt x="1148" y="9837"/>
                            <a:pt x="1280" y="10238"/>
                          </a:cubicBezTo>
                          <a:cubicBezTo>
                            <a:pt x="1412" y="10638"/>
                            <a:pt x="1583" y="11018"/>
                            <a:pt x="1786" y="11388"/>
                          </a:cubicBezTo>
                          <a:cubicBezTo>
                            <a:pt x="1891" y="11037"/>
                            <a:pt x="2008" y="10691"/>
                            <a:pt x="2139" y="10348"/>
                          </a:cubicBezTo>
                          <a:cubicBezTo>
                            <a:pt x="2270" y="10005"/>
                            <a:pt x="2418" y="9667"/>
                            <a:pt x="2574" y="9334"/>
                          </a:cubicBezTo>
                          <a:cubicBezTo>
                            <a:pt x="2319" y="9257"/>
                            <a:pt x="2059" y="9189"/>
                            <a:pt x="1798" y="9132"/>
                          </a:cubicBezTo>
                          <a:close/>
                          <a:moveTo>
                            <a:pt x="11338" y="11038"/>
                          </a:moveTo>
                          <a:cubicBezTo>
                            <a:pt x="10948" y="11437"/>
                            <a:pt x="10541" y="11810"/>
                            <a:pt x="10111" y="12167"/>
                          </a:cubicBezTo>
                          <a:cubicBezTo>
                            <a:pt x="9681" y="12525"/>
                            <a:pt x="9224" y="12866"/>
                            <a:pt x="8757" y="13179"/>
                          </a:cubicBezTo>
                          <a:cubicBezTo>
                            <a:pt x="8923" y="13483"/>
                            <a:pt x="9075" y="13796"/>
                            <a:pt x="9206" y="14117"/>
                          </a:cubicBezTo>
                          <a:cubicBezTo>
                            <a:pt x="9337" y="14439"/>
                            <a:pt x="9449" y="14769"/>
                            <a:pt x="9544" y="15106"/>
                          </a:cubicBezTo>
                          <a:cubicBezTo>
                            <a:pt x="10358" y="14993"/>
                            <a:pt x="11133" y="14757"/>
                            <a:pt x="11852" y="14413"/>
                          </a:cubicBezTo>
                          <a:cubicBezTo>
                            <a:pt x="12571" y="14068"/>
                            <a:pt x="13229" y="13610"/>
                            <a:pt x="13805" y="13059"/>
                          </a:cubicBezTo>
                          <a:lnTo>
                            <a:pt x="11338" y="11038"/>
                          </a:lnTo>
                          <a:close/>
                          <a:moveTo>
                            <a:pt x="3466" y="9652"/>
                          </a:moveTo>
                          <a:cubicBezTo>
                            <a:pt x="3255" y="10099"/>
                            <a:pt x="3068" y="10559"/>
                            <a:pt x="2906" y="11023"/>
                          </a:cubicBezTo>
                          <a:cubicBezTo>
                            <a:pt x="2744" y="11488"/>
                            <a:pt x="2612" y="11967"/>
                            <a:pt x="2500" y="12447"/>
                          </a:cubicBezTo>
                          <a:cubicBezTo>
                            <a:pt x="2606" y="12576"/>
                            <a:pt x="2712" y="12693"/>
                            <a:pt x="2827" y="12816"/>
                          </a:cubicBezTo>
                          <a:cubicBezTo>
                            <a:pt x="2943" y="12939"/>
                            <a:pt x="3067" y="13064"/>
                            <a:pt x="3192" y="13180"/>
                          </a:cubicBezTo>
                          <a:lnTo>
                            <a:pt x="5416" y="10759"/>
                          </a:lnTo>
                          <a:cubicBezTo>
                            <a:pt x="5115" y="10538"/>
                            <a:pt x="4810" y="10332"/>
                            <a:pt x="4484" y="10148"/>
                          </a:cubicBezTo>
                          <a:cubicBezTo>
                            <a:pt x="4158" y="9964"/>
                            <a:pt x="3813" y="9796"/>
                            <a:pt x="3466" y="9652"/>
                          </a:cubicBezTo>
                          <a:close/>
                          <a:moveTo>
                            <a:pt x="6136" y="11355"/>
                          </a:moveTo>
                          <a:lnTo>
                            <a:pt x="3901" y="13774"/>
                          </a:lnTo>
                          <a:cubicBezTo>
                            <a:pt x="4016" y="13856"/>
                            <a:pt x="4137" y="13929"/>
                            <a:pt x="4256" y="14005"/>
                          </a:cubicBezTo>
                          <a:cubicBezTo>
                            <a:pt x="4376" y="14081"/>
                            <a:pt x="4502" y="14158"/>
                            <a:pt x="4626" y="14228"/>
                          </a:cubicBezTo>
                          <a:cubicBezTo>
                            <a:pt x="5123" y="14054"/>
                            <a:pt x="5608" y="13859"/>
                            <a:pt x="6082" y="13639"/>
                          </a:cubicBezTo>
                          <a:cubicBezTo>
                            <a:pt x="6556" y="13419"/>
                            <a:pt x="7019" y="13171"/>
                            <a:pt x="7466" y="12906"/>
                          </a:cubicBezTo>
                          <a:cubicBezTo>
                            <a:pt x="7279" y="12625"/>
                            <a:pt x="7074" y="12352"/>
                            <a:pt x="6853" y="12093"/>
                          </a:cubicBezTo>
                          <a:cubicBezTo>
                            <a:pt x="6632" y="11833"/>
                            <a:pt x="6391" y="11591"/>
                            <a:pt x="6136" y="11355"/>
                          </a:cubicBezTo>
                          <a:close/>
                          <a:moveTo>
                            <a:pt x="7934" y="13694"/>
                          </a:moveTo>
                          <a:cubicBezTo>
                            <a:pt x="7591" y="13896"/>
                            <a:pt x="7243" y="14084"/>
                            <a:pt x="6885" y="14262"/>
                          </a:cubicBezTo>
                          <a:cubicBezTo>
                            <a:pt x="6527" y="14440"/>
                            <a:pt x="6160" y="14609"/>
                            <a:pt x="5788" y="14762"/>
                          </a:cubicBezTo>
                          <a:cubicBezTo>
                            <a:pt x="6191" y="14908"/>
                            <a:pt x="6614" y="15020"/>
                            <a:pt x="7040" y="15099"/>
                          </a:cubicBezTo>
                          <a:cubicBezTo>
                            <a:pt x="7538" y="15190"/>
                            <a:pt x="8041" y="15236"/>
                            <a:pt x="8548" y="15233"/>
                          </a:cubicBezTo>
                          <a:cubicBezTo>
                            <a:pt x="8471" y="14966"/>
                            <a:pt x="8384" y="14704"/>
                            <a:pt x="8282" y="14447"/>
                          </a:cubicBezTo>
                          <a:cubicBezTo>
                            <a:pt x="8181" y="14190"/>
                            <a:pt x="8061" y="13938"/>
                            <a:pt x="7934" y="13694"/>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52" name="Shape 36">
                      <a:extLst>
                        <a:ext uri="{FF2B5EF4-FFF2-40B4-BE49-F238E27FC236}">
                          <a16:creationId xmlns:a16="http://schemas.microsoft.com/office/drawing/2014/main" id="{A367806A-15D4-0948-9654-812468412A6C}"/>
                        </a:ext>
                      </a:extLst>
                    </p:cNvPr>
                    <p:cNvSpPr/>
                    <p:nvPr/>
                  </p:nvSpPr>
                  <p:spPr>
                    <a:xfrm>
                      <a:off x="2016043" y="222516"/>
                      <a:ext cx="377695" cy="377696"/>
                    </a:xfrm>
                    <a:custGeom>
                      <a:avLst/>
                      <a:gdLst/>
                      <a:ahLst/>
                      <a:cxnLst>
                        <a:cxn ang="0">
                          <a:pos x="wd2" y="hd2"/>
                        </a:cxn>
                        <a:cxn ang="5400000">
                          <a:pos x="wd2" y="hd2"/>
                        </a:cxn>
                        <a:cxn ang="10800000">
                          <a:pos x="wd2" y="hd2"/>
                        </a:cxn>
                        <a:cxn ang="16200000">
                          <a:pos x="wd2" y="hd2"/>
                        </a:cxn>
                      </a:cxnLst>
                      <a:rect l="0" t="0" r="r" b="b"/>
                      <a:pathLst>
                        <a:path w="20113" h="20113" extrusionOk="0">
                          <a:moveTo>
                            <a:pt x="8483" y="125"/>
                          </a:moveTo>
                          <a:cubicBezTo>
                            <a:pt x="2996" y="994"/>
                            <a:pt x="-744" y="6142"/>
                            <a:pt x="125" y="11629"/>
                          </a:cubicBezTo>
                          <a:cubicBezTo>
                            <a:pt x="994" y="17116"/>
                            <a:pt x="6142" y="20856"/>
                            <a:pt x="11629" y="19987"/>
                          </a:cubicBezTo>
                          <a:cubicBezTo>
                            <a:pt x="17116" y="19118"/>
                            <a:pt x="20856" y="13970"/>
                            <a:pt x="19987" y="8483"/>
                          </a:cubicBezTo>
                          <a:cubicBezTo>
                            <a:pt x="19118" y="2996"/>
                            <a:pt x="13970" y="-744"/>
                            <a:pt x="8483" y="125"/>
                          </a:cubicBezTo>
                          <a:close/>
                          <a:moveTo>
                            <a:pt x="8760" y="1873"/>
                          </a:moveTo>
                          <a:cubicBezTo>
                            <a:pt x="8956" y="1842"/>
                            <a:pt x="9163" y="1878"/>
                            <a:pt x="9336" y="2004"/>
                          </a:cubicBezTo>
                          <a:cubicBezTo>
                            <a:pt x="9681" y="2255"/>
                            <a:pt x="9758" y="2741"/>
                            <a:pt x="9507" y="3087"/>
                          </a:cubicBezTo>
                          <a:cubicBezTo>
                            <a:pt x="9256" y="3432"/>
                            <a:pt x="8770" y="3509"/>
                            <a:pt x="8424" y="3258"/>
                          </a:cubicBezTo>
                          <a:cubicBezTo>
                            <a:pt x="8079" y="3007"/>
                            <a:pt x="8002" y="2521"/>
                            <a:pt x="8253" y="2175"/>
                          </a:cubicBezTo>
                          <a:cubicBezTo>
                            <a:pt x="8378" y="2002"/>
                            <a:pt x="8564" y="1904"/>
                            <a:pt x="8760" y="1873"/>
                          </a:cubicBezTo>
                          <a:close/>
                          <a:moveTo>
                            <a:pt x="9098" y="4008"/>
                          </a:moveTo>
                          <a:cubicBezTo>
                            <a:pt x="9327" y="3971"/>
                            <a:pt x="9546" y="4130"/>
                            <a:pt x="9582" y="4359"/>
                          </a:cubicBezTo>
                          <a:lnTo>
                            <a:pt x="10314" y="8984"/>
                          </a:lnTo>
                          <a:cubicBezTo>
                            <a:pt x="10465" y="9019"/>
                            <a:pt x="10626" y="8992"/>
                            <a:pt x="10759" y="9088"/>
                          </a:cubicBezTo>
                          <a:cubicBezTo>
                            <a:pt x="10893" y="9186"/>
                            <a:pt x="10931" y="9343"/>
                            <a:pt x="11011" y="9477"/>
                          </a:cubicBezTo>
                          <a:lnTo>
                            <a:pt x="14460" y="8930"/>
                          </a:lnTo>
                          <a:cubicBezTo>
                            <a:pt x="14689" y="8894"/>
                            <a:pt x="14908" y="9053"/>
                            <a:pt x="14944" y="9282"/>
                          </a:cubicBezTo>
                          <a:cubicBezTo>
                            <a:pt x="14980" y="9511"/>
                            <a:pt x="14822" y="9729"/>
                            <a:pt x="14593" y="9766"/>
                          </a:cubicBezTo>
                          <a:lnTo>
                            <a:pt x="11143" y="10312"/>
                          </a:lnTo>
                          <a:cubicBezTo>
                            <a:pt x="11108" y="10464"/>
                            <a:pt x="11121" y="10625"/>
                            <a:pt x="11024" y="10759"/>
                          </a:cubicBezTo>
                          <a:cubicBezTo>
                            <a:pt x="10636" y="11292"/>
                            <a:pt x="9886" y="11411"/>
                            <a:pt x="9353" y="11024"/>
                          </a:cubicBezTo>
                          <a:cubicBezTo>
                            <a:pt x="8820" y="10636"/>
                            <a:pt x="8701" y="9886"/>
                            <a:pt x="9088" y="9353"/>
                          </a:cubicBezTo>
                          <a:cubicBezTo>
                            <a:pt x="9188" y="9215"/>
                            <a:pt x="9357" y="9195"/>
                            <a:pt x="9495" y="9114"/>
                          </a:cubicBezTo>
                          <a:lnTo>
                            <a:pt x="8762" y="4489"/>
                          </a:lnTo>
                          <a:cubicBezTo>
                            <a:pt x="8726" y="4260"/>
                            <a:pt x="8869" y="4044"/>
                            <a:pt x="9098" y="4008"/>
                          </a:cubicBezTo>
                          <a:close/>
                          <a:moveTo>
                            <a:pt x="2495" y="10476"/>
                          </a:moveTo>
                          <a:cubicBezTo>
                            <a:pt x="2691" y="10446"/>
                            <a:pt x="2898" y="10482"/>
                            <a:pt x="3071" y="10607"/>
                          </a:cubicBezTo>
                          <a:cubicBezTo>
                            <a:pt x="3417" y="10859"/>
                            <a:pt x="3494" y="11345"/>
                            <a:pt x="3243" y="11690"/>
                          </a:cubicBezTo>
                          <a:cubicBezTo>
                            <a:pt x="2992" y="12035"/>
                            <a:pt x="2505" y="12113"/>
                            <a:pt x="2160" y="11862"/>
                          </a:cubicBezTo>
                          <a:cubicBezTo>
                            <a:pt x="1814" y="11610"/>
                            <a:pt x="1737" y="11124"/>
                            <a:pt x="1988" y="10779"/>
                          </a:cubicBezTo>
                          <a:cubicBezTo>
                            <a:pt x="2114" y="10606"/>
                            <a:pt x="2300" y="10507"/>
                            <a:pt x="2495" y="10476"/>
                          </a:cubicBezTo>
                          <a:close/>
                          <a:moveTo>
                            <a:pt x="17392" y="8117"/>
                          </a:moveTo>
                          <a:cubicBezTo>
                            <a:pt x="17587" y="8086"/>
                            <a:pt x="17779" y="8125"/>
                            <a:pt x="17952" y="8250"/>
                          </a:cubicBezTo>
                          <a:cubicBezTo>
                            <a:pt x="18298" y="8502"/>
                            <a:pt x="18375" y="8988"/>
                            <a:pt x="18124" y="9333"/>
                          </a:cubicBezTo>
                          <a:cubicBezTo>
                            <a:pt x="17872" y="9678"/>
                            <a:pt x="17402" y="9753"/>
                            <a:pt x="17056" y="9502"/>
                          </a:cubicBezTo>
                          <a:cubicBezTo>
                            <a:pt x="16711" y="9251"/>
                            <a:pt x="16634" y="8765"/>
                            <a:pt x="16885" y="8419"/>
                          </a:cubicBezTo>
                          <a:cubicBezTo>
                            <a:pt x="17010" y="8247"/>
                            <a:pt x="17196" y="8148"/>
                            <a:pt x="17392" y="8117"/>
                          </a:cubicBezTo>
                          <a:close/>
                          <a:moveTo>
                            <a:pt x="11112" y="16723"/>
                          </a:moveTo>
                          <a:cubicBezTo>
                            <a:pt x="11308" y="16692"/>
                            <a:pt x="11515" y="16728"/>
                            <a:pt x="11688" y="16854"/>
                          </a:cubicBezTo>
                          <a:cubicBezTo>
                            <a:pt x="12033" y="17105"/>
                            <a:pt x="12110" y="17591"/>
                            <a:pt x="11859" y="17937"/>
                          </a:cubicBezTo>
                          <a:cubicBezTo>
                            <a:pt x="11608" y="18282"/>
                            <a:pt x="11122" y="18359"/>
                            <a:pt x="10776" y="18108"/>
                          </a:cubicBezTo>
                          <a:cubicBezTo>
                            <a:pt x="10431" y="17857"/>
                            <a:pt x="10354" y="17371"/>
                            <a:pt x="10605" y="17025"/>
                          </a:cubicBezTo>
                          <a:cubicBezTo>
                            <a:pt x="10730" y="16853"/>
                            <a:pt x="10916" y="16754"/>
                            <a:pt x="11112" y="16723"/>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53" name="Shape 37">
                      <a:extLst>
                        <a:ext uri="{FF2B5EF4-FFF2-40B4-BE49-F238E27FC236}">
                          <a16:creationId xmlns:a16="http://schemas.microsoft.com/office/drawing/2014/main" id="{E889FA1F-7D00-1847-B246-124EBE7E151C}"/>
                        </a:ext>
                      </a:extLst>
                    </p:cNvPr>
                    <p:cNvSpPr/>
                    <p:nvPr/>
                  </p:nvSpPr>
                  <p:spPr>
                    <a:xfrm>
                      <a:off x="3538108" y="1588061"/>
                      <a:ext cx="322192" cy="405677"/>
                    </a:xfrm>
                    <a:custGeom>
                      <a:avLst/>
                      <a:gdLst/>
                      <a:ahLst/>
                      <a:cxnLst>
                        <a:cxn ang="0">
                          <a:pos x="wd2" y="hd2"/>
                        </a:cxn>
                        <a:cxn ang="5400000">
                          <a:pos x="wd2" y="hd2"/>
                        </a:cxn>
                        <a:cxn ang="10800000">
                          <a:pos x="wd2" y="hd2"/>
                        </a:cxn>
                        <a:cxn ang="16200000">
                          <a:pos x="wd2" y="hd2"/>
                        </a:cxn>
                      </a:cxnLst>
                      <a:rect l="0" t="0" r="r" b="b"/>
                      <a:pathLst>
                        <a:path w="21600" h="21600" extrusionOk="0">
                          <a:moveTo>
                            <a:pt x="4615" y="0"/>
                          </a:moveTo>
                          <a:lnTo>
                            <a:pt x="0" y="18854"/>
                          </a:lnTo>
                          <a:lnTo>
                            <a:pt x="17786" y="21600"/>
                          </a:lnTo>
                          <a:lnTo>
                            <a:pt x="21600" y="6017"/>
                          </a:lnTo>
                          <a:lnTo>
                            <a:pt x="18300" y="2113"/>
                          </a:lnTo>
                          <a:lnTo>
                            <a:pt x="4615" y="0"/>
                          </a:lnTo>
                          <a:close/>
                          <a:moveTo>
                            <a:pt x="9206" y="5215"/>
                          </a:moveTo>
                          <a:lnTo>
                            <a:pt x="15684" y="6215"/>
                          </a:lnTo>
                          <a:lnTo>
                            <a:pt x="15556" y="6735"/>
                          </a:lnTo>
                          <a:lnTo>
                            <a:pt x="9079" y="5735"/>
                          </a:lnTo>
                          <a:lnTo>
                            <a:pt x="9206" y="5215"/>
                          </a:lnTo>
                          <a:close/>
                          <a:moveTo>
                            <a:pt x="4712" y="9845"/>
                          </a:moveTo>
                          <a:lnTo>
                            <a:pt x="17667" y="11845"/>
                          </a:lnTo>
                          <a:lnTo>
                            <a:pt x="17544" y="12350"/>
                          </a:lnTo>
                          <a:lnTo>
                            <a:pt x="4588" y="10350"/>
                          </a:lnTo>
                          <a:lnTo>
                            <a:pt x="4712" y="9845"/>
                          </a:lnTo>
                          <a:close/>
                          <a:moveTo>
                            <a:pt x="4086" y="12402"/>
                          </a:moveTo>
                          <a:lnTo>
                            <a:pt x="17041" y="14402"/>
                          </a:lnTo>
                          <a:lnTo>
                            <a:pt x="16914" y="14923"/>
                          </a:lnTo>
                          <a:lnTo>
                            <a:pt x="3958" y="12923"/>
                          </a:lnTo>
                          <a:lnTo>
                            <a:pt x="4086" y="12402"/>
                          </a:lnTo>
                          <a:close/>
                          <a:moveTo>
                            <a:pt x="3460" y="14960"/>
                          </a:moveTo>
                          <a:lnTo>
                            <a:pt x="9938" y="15960"/>
                          </a:lnTo>
                          <a:lnTo>
                            <a:pt x="9810" y="16480"/>
                          </a:lnTo>
                          <a:lnTo>
                            <a:pt x="3332" y="15480"/>
                          </a:lnTo>
                          <a:lnTo>
                            <a:pt x="3460" y="14960"/>
                          </a:ln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54" name="Shape 38">
                      <a:extLst>
                        <a:ext uri="{FF2B5EF4-FFF2-40B4-BE49-F238E27FC236}">
                          <a16:creationId xmlns:a16="http://schemas.microsoft.com/office/drawing/2014/main" id="{FD8DB73D-5C3C-1646-8A29-95A214BC3E1E}"/>
                        </a:ext>
                      </a:extLst>
                    </p:cNvPr>
                    <p:cNvSpPr/>
                    <p:nvPr/>
                  </p:nvSpPr>
                  <p:spPr>
                    <a:xfrm>
                      <a:off x="3264368" y="1444515"/>
                      <a:ext cx="324623" cy="689405"/>
                    </a:xfrm>
                    <a:custGeom>
                      <a:avLst/>
                      <a:gdLst/>
                      <a:ahLst/>
                      <a:cxnLst>
                        <a:cxn ang="0">
                          <a:pos x="wd2" y="hd2"/>
                        </a:cxn>
                        <a:cxn ang="5400000">
                          <a:pos x="wd2" y="hd2"/>
                        </a:cxn>
                        <a:cxn ang="10800000">
                          <a:pos x="wd2" y="hd2"/>
                        </a:cxn>
                        <a:cxn ang="16200000">
                          <a:pos x="wd2" y="hd2"/>
                        </a:cxn>
                      </a:cxnLst>
                      <a:rect l="0" t="0" r="r" b="b"/>
                      <a:pathLst>
                        <a:path w="21600" h="21600" extrusionOk="0">
                          <a:moveTo>
                            <a:pt x="16919" y="0"/>
                          </a:moveTo>
                          <a:lnTo>
                            <a:pt x="15512" y="1725"/>
                          </a:lnTo>
                          <a:cubicBezTo>
                            <a:pt x="15654" y="1751"/>
                            <a:pt x="17066" y="2005"/>
                            <a:pt x="17066" y="2005"/>
                          </a:cubicBezTo>
                          <a:lnTo>
                            <a:pt x="16932" y="2169"/>
                          </a:lnTo>
                          <a:lnTo>
                            <a:pt x="15379" y="1889"/>
                          </a:lnTo>
                          <a:lnTo>
                            <a:pt x="14764" y="2643"/>
                          </a:lnTo>
                          <a:cubicBezTo>
                            <a:pt x="14901" y="2667"/>
                            <a:pt x="15906" y="2848"/>
                            <a:pt x="15906" y="2848"/>
                          </a:cubicBezTo>
                          <a:lnTo>
                            <a:pt x="15773" y="3012"/>
                          </a:lnTo>
                          <a:lnTo>
                            <a:pt x="14631" y="2807"/>
                          </a:lnTo>
                          <a:lnTo>
                            <a:pt x="14016" y="3561"/>
                          </a:lnTo>
                          <a:cubicBezTo>
                            <a:pt x="14158" y="3586"/>
                            <a:pt x="15569" y="3841"/>
                            <a:pt x="15569" y="3841"/>
                          </a:cubicBezTo>
                          <a:lnTo>
                            <a:pt x="15436" y="4004"/>
                          </a:lnTo>
                          <a:lnTo>
                            <a:pt x="13883" y="3724"/>
                          </a:lnTo>
                          <a:lnTo>
                            <a:pt x="13267" y="4479"/>
                          </a:lnTo>
                          <a:cubicBezTo>
                            <a:pt x="13404" y="4504"/>
                            <a:pt x="14409" y="4684"/>
                            <a:pt x="14409" y="4684"/>
                          </a:cubicBezTo>
                          <a:lnTo>
                            <a:pt x="14276" y="4848"/>
                          </a:lnTo>
                          <a:lnTo>
                            <a:pt x="13134" y="4643"/>
                          </a:lnTo>
                          <a:lnTo>
                            <a:pt x="12519" y="5397"/>
                          </a:lnTo>
                          <a:cubicBezTo>
                            <a:pt x="12661" y="5422"/>
                            <a:pt x="14072" y="5676"/>
                            <a:pt x="14072" y="5676"/>
                          </a:cubicBezTo>
                          <a:lnTo>
                            <a:pt x="13939" y="5840"/>
                          </a:lnTo>
                          <a:lnTo>
                            <a:pt x="12386" y="5561"/>
                          </a:lnTo>
                          <a:lnTo>
                            <a:pt x="11771" y="6315"/>
                          </a:lnTo>
                          <a:cubicBezTo>
                            <a:pt x="11908" y="6339"/>
                            <a:pt x="12913" y="6520"/>
                            <a:pt x="12913" y="6520"/>
                          </a:cubicBezTo>
                          <a:lnTo>
                            <a:pt x="12780" y="6684"/>
                          </a:lnTo>
                          <a:lnTo>
                            <a:pt x="11638" y="6478"/>
                          </a:lnTo>
                          <a:lnTo>
                            <a:pt x="11023" y="7232"/>
                          </a:lnTo>
                          <a:cubicBezTo>
                            <a:pt x="11164" y="7258"/>
                            <a:pt x="12575" y="7513"/>
                            <a:pt x="12575" y="7513"/>
                          </a:cubicBezTo>
                          <a:lnTo>
                            <a:pt x="12442" y="7677"/>
                          </a:lnTo>
                          <a:lnTo>
                            <a:pt x="10890" y="7396"/>
                          </a:lnTo>
                          <a:lnTo>
                            <a:pt x="10274" y="8151"/>
                          </a:lnTo>
                          <a:cubicBezTo>
                            <a:pt x="10411" y="8176"/>
                            <a:pt x="11416" y="8356"/>
                            <a:pt x="11416" y="8356"/>
                          </a:cubicBezTo>
                          <a:lnTo>
                            <a:pt x="11283" y="8520"/>
                          </a:lnTo>
                          <a:lnTo>
                            <a:pt x="10141" y="8315"/>
                          </a:lnTo>
                          <a:lnTo>
                            <a:pt x="9526" y="9069"/>
                          </a:lnTo>
                          <a:cubicBezTo>
                            <a:pt x="9667" y="9094"/>
                            <a:pt x="11079" y="9348"/>
                            <a:pt x="11079" y="9348"/>
                          </a:cubicBezTo>
                          <a:lnTo>
                            <a:pt x="10946" y="9512"/>
                          </a:lnTo>
                          <a:lnTo>
                            <a:pt x="9392" y="9232"/>
                          </a:lnTo>
                          <a:lnTo>
                            <a:pt x="8778" y="9986"/>
                          </a:lnTo>
                          <a:cubicBezTo>
                            <a:pt x="8914" y="10011"/>
                            <a:pt x="9919" y="10193"/>
                            <a:pt x="9919" y="10193"/>
                          </a:cubicBezTo>
                          <a:lnTo>
                            <a:pt x="9786" y="10355"/>
                          </a:lnTo>
                          <a:lnTo>
                            <a:pt x="8644" y="10150"/>
                          </a:lnTo>
                          <a:lnTo>
                            <a:pt x="8029" y="10905"/>
                          </a:lnTo>
                          <a:cubicBezTo>
                            <a:pt x="8170" y="10930"/>
                            <a:pt x="9582" y="11185"/>
                            <a:pt x="9582" y="11184"/>
                          </a:cubicBezTo>
                          <a:lnTo>
                            <a:pt x="9449" y="11348"/>
                          </a:lnTo>
                          <a:lnTo>
                            <a:pt x="7896" y="11068"/>
                          </a:lnTo>
                          <a:lnTo>
                            <a:pt x="7281" y="11823"/>
                          </a:lnTo>
                          <a:cubicBezTo>
                            <a:pt x="7417" y="11847"/>
                            <a:pt x="8423" y="12028"/>
                            <a:pt x="8423" y="12028"/>
                          </a:cubicBezTo>
                          <a:lnTo>
                            <a:pt x="8289" y="12192"/>
                          </a:lnTo>
                          <a:lnTo>
                            <a:pt x="7147" y="11987"/>
                          </a:lnTo>
                          <a:lnTo>
                            <a:pt x="6533" y="12740"/>
                          </a:lnTo>
                          <a:cubicBezTo>
                            <a:pt x="6674" y="12766"/>
                            <a:pt x="8086" y="13020"/>
                            <a:pt x="8086" y="13020"/>
                          </a:cubicBezTo>
                          <a:lnTo>
                            <a:pt x="7952" y="13184"/>
                          </a:lnTo>
                          <a:lnTo>
                            <a:pt x="6399" y="12904"/>
                          </a:lnTo>
                          <a:lnTo>
                            <a:pt x="5784" y="13659"/>
                          </a:lnTo>
                          <a:cubicBezTo>
                            <a:pt x="5920" y="13684"/>
                            <a:pt x="6926" y="13864"/>
                            <a:pt x="6926" y="13864"/>
                          </a:cubicBezTo>
                          <a:lnTo>
                            <a:pt x="6792" y="14028"/>
                          </a:lnTo>
                          <a:lnTo>
                            <a:pt x="5651" y="13822"/>
                          </a:lnTo>
                          <a:lnTo>
                            <a:pt x="5036" y="14577"/>
                          </a:lnTo>
                          <a:cubicBezTo>
                            <a:pt x="5177" y="14602"/>
                            <a:pt x="6589" y="14856"/>
                            <a:pt x="6589" y="14856"/>
                          </a:cubicBezTo>
                          <a:lnTo>
                            <a:pt x="6455" y="15020"/>
                          </a:lnTo>
                          <a:lnTo>
                            <a:pt x="4902" y="14741"/>
                          </a:lnTo>
                          <a:lnTo>
                            <a:pt x="4288" y="15494"/>
                          </a:lnTo>
                          <a:cubicBezTo>
                            <a:pt x="4424" y="15519"/>
                            <a:pt x="5430" y="15700"/>
                            <a:pt x="5430" y="15700"/>
                          </a:cubicBezTo>
                          <a:lnTo>
                            <a:pt x="5296" y="15863"/>
                          </a:lnTo>
                          <a:lnTo>
                            <a:pt x="4154" y="15658"/>
                          </a:lnTo>
                          <a:lnTo>
                            <a:pt x="3540" y="16412"/>
                          </a:lnTo>
                          <a:cubicBezTo>
                            <a:pt x="3681" y="16437"/>
                            <a:pt x="5093" y="16691"/>
                            <a:pt x="5093" y="16691"/>
                          </a:cubicBezTo>
                          <a:lnTo>
                            <a:pt x="4959" y="16855"/>
                          </a:lnTo>
                          <a:lnTo>
                            <a:pt x="3406" y="16576"/>
                          </a:lnTo>
                          <a:lnTo>
                            <a:pt x="2791" y="17331"/>
                          </a:lnTo>
                          <a:cubicBezTo>
                            <a:pt x="2927" y="17355"/>
                            <a:pt x="3933" y="17536"/>
                            <a:pt x="3933" y="17536"/>
                          </a:cubicBezTo>
                          <a:lnTo>
                            <a:pt x="3799" y="17700"/>
                          </a:lnTo>
                          <a:lnTo>
                            <a:pt x="2658" y="17493"/>
                          </a:lnTo>
                          <a:lnTo>
                            <a:pt x="2042" y="18248"/>
                          </a:lnTo>
                          <a:cubicBezTo>
                            <a:pt x="2184" y="18274"/>
                            <a:pt x="3596" y="18528"/>
                            <a:pt x="3596" y="18528"/>
                          </a:cubicBezTo>
                          <a:lnTo>
                            <a:pt x="3462" y="18692"/>
                          </a:lnTo>
                          <a:lnTo>
                            <a:pt x="1909" y="18412"/>
                          </a:lnTo>
                          <a:lnTo>
                            <a:pt x="1294" y="19166"/>
                          </a:lnTo>
                          <a:cubicBezTo>
                            <a:pt x="1431" y="19191"/>
                            <a:pt x="2436" y="19371"/>
                            <a:pt x="2436" y="19371"/>
                          </a:cubicBezTo>
                          <a:lnTo>
                            <a:pt x="2303" y="19535"/>
                          </a:lnTo>
                          <a:lnTo>
                            <a:pt x="1161" y="19330"/>
                          </a:lnTo>
                          <a:lnTo>
                            <a:pt x="546" y="20084"/>
                          </a:lnTo>
                          <a:cubicBezTo>
                            <a:pt x="688" y="20109"/>
                            <a:pt x="2099" y="20364"/>
                            <a:pt x="2099" y="20364"/>
                          </a:cubicBezTo>
                          <a:lnTo>
                            <a:pt x="1966" y="20527"/>
                          </a:lnTo>
                          <a:lnTo>
                            <a:pt x="413" y="20248"/>
                          </a:lnTo>
                          <a:lnTo>
                            <a:pt x="0" y="20754"/>
                          </a:lnTo>
                          <a:lnTo>
                            <a:pt x="4681" y="21600"/>
                          </a:lnTo>
                          <a:lnTo>
                            <a:pt x="21600" y="846"/>
                          </a:lnTo>
                          <a:lnTo>
                            <a:pt x="16919" y="0"/>
                          </a:lnTo>
                          <a:close/>
                          <a:moveTo>
                            <a:pt x="18807" y="978"/>
                          </a:moveTo>
                          <a:cubicBezTo>
                            <a:pt x="19275" y="1062"/>
                            <a:pt x="19509" y="1308"/>
                            <a:pt x="19330" y="1528"/>
                          </a:cubicBezTo>
                          <a:cubicBezTo>
                            <a:pt x="19151" y="1748"/>
                            <a:pt x="18626" y="1858"/>
                            <a:pt x="18158" y="1774"/>
                          </a:cubicBezTo>
                          <a:cubicBezTo>
                            <a:pt x="17691" y="1689"/>
                            <a:pt x="17457" y="1442"/>
                            <a:pt x="17637" y="1222"/>
                          </a:cubicBezTo>
                          <a:cubicBezTo>
                            <a:pt x="17816" y="1002"/>
                            <a:pt x="18340" y="893"/>
                            <a:pt x="18807" y="978"/>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55" name="Shape 39">
                      <a:extLst>
                        <a:ext uri="{FF2B5EF4-FFF2-40B4-BE49-F238E27FC236}">
                          <a16:creationId xmlns:a16="http://schemas.microsoft.com/office/drawing/2014/main" id="{00A17484-4214-4445-9960-72630637008C}"/>
                        </a:ext>
                      </a:extLst>
                    </p:cNvPr>
                    <p:cNvSpPr/>
                    <p:nvPr/>
                  </p:nvSpPr>
                  <p:spPr>
                    <a:xfrm>
                      <a:off x="2849073" y="2086306"/>
                      <a:ext cx="199978" cy="221375"/>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5"/>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56" name="Shape 40">
                      <a:extLst>
                        <a:ext uri="{FF2B5EF4-FFF2-40B4-BE49-F238E27FC236}">
                          <a16:creationId xmlns:a16="http://schemas.microsoft.com/office/drawing/2014/main" id="{F8C83EF2-A8A4-A74D-98F0-E264573F441C}"/>
                        </a:ext>
                      </a:extLst>
                    </p:cNvPr>
                    <p:cNvSpPr/>
                    <p:nvPr/>
                  </p:nvSpPr>
                  <p:spPr>
                    <a:xfrm>
                      <a:off x="2513344" y="27184"/>
                      <a:ext cx="351118" cy="213461"/>
                    </a:xfrm>
                    <a:custGeom>
                      <a:avLst/>
                      <a:gdLst/>
                      <a:ahLst/>
                      <a:cxnLst>
                        <a:cxn ang="0">
                          <a:pos x="wd2" y="hd2"/>
                        </a:cxn>
                        <a:cxn ang="5400000">
                          <a:pos x="wd2" y="hd2"/>
                        </a:cxn>
                        <a:cxn ang="10800000">
                          <a:pos x="wd2" y="hd2"/>
                        </a:cxn>
                        <a:cxn ang="16200000">
                          <a:pos x="wd2" y="hd2"/>
                        </a:cxn>
                      </a:cxnLst>
                      <a:rect l="0" t="0" r="r" b="b"/>
                      <a:pathLst>
                        <a:path w="21600" h="21600" extrusionOk="0">
                          <a:moveTo>
                            <a:pt x="0" y="14177"/>
                          </a:moveTo>
                          <a:cubicBezTo>
                            <a:pt x="2527" y="15134"/>
                            <a:pt x="4222" y="12910"/>
                            <a:pt x="5702" y="10575"/>
                          </a:cubicBezTo>
                          <a:cubicBezTo>
                            <a:pt x="6408" y="13676"/>
                            <a:pt x="7362" y="16803"/>
                            <a:pt x="9837" y="17741"/>
                          </a:cubicBezTo>
                          <a:cubicBezTo>
                            <a:pt x="12287" y="18668"/>
                            <a:pt x="13976" y="16590"/>
                            <a:pt x="15426" y="14335"/>
                          </a:cubicBezTo>
                          <a:cubicBezTo>
                            <a:pt x="16134" y="17472"/>
                            <a:pt x="17076" y="20652"/>
                            <a:pt x="19580" y="21600"/>
                          </a:cubicBezTo>
                          <a:lnTo>
                            <a:pt x="19844" y="19777"/>
                          </a:lnTo>
                          <a:cubicBezTo>
                            <a:pt x="17724" y="18974"/>
                            <a:pt x="17025" y="16203"/>
                            <a:pt x="16319" y="12948"/>
                          </a:cubicBezTo>
                          <a:cubicBezTo>
                            <a:pt x="17841" y="10489"/>
                            <a:pt x="19206" y="8437"/>
                            <a:pt x="21352" y="9250"/>
                          </a:cubicBezTo>
                          <a:lnTo>
                            <a:pt x="21600" y="7421"/>
                          </a:lnTo>
                          <a:cubicBezTo>
                            <a:pt x="19073" y="6464"/>
                            <a:pt x="17365" y="8691"/>
                            <a:pt x="15886" y="11025"/>
                          </a:cubicBezTo>
                          <a:cubicBezTo>
                            <a:pt x="15180" y="7926"/>
                            <a:pt x="14217" y="4820"/>
                            <a:pt x="11744" y="3883"/>
                          </a:cubicBezTo>
                          <a:cubicBezTo>
                            <a:pt x="9288" y="2954"/>
                            <a:pt x="7622" y="5034"/>
                            <a:pt x="6170" y="7294"/>
                          </a:cubicBezTo>
                          <a:cubicBezTo>
                            <a:pt x="5461" y="4152"/>
                            <a:pt x="4515" y="950"/>
                            <a:pt x="2007" y="0"/>
                          </a:cubicBezTo>
                          <a:cubicBezTo>
                            <a:pt x="2007" y="0"/>
                            <a:pt x="1755" y="1827"/>
                            <a:pt x="1755" y="1827"/>
                          </a:cubicBezTo>
                          <a:cubicBezTo>
                            <a:pt x="3881" y="2632"/>
                            <a:pt x="4569" y="5413"/>
                            <a:pt x="5277" y="8681"/>
                          </a:cubicBezTo>
                          <a:cubicBezTo>
                            <a:pt x="3758" y="11134"/>
                            <a:pt x="2389" y="13165"/>
                            <a:pt x="247" y="12354"/>
                          </a:cubicBezTo>
                          <a:lnTo>
                            <a:pt x="0" y="14177"/>
                          </a:lnTo>
                          <a:close/>
                          <a:moveTo>
                            <a:pt x="608" y="11260"/>
                          </a:moveTo>
                          <a:cubicBezTo>
                            <a:pt x="982" y="11395"/>
                            <a:pt x="1324" y="11420"/>
                            <a:pt x="1648" y="11361"/>
                          </a:cubicBezTo>
                          <a:cubicBezTo>
                            <a:pt x="1648" y="11361"/>
                            <a:pt x="2736" y="3679"/>
                            <a:pt x="2736" y="3679"/>
                          </a:cubicBezTo>
                          <a:cubicBezTo>
                            <a:pt x="2461" y="3396"/>
                            <a:pt x="2144" y="3178"/>
                            <a:pt x="1771" y="3033"/>
                          </a:cubicBezTo>
                          <a:lnTo>
                            <a:pt x="608" y="11260"/>
                          </a:lnTo>
                          <a:close/>
                          <a:moveTo>
                            <a:pt x="2743" y="10793"/>
                          </a:moveTo>
                          <a:cubicBezTo>
                            <a:pt x="3150" y="10493"/>
                            <a:pt x="3533" y="10048"/>
                            <a:pt x="3917" y="9511"/>
                          </a:cubicBezTo>
                          <a:lnTo>
                            <a:pt x="4287" y="6924"/>
                          </a:lnTo>
                          <a:cubicBezTo>
                            <a:pt x="4087" y="6170"/>
                            <a:pt x="3864" y="5496"/>
                            <a:pt x="3579" y="4938"/>
                          </a:cubicBezTo>
                          <a:lnTo>
                            <a:pt x="2743" y="10793"/>
                          </a:lnTo>
                          <a:close/>
                          <a:moveTo>
                            <a:pt x="6595" y="9188"/>
                          </a:moveTo>
                          <a:cubicBezTo>
                            <a:pt x="8063" y="6828"/>
                            <a:pt x="9414" y="4924"/>
                            <a:pt x="11495" y="5712"/>
                          </a:cubicBezTo>
                          <a:cubicBezTo>
                            <a:pt x="13593" y="6506"/>
                            <a:pt x="14292" y="9219"/>
                            <a:pt x="14990" y="12431"/>
                          </a:cubicBezTo>
                          <a:cubicBezTo>
                            <a:pt x="13526" y="14784"/>
                            <a:pt x="12177" y="16704"/>
                            <a:pt x="10101" y="15917"/>
                          </a:cubicBezTo>
                          <a:cubicBezTo>
                            <a:pt x="8003" y="15123"/>
                            <a:pt x="7294" y="12399"/>
                            <a:pt x="6595" y="9188"/>
                          </a:cubicBezTo>
                          <a:close/>
                          <a:moveTo>
                            <a:pt x="7938" y="11422"/>
                          </a:moveTo>
                          <a:cubicBezTo>
                            <a:pt x="8176" y="12303"/>
                            <a:pt x="8447" y="13084"/>
                            <a:pt x="8788" y="13733"/>
                          </a:cubicBezTo>
                          <a:lnTo>
                            <a:pt x="9770" y="6683"/>
                          </a:lnTo>
                          <a:cubicBezTo>
                            <a:pt x="9292" y="7022"/>
                            <a:pt x="8844" y="7536"/>
                            <a:pt x="8395" y="8157"/>
                          </a:cubicBezTo>
                          <a:lnTo>
                            <a:pt x="7938" y="11422"/>
                          </a:lnTo>
                          <a:close/>
                          <a:moveTo>
                            <a:pt x="9753" y="14444"/>
                          </a:moveTo>
                          <a:cubicBezTo>
                            <a:pt x="9947" y="14585"/>
                            <a:pt x="10156" y="14700"/>
                            <a:pt x="10391" y="14785"/>
                          </a:cubicBezTo>
                          <a:cubicBezTo>
                            <a:pt x="10509" y="14829"/>
                            <a:pt x="10624" y="14858"/>
                            <a:pt x="10737" y="14880"/>
                          </a:cubicBezTo>
                          <a:lnTo>
                            <a:pt x="11912" y="6809"/>
                          </a:lnTo>
                          <a:cubicBezTo>
                            <a:pt x="11804" y="6751"/>
                            <a:pt x="11691" y="6700"/>
                            <a:pt x="11572" y="6657"/>
                          </a:cubicBezTo>
                          <a:cubicBezTo>
                            <a:pt x="11338" y="6572"/>
                            <a:pt x="11118" y="6530"/>
                            <a:pt x="10904" y="6522"/>
                          </a:cubicBezTo>
                          <a:lnTo>
                            <a:pt x="9753" y="14444"/>
                          </a:lnTo>
                          <a:close/>
                          <a:moveTo>
                            <a:pt x="11819" y="15088"/>
                          </a:moveTo>
                          <a:cubicBezTo>
                            <a:pt x="12255" y="14876"/>
                            <a:pt x="12659" y="14511"/>
                            <a:pt x="13056" y="14038"/>
                          </a:cubicBezTo>
                          <a:lnTo>
                            <a:pt x="13679" y="9709"/>
                          </a:lnTo>
                          <a:cubicBezTo>
                            <a:pt x="13451" y="9006"/>
                            <a:pt x="13187" y="8394"/>
                            <a:pt x="12852" y="7898"/>
                          </a:cubicBezTo>
                          <a:lnTo>
                            <a:pt x="11819" y="15088"/>
                          </a:lnTo>
                          <a:close/>
                          <a:moveTo>
                            <a:pt x="17315" y="14655"/>
                          </a:moveTo>
                          <a:cubicBezTo>
                            <a:pt x="17522" y="15364"/>
                            <a:pt x="17751" y="15987"/>
                            <a:pt x="18038" y="16501"/>
                          </a:cubicBezTo>
                          <a:lnTo>
                            <a:pt x="18774" y="10835"/>
                          </a:lnTo>
                          <a:cubicBezTo>
                            <a:pt x="18379" y="11153"/>
                            <a:pt x="18008" y="11606"/>
                            <a:pt x="17639" y="12150"/>
                          </a:cubicBezTo>
                          <a:lnTo>
                            <a:pt x="17315" y="14655"/>
                          </a:lnTo>
                          <a:close/>
                          <a:moveTo>
                            <a:pt x="19142" y="17799"/>
                          </a:moveTo>
                          <a:cubicBezTo>
                            <a:pt x="19411" y="18060"/>
                            <a:pt x="19719" y="18258"/>
                            <a:pt x="20080" y="18383"/>
                          </a:cubicBezTo>
                          <a:lnTo>
                            <a:pt x="21155" y="10467"/>
                          </a:lnTo>
                          <a:cubicBezTo>
                            <a:pt x="20792" y="10352"/>
                            <a:pt x="20458" y="10341"/>
                            <a:pt x="20145" y="10409"/>
                          </a:cubicBezTo>
                          <a:cubicBezTo>
                            <a:pt x="20145" y="10409"/>
                            <a:pt x="19142" y="17799"/>
                            <a:pt x="19142" y="17799"/>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57" name="Shape 41">
                      <a:extLst>
                        <a:ext uri="{FF2B5EF4-FFF2-40B4-BE49-F238E27FC236}">
                          <a16:creationId xmlns:a16="http://schemas.microsoft.com/office/drawing/2014/main" id="{6B035083-D8AE-1244-8636-4DE60AC87D7A}"/>
                        </a:ext>
                      </a:extLst>
                    </p:cNvPr>
                    <p:cNvSpPr/>
                    <p:nvPr/>
                  </p:nvSpPr>
                  <p:spPr>
                    <a:xfrm>
                      <a:off x="2187385" y="-1"/>
                      <a:ext cx="190128" cy="197589"/>
                    </a:xfrm>
                    <a:custGeom>
                      <a:avLst/>
                      <a:gdLst/>
                      <a:ahLst/>
                      <a:cxnLst>
                        <a:cxn ang="0">
                          <a:pos x="wd2" y="hd2"/>
                        </a:cxn>
                        <a:cxn ang="5400000">
                          <a:pos x="wd2" y="hd2"/>
                        </a:cxn>
                        <a:cxn ang="10800000">
                          <a:pos x="wd2" y="hd2"/>
                        </a:cxn>
                        <a:cxn ang="16200000">
                          <a:pos x="wd2" y="hd2"/>
                        </a:cxn>
                      </a:cxnLst>
                      <a:rect l="0" t="0" r="r" b="b"/>
                      <a:pathLst>
                        <a:path w="21367" h="21369" extrusionOk="0">
                          <a:moveTo>
                            <a:pt x="9892" y="341"/>
                          </a:moveTo>
                          <a:cubicBezTo>
                            <a:pt x="10333" y="-98"/>
                            <a:pt x="11063" y="-117"/>
                            <a:pt x="11519" y="307"/>
                          </a:cubicBezTo>
                          <a:lnTo>
                            <a:pt x="21020" y="9136"/>
                          </a:lnTo>
                          <a:cubicBezTo>
                            <a:pt x="21476" y="9561"/>
                            <a:pt x="21482" y="10263"/>
                            <a:pt x="21042" y="10702"/>
                          </a:cubicBezTo>
                          <a:lnTo>
                            <a:pt x="10676" y="21032"/>
                          </a:lnTo>
                          <a:cubicBezTo>
                            <a:pt x="10236" y="21471"/>
                            <a:pt x="9512" y="21483"/>
                            <a:pt x="9056" y="21059"/>
                          </a:cubicBezTo>
                          <a:lnTo>
                            <a:pt x="6577" y="18755"/>
                          </a:lnTo>
                          <a:lnTo>
                            <a:pt x="9366" y="15976"/>
                          </a:lnTo>
                          <a:cubicBezTo>
                            <a:pt x="9806" y="15537"/>
                            <a:pt x="9793" y="14841"/>
                            <a:pt x="9337" y="14417"/>
                          </a:cubicBezTo>
                          <a:lnTo>
                            <a:pt x="7682" y="12879"/>
                          </a:lnTo>
                          <a:cubicBezTo>
                            <a:pt x="7226" y="12455"/>
                            <a:pt x="6503" y="12467"/>
                            <a:pt x="6062" y="12906"/>
                          </a:cubicBezTo>
                          <a:lnTo>
                            <a:pt x="3274" y="15685"/>
                          </a:lnTo>
                          <a:lnTo>
                            <a:pt x="1210" y="13767"/>
                          </a:lnTo>
                          <a:cubicBezTo>
                            <a:pt x="754" y="13343"/>
                            <a:pt x="734" y="12641"/>
                            <a:pt x="1175" y="12202"/>
                          </a:cubicBezTo>
                          <a:lnTo>
                            <a:pt x="351" y="11436"/>
                          </a:lnTo>
                          <a:cubicBezTo>
                            <a:pt x="-105" y="11012"/>
                            <a:pt x="-118" y="10316"/>
                            <a:pt x="322" y="9877"/>
                          </a:cubicBezTo>
                          <a:lnTo>
                            <a:pt x="9892" y="341"/>
                          </a:lnTo>
                          <a:close/>
                          <a:moveTo>
                            <a:pt x="10322" y="1500"/>
                          </a:moveTo>
                          <a:lnTo>
                            <a:pt x="1949" y="9844"/>
                          </a:lnTo>
                          <a:cubicBezTo>
                            <a:pt x="1949" y="9844"/>
                            <a:pt x="1145" y="10641"/>
                            <a:pt x="1971" y="11409"/>
                          </a:cubicBezTo>
                          <a:lnTo>
                            <a:pt x="11146" y="2266"/>
                          </a:lnTo>
                          <a:cubicBezTo>
                            <a:pt x="11366" y="2046"/>
                            <a:pt x="11360" y="1705"/>
                            <a:pt x="11132" y="1492"/>
                          </a:cubicBezTo>
                          <a:cubicBezTo>
                            <a:pt x="10904" y="1281"/>
                            <a:pt x="10542" y="1280"/>
                            <a:pt x="10322" y="1500"/>
                          </a:cubicBezTo>
                          <a:close/>
                          <a:moveTo>
                            <a:pt x="6083" y="13685"/>
                          </a:moveTo>
                          <a:cubicBezTo>
                            <a:pt x="6523" y="13247"/>
                            <a:pt x="7247" y="13234"/>
                            <a:pt x="7703" y="13658"/>
                          </a:cubicBezTo>
                          <a:lnTo>
                            <a:pt x="8527" y="14424"/>
                          </a:lnTo>
                          <a:cubicBezTo>
                            <a:pt x="8983" y="14848"/>
                            <a:pt x="8996" y="15544"/>
                            <a:pt x="8555" y="15983"/>
                          </a:cubicBezTo>
                          <a:lnTo>
                            <a:pt x="6161" y="18369"/>
                          </a:lnTo>
                          <a:cubicBezTo>
                            <a:pt x="5721" y="18808"/>
                            <a:pt x="4991" y="18826"/>
                            <a:pt x="4535" y="18403"/>
                          </a:cubicBezTo>
                          <a:lnTo>
                            <a:pt x="3711" y="17637"/>
                          </a:lnTo>
                          <a:cubicBezTo>
                            <a:pt x="3254" y="17213"/>
                            <a:pt x="3249" y="16510"/>
                            <a:pt x="3689" y="16071"/>
                          </a:cubicBezTo>
                          <a:lnTo>
                            <a:pt x="6083" y="13685"/>
                          </a:lnTo>
                          <a:close/>
                          <a:moveTo>
                            <a:pt x="6506" y="14851"/>
                          </a:moveTo>
                          <a:cubicBezTo>
                            <a:pt x="6286" y="15071"/>
                            <a:pt x="6285" y="15419"/>
                            <a:pt x="6514" y="15631"/>
                          </a:cubicBezTo>
                          <a:cubicBezTo>
                            <a:pt x="6742" y="15843"/>
                            <a:pt x="7110" y="15837"/>
                            <a:pt x="7330" y="15617"/>
                          </a:cubicBezTo>
                          <a:cubicBezTo>
                            <a:pt x="7550" y="15398"/>
                            <a:pt x="7544" y="15043"/>
                            <a:pt x="7316" y="14831"/>
                          </a:cubicBezTo>
                          <a:cubicBezTo>
                            <a:pt x="7088" y="14619"/>
                            <a:pt x="6726" y="14632"/>
                            <a:pt x="6506" y="1485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58" name="Shape 42">
                      <a:extLst>
                        <a:ext uri="{FF2B5EF4-FFF2-40B4-BE49-F238E27FC236}">
                          <a16:creationId xmlns:a16="http://schemas.microsoft.com/office/drawing/2014/main" id="{229FEE3E-819F-EB43-8041-41AF21658D85}"/>
                        </a:ext>
                      </a:extLst>
                    </p:cNvPr>
                    <p:cNvSpPr/>
                    <p:nvPr/>
                  </p:nvSpPr>
                  <p:spPr>
                    <a:xfrm>
                      <a:off x="1571738" y="38338"/>
                      <a:ext cx="444306" cy="292337"/>
                    </a:xfrm>
                    <a:custGeom>
                      <a:avLst/>
                      <a:gdLst/>
                      <a:ahLst/>
                      <a:cxnLst>
                        <a:cxn ang="0">
                          <a:pos x="wd2" y="hd2"/>
                        </a:cxn>
                        <a:cxn ang="5400000">
                          <a:pos x="wd2" y="hd2"/>
                        </a:cxn>
                        <a:cxn ang="10800000">
                          <a:pos x="wd2" y="hd2"/>
                        </a:cxn>
                        <a:cxn ang="16200000">
                          <a:pos x="wd2" y="hd2"/>
                        </a:cxn>
                      </a:cxnLst>
                      <a:rect l="0" t="0" r="r" b="b"/>
                      <a:pathLst>
                        <a:path w="21340" h="21208" extrusionOk="0">
                          <a:moveTo>
                            <a:pt x="3532" y="6467"/>
                          </a:moveTo>
                          <a:lnTo>
                            <a:pt x="5654" y="19318"/>
                          </a:lnTo>
                          <a:lnTo>
                            <a:pt x="17808" y="14741"/>
                          </a:lnTo>
                          <a:lnTo>
                            <a:pt x="15687" y="1890"/>
                          </a:lnTo>
                          <a:cubicBezTo>
                            <a:pt x="15687" y="1890"/>
                            <a:pt x="3532" y="6467"/>
                            <a:pt x="3532" y="6467"/>
                          </a:cubicBezTo>
                          <a:close/>
                          <a:moveTo>
                            <a:pt x="2391" y="11284"/>
                          </a:moveTo>
                          <a:lnTo>
                            <a:pt x="3148" y="15874"/>
                          </a:lnTo>
                          <a:cubicBezTo>
                            <a:pt x="3190" y="16128"/>
                            <a:pt x="3360" y="16282"/>
                            <a:pt x="3528" y="16218"/>
                          </a:cubicBezTo>
                          <a:cubicBezTo>
                            <a:pt x="3696" y="16155"/>
                            <a:pt x="3798" y="15899"/>
                            <a:pt x="3756" y="15645"/>
                          </a:cubicBezTo>
                          <a:lnTo>
                            <a:pt x="2999" y="11056"/>
                          </a:lnTo>
                          <a:cubicBezTo>
                            <a:pt x="2957" y="10802"/>
                            <a:pt x="2787" y="10648"/>
                            <a:pt x="2619" y="10711"/>
                          </a:cubicBezTo>
                          <a:cubicBezTo>
                            <a:pt x="2451" y="10774"/>
                            <a:pt x="2349" y="11031"/>
                            <a:pt x="2391" y="11284"/>
                          </a:cubicBezTo>
                          <a:close/>
                          <a:moveTo>
                            <a:pt x="19102" y="6941"/>
                          </a:moveTo>
                          <a:cubicBezTo>
                            <a:pt x="18977" y="6181"/>
                            <a:pt x="18467" y="5718"/>
                            <a:pt x="17963" y="5908"/>
                          </a:cubicBezTo>
                          <a:cubicBezTo>
                            <a:pt x="17460" y="6097"/>
                            <a:pt x="17154" y="6868"/>
                            <a:pt x="17279" y="7628"/>
                          </a:cubicBezTo>
                          <a:cubicBezTo>
                            <a:pt x="17405" y="8388"/>
                            <a:pt x="17914" y="8851"/>
                            <a:pt x="18418" y="8661"/>
                          </a:cubicBezTo>
                          <a:cubicBezTo>
                            <a:pt x="18922" y="8472"/>
                            <a:pt x="19228" y="7701"/>
                            <a:pt x="19102" y="6941"/>
                          </a:cubicBezTo>
                          <a:close/>
                          <a:moveTo>
                            <a:pt x="19484" y="1435"/>
                          </a:moveTo>
                          <a:lnTo>
                            <a:pt x="21303" y="12450"/>
                          </a:lnTo>
                          <a:cubicBezTo>
                            <a:pt x="21470" y="13464"/>
                            <a:pt x="21062" y="14490"/>
                            <a:pt x="20390" y="14743"/>
                          </a:cubicBezTo>
                          <a:lnTo>
                            <a:pt x="3374" y="21151"/>
                          </a:lnTo>
                          <a:cubicBezTo>
                            <a:pt x="2703" y="21404"/>
                            <a:pt x="2023" y="20787"/>
                            <a:pt x="1856" y="19773"/>
                          </a:cubicBezTo>
                          <a:lnTo>
                            <a:pt x="37" y="8758"/>
                          </a:lnTo>
                          <a:cubicBezTo>
                            <a:pt x="-130" y="7745"/>
                            <a:pt x="279" y="6718"/>
                            <a:pt x="950" y="6465"/>
                          </a:cubicBezTo>
                          <a:lnTo>
                            <a:pt x="17966" y="57"/>
                          </a:lnTo>
                          <a:cubicBezTo>
                            <a:pt x="18637" y="-196"/>
                            <a:pt x="19317" y="421"/>
                            <a:pt x="19484" y="1435"/>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59" name="Shape 43">
                      <a:extLst>
                        <a:ext uri="{FF2B5EF4-FFF2-40B4-BE49-F238E27FC236}">
                          <a16:creationId xmlns:a16="http://schemas.microsoft.com/office/drawing/2014/main" id="{814FAEB8-EFDB-E844-AEB7-391B556704A6}"/>
                        </a:ext>
                      </a:extLst>
                    </p:cNvPr>
                    <p:cNvSpPr/>
                    <p:nvPr/>
                  </p:nvSpPr>
                  <p:spPr>
                    <a:xfrm>
                      <a:off x="1909281" y="1128762"/>
                      <a:ext cx="580038" cy="310755"/>
                    </a:xfrm>
                    <a:custGeom>
                      <a:avLst/>
                      <a:gdLst/>
                      <a:ahLst/>
                      <a:cxnLst>
                        <a:cxn ang="0">
                          <a:pos x="wd2" y="hd2"/>
                        </a:cxn>
                        <a:cxn ang="5400000">
                          <a:pos x="wd2" y="hd2"/>
                        </a:cxn>
                        <a:cxn ang="10800000">
                          <a:pos x="wd2" y="hd2"/>
                        </a:cxn>
                        <a:cxn ang="16200000">
                          <a:pos x="wd2" y="hd2"/>
                        </a:cxn>
                      </a:cxnLst>
                      <a:rect l="0" t="0" r="r" b="b"/>
                      <a:pathLst>
                        <a:path w="21600" h="21586" extrusionOk="0">
                          <a:moveTo>
                            <a:pt x="16536" y="15317"/>
                          </a:moveTo>
                          <a:lnTo>
                            <a:pt x="16511" y="12603"/>
                          </a:lnTo>
                          <a:lnTo>
                            <a:pt x="16510" y="12603"/>
                          </a:lnTo>
                          <a:cubicBezTo>
                            <a:pt x="16510" y="12601"/>
                            <a:pt x="16511" y="12598"/>
                            <a:pt x="16511" y="12596"/>
                          </a:cubicBezTo>
                          <a:cubicBezTo>
                            <a:pt x="16497" y="11097"/>
                            <a:pt x="13851" y="9967"/>
                            <a:pt x="10600" y="10073"/>
                          </a:cubicBezTo>
                          <a:cubicBezTo>
                            <a:pt x="7350" y="10179"/>
                            <a:pt x="4727" y="11481"/>
                            <a:pt x="4741" y="12979"/>
                          </a:cubicBezTo>
                          <a:cubicBezTo>
                            <a:pt x="4741" y="12982"/>
                            <a:pt x="4741" y="12984"/>
                            <a:pt x="4741" y="12986"/>
                          </a:cubicBezTo>
                          <a:lnTo>
                            <a:pt x="4741" y="12986"/>
                          </a:lnTo>
                          <a:lnTo>
                            <a:pt x="4744" y="13374"/>
                          </a:lnTo>
                          <a:lnTo>
                            <a:pt x="0" y="9650"/>
                          </a:lnTo>
                          <a:lnTo>
                            <a:pt x="10506" y="0"/>
                          </a:lnTo>
                          <a:lnTo>
                            <a:pt x="21600" y="11274"/>
                          </a:lnTo>
                          <a:cubicBezTo>
                            <a:pt x="21600" y="11274"/>
                            <a:pt x="16536" y="15317"/>
                            <a:pt x="16536" y="15317"/>
                          </a:cubicBezTo>
                          <a:close/>
                          <a:moveTo>
                            <a:pt x="3433" y="20010"/>
                          </a:moveTo>
                          <a:cubicBezTo>
                            <a:pt x="3441" y="20866"/>
                            <a:pt x="3096" y="21572"/>
                            <a:pt x="2663" y="21586"/>
                          </a:cubicBezTo>
                          <a:cubicBezTo>
                            <a:pt x="2229" y="21600"/>
                            <a:pt x="1871" y="20917"/>
                            <a:pt x="1863" y="20061"/>
                          </a:cubicBezTo>
                          <a:cubicBezTo>
                            <a:pt x="1858" y="19488"/>
                            <a:pt x="2012" y="18988"/>
                            <a:pt x="2243" y="18712"/>
                          </a:cubicBezTo>
                          <a:lnTo>
                            <a:pt x="2180" y="11901"/>
                          </a:lnTo>
                          <a:lnTo>
                            <a:pt x="2970" y="12521"/>
                          </a:lnTo>
                          <a:lnTo>
                            <a:pt x="3028" y="18686"/>
                          </a:lnTo>
                          <a:cubicBezTo>
                            <a:pt x="3264" y="18947"/>
                            <a:pt x="3427" y="19437"/>
                            <a:pt x="3433" y="20010"/>
                          </a:cubicBezTo>
                          <a:close/>
                          <a:moveTo>
                            <a:pt x="15799" y="20383"/>
                          </a:moveTo>
                          <a:lnTo>
                            <a:pt x="15729" y="12978"/>
                          </a:lnTo>
                          <a:cubicBezTo>
                            <a:pt x="15274" y="12403"/>
                            <a:pt x="13503" y="11530"/>
                            <a:pt x="10615" y="11624"/>
                          </a:cubicBezTo>
                          <a:cubicBezTo>
                            <a:pt x="7726" y="11718"/>
                            <a:pt x="5972" y="12706"/>
                            <a:pt x="5529" y="13310"/>
                          </a:cubicBezTo>
                          <a:lnTo>
                            <a:pt x="5598" y="20715"/>
                          </a:lnTo>
                          <a:cubicBezTo>
                            <a:pt x="5598" y="20715"/>
                            <a:pt x="15799" y="20383"/>
                            <a:pt x="15799" y="20383"/>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0" name="Shape 44">
                      <a:extLst>
                        <a:ext uri="{FF2B5EF4-FFF2-40B4-BE49-F238E27FC236}">
                          <a16:creationId xmlns:a16="http://schemas.microsoft.com/office/drawing/2014/main" id="{A63FA2C0-35D8-494B-BA78-6B05E3CAB201}"/>
                        </a:ext>
                      </a:extLst>
                    </p:cNvPr>
                    <p:cNvSpPr/>
                    <p:nvPr/>
                  </p:nvSpPr>
                  <p:spPr>
                    <a:xfrm>
                      <a:off x="613976" y="1899490"/>
                      <a:ext cx="451317" cy="212513"/>
                    </a:xfrm>
                    <a:custGeom>
                      <a:avLst/>
                      <a:gdLst/>
                      <a:ahLst/>
                      <a:cxnLst>
                        <a:cxn ang="0">
                          <a:pos x="wd2" y="hd2"/>
                        </a:cxn>
                        <a:cxn ang="5400000">
                          <a:pos x="wd2" y="hd2"/>
                        </a:cxn>
                        <a:cxn ang="10800000">
                          <a:pos x="wd2" y="hd2"/>
                        </a:cxn>
                        <a:cxn ang="16200000">
                          <a:pos x="wd2" y="hd2"/>
                        </a:cxn>
                      </a:cxnLst>
                      <a:rect l="0" t="0" r="r" b="b"/>
                      <a:pathLst>
                        <a:path w="21600" h="21600" extrusionOk="0">
                          <a:moveTo>
                            <a:pt x="20754" y="0"/>
                          </a:moveTo>
                          <a:lnTo>
                            <a:pt x="19029" y="1406"/>
                          </a:lnTo>
                          <a:cubicBezTo>
                            <a:pt x="19054" y="1548"/>
                            <a:pt x="19310" y="2958"/>
                            <a:pt x="19310" y="2958"/>
                          </a:cubicBezTo>
                          <a:lnTo>
                            <a:pt x="19147" y="3091"/>
                          </a:lnTo>
                          <a:lnTo>
                            <a:pt x="18865" y="1540"/>
                          </a:lnTo>
                          <a:lnTo>
                            <a:pt x="18111" y="2155"/>
                          </a:lnTo>
                          <a:cubicBezTo>
                            <a:pt x="18136" y="2291"/>
                            <a:pt x="18318" y="3295"/>
                            <a:pt x="18318" y="3295"/>
                          </a:cubicBezTo>
                          <a:lnTo>
                            <a:pt x="18155" y="3428"/>
                          </a:lnTo>
                          <a:lnTo>
                            <a:pt x="17947" y="2288"/>
                          </a:lnTo>
                          <a:lnTo>
                            <a:pt x="17193" y="2903"/>
                          </a:lnTo>
                          <a:cubicBezTo>
                            <a:pt x="17219" y="3044"/>
                            <a:pt x="17474" y="4455"/>
                            <a:pt x="17474" y="4455"/>
                          </a:cubicBezTo>
                          <a:lnTo>
                            <a:pt x="17311" y="4587"/>
                          </a:lnTo>
                          <a:lnTo>
                            <a:pt x="17030" y="3036"/>
                          </a:lnTo>
                          <a:lnTo>
                            <a:pt x="16275" y="3652"/>
                          </a:lnTo>
                          <a:cubicBezTo>
                            <a:pt x="16299" y="3788"/>
                            <a:pt x="16482" y="4792"/>
                            <a:pt x="16482" y="4792"/>
                          </a:cubicBezTo>
                          <a:lnTo>
                            <a:pt x="16318" y="4925"/>
                          </a:lnTo>
                          <a:lnTo>
                            <a:pt x="16111" y="3785"/>
                          </a:lnTo>
                          <a:lnTo>
                            <a:pt x="15357" y="4400"/>
                          </a:lnTo>
                          <a:cubicBezTo>
                            <a:pt x="15383" y="4541"/>
                            <a:pt x="15639" y="5951"/>
                            <a:pt x="15639" y="5951"/>
                          </a:cubicBezTo>
                          <a:lnTo>
                            <a:pt x="15475" y="6085"/>
                          </a:lnTo>
                          <a:lnTo>
                            <a:pt x="15193" y="4533"/>
                          </a:lnTo>
                          <a:lnTo>
                            <a:pt x="14439" y="5148"/>
                          </a:lnTo>
                          <a:cubicBezTo>
                            <a:pt x="14464" y="5284"/>
                            <a:pt x="14647" y="6288"/>
                            <a:pt x="14647" y="6288"/>
                          </a:cubicBezTo>
                          <a:lnTo>
                            <a:pt x="14483" y="6421"/>
                          </a:lnTo>
                          <a:lnTo>
                            <a:pt x="14275" y="5281"/>
                          </a:lnTo>
                          <a:lnTo>
                            <a:pt x="13522" y="5896"/>
                          </a:lnTo>
                          <a:cubicBezTo>
                            <a:pt x="13547" y="6037"/>
                            <a:pt x="13802" y="7448"/>
                            <a:pt x="13802" y="7448"/>
                          </a:cubicBezTo>
                          <a:lnTo>
                            <a:pt x="13638" y="7582"/>
                          </a:lnTo>
                          <a:lnTo>
                            <a:pt x="13358" y="6029"/>
                          </a:lnTo>
                          <a:lnTo>
                            <a:pt x="12603" y="6645"/>
                          </a:lnTo>
                          <a:cubicBezTo>
                            <a:pt x="12628" y="6781"/>
                            <a:pt x="12810" y="7785"/>
                            <a:pt x="12810" y="7785"/>
                          </a:cubicBezTo>
                          <a:lnTo>
                            <a:pt x="12646" y="7919"/>
                          </a:lnTo>
                          <a:lnTo>
                            <a:pt x="12439" y="6778"/>
                          </a:lnTo>
                          <a:lnTo>
                            <a:pt x="11685" y="7393"/>
                          </a:lnTo>
                          <a:cubicBezTo>
                            <a:pt x="11711" y="7534"/>
                            <a:pt x="11967" y="8944"/>
                            <a:pt x="11967" y="8944"/>
                          </a:cubicBezTo>
                          <a:lnTo>
                            <a:pt x="11803" y="9078"/>
                          </a:lnTo>
                          <a:lnTo>
                            <a:pt x="11521" y="7527"/>
                          </a:lnTo>
                          <a:lnTo>
                            <a:pt x="10768" y="8141"/>
                          </a:lnTo>
                          <a:cubicBezTo>
                            <a:pt x="10792" y="8277"/>
                            <a:pt x="10974" y="9282"/>
                            <a:pt x="10974" y="9282"/>
                          </a:cubicBezTo>
                          <a:lnTo>
                            <a:pt x="10811" y="9415"/>
                          </a:lnTo>
                          <a:lnTo>
                            <a:pt x="10604" y="8275"/>
                          </a:lnTo>
                          <a:lnTo>
                            <a:pt x="9849" y="8890"/>
                          </a:lnTo>
                          <a:cubicBezTo>
                            <a:pt x="9874" y="9031"/>
                            <a:pt x="10131" y="10441"/>
                            <a:pt x="10131" y="10441"/>
                          </a:cubicBezTo>
                          <a:lnTo>
                            <a:pt x="9967" y="10575"/>
                          </a:lnTo>
                          <a:lnTo>
                            <a:pt x="9686" y="9023"/>
                          </a:lnTo>
                          <a:lnTo>
                            <a:pt x="8931" y="9638"/>
                          </a:lnTo>
                          <a:cubicBezTo>
                            <a:pt x="8956" y="9774"/>
                            <a:pt x="9139" y="10778"/>
                            <a:pt x="9139" y="10778"/>
                          </a:cubicBezTo>
                          <a:lnTo>
                            <a:pt x="8975" y="10912"/>
                          </a:lnTo>
                          <a:lnTo>
                            <a:pt x="8767" y="9772"/>
                          </a:lnTo>
                          <a:lnTo>
                            <a:pt x="8014" y="10386"/>
                          </a:lnTo>
                          <a:cubicBezTo>
                            <a:pt x="8039" y="10527"/>
                            <a:pt x="8295" y="11937"/>
                            <a:pt x="8295" y="11937"/>
                          </a:cubicBezTo>
                          <a:lnTo>
                            <a:pt x="8131" y="12071"/>
                          </a:lnTo>
                          <a:lnTo>
                            <a:pt x="7850" y="10520"/>
                          </a:lnTo>
                          <a:lnTo>
                            <a:pt x="7095" y="11135"/>
                          </a:lnTo>
                          <a:cubicBezTo>
                            <a:pt x="7120" y="11271"/>
                            <a:pt x="7302" y="12275"/>
                            <a:pt x="7302" y="12275"/>
                          </a:cubicBezTo>
                          <a:lnTo>
                            <a:pt x="7138" y="12409"/>
                          </a:lnTo>
                          <a:lnTo>
                            <a:pt x="6932" y="11268"/>
                          </a:lnTo>
                          <a:lnTo>
                            <a:pt x="6177" y="11883"/>
                          </a:lnTo>
                          <a:cubicBezTo>
                            <a:pt x="6203" y="12024"/>
                            <a:pt x="6459" y="13435"/>
                            <a:pt x="6459" y="13435"/>
                          </a:cubicBezTo>
                          <a:lnTo>
                            <a:pt x="6295" y="13568"/>
                          </a:lnTo>
                          <a:lnTo>
                            <a:pt x="6013" y="12017"/>
                          </a:lnTo>
                          <a:lnTo>
                            <a:pt x="5260" y="12631"/>
                          </a:lnTo>
                          <a:cubicBezTo>
                            <a:pt x="5284" y="12768"/>
                            <a:pt x="5467" y="13771"/>
                            <a:pt x="5467" y="13771"/>
                          </a:cubicBezTo>
                          <a:lnTo>
                            <a:pt x="5303" y="13905"/>
                          </a:lnTo>
                          <a:lnTo>
                            <a:pt x="5096" y="12765"/>
                          </a:lnTo>
                          <a:lnTo>
                            <a:pt x="4342" y="13379"/>
                          </a:lnTo>
                          <a:cubicBezTo>
                            <a:pt x="4367" y="13521"/>
                            <a:pt x="4624" y="14931"/>
                            <a:pt x="4624" y="14931"/>
                          </a:cubicBezTo>
                          <a:lnTo>
                            <a:pt x="4460" y="15064"/>
                          </a:lnTo>
                          <a:lnTo>
                            <a:pt x="4178" y="13513"/>
                          </a:lnTo>
                          <a:lnTo>
                            <a:pt x="3423" y="14128"/>
                          </a:lnTo>
                          <a:cubicBezTo>
                            <a:pt x="3448" y="14265"/>
                            <a:pt x="3630" y="15269"/>
                            <a:pt x="3630" y="15269"/>
                          </a:cubicBezTo>
                          <a:lnTo>
                            <a:pt x="3467" y="15402"/>
                          </a:lnTo>
                          <a:lnTo>
                            <a:pt x="3260" y="14261"/>
                          </a:lnTo>
                          <a:lnTo>
                            <a:pt x="2505" y="14876"/>
                          </a:lnTo>
                          <a:cubicBezTo>
                            <a:pt x="2531" y="15018"/>
                            <a:pt x="2787" y="16428"/>
                            <a:pt x="2787" y="16428"/>
                          </a:cubicBezTo>
                          <a:lnTo>
                            <a:pt x="2623" y="16561"/>
                          </a:lnTo>
                          <a:lnTo>
                            <a:pt x="2342" y="15010"/>
                          </a:lnTo>
                          <a:lnTo>
                            <a:pt x="1588" y="15625"/>
                          </a:lnTo>
                          <a:cubicBezTo>
                            <a:pt x="1613" y="15761"/>
                            <a:pt x="1795" y="16765"/>
                            <a:pt x="1795" y="16765"/>
                          </a:cubicBezTo>
                          <a:lnTo>
                            <a:pt x="1631" y="16898"/>
                          </a:lnTo>
                          <a:lnTo>
                            <a:pt x="1424" y="15758"/>
                          </a:lnTo>
                          <a:lnTo>
                            <a:pt x="670" y="16373"/>
                          </a:lnTo>
                          <a:cubicBezTo>
                            <a:pt x="696" y="16514"/>
                            <a:pt x="951" y="17925"/>
                            <a:pt x="951" y="17925"/>
                          </a:cubicBezTo>
                          <a:lnTo>
                            <a:pt x="788" y="18057"/>
                          </a:lnTo>
                          <a:lnTo>
                            <a:pt x="506" y="16506"/>
                          </a:lnTo>
                          <a:lnTo>
                            <a:pt x="0" y="16919"/>
                          </a:lnTo>
                          <a:lnTo>
                            <a:pt x="846" y="21600"/>
                          </a:lnTo>
                          <a:lnTo>
                            <a:pt x="21600" y="4681"/>
                          </a:lnTo>
                          <a:lnTo>
                            <a:pt x="20754" y="0"/>
                          </a:lnTo>
                          <a:close/>
                          <a:moveTo>
                            <a:pt x="20622" y="2793"/>
                          </a:moveTo>
                          <a:cubicBezTo>
                            <a:pt x="20707" y="3260"/>
                            <a:pt x="20598" y="3784"/>
                            <a:pt x="20378" y="3963"/>
                          </a:cubicBezTo>
                          <a:cubicBezTo>
                            <a:pt x="20158" y="4143"/>
                            <a:pt x="19911" y="3909"/>
                            <a:pt x="19826" y="3442"/>
                          </a:cubicBezTo>
                          <a:cubicBezTo>
                            <a:pt x="19742" y="2974"/>
                            <a:pt x="19852" y="2449"/>
                            <a:pt x="20072" y="2270"/>
                          </a:cubicBezTo>
                          <a:cubicBezTo>
                            <a:pt x="20292" y="2091"/>
                            <a:pt x="20538" y="2325"/>
                            <a:pt x="20622" y="279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1" name="Shape 45">
                      <a:extLst>
                        <a:ext uri="{FF2B5EF4-FFF2-40B4-BE49-F238E27FC236}">
                          <a16:creationId xmlns:a16="http://schemas.microsoft.com/office/drawing/2014/main" id="{BDCC5879-5976-CD46-BB71-62C93534152D}"/>
                        </a:ext>
                      </a:extLst>
                    </p:cNvPr>
                    <p:cNvSpPr/>
                    <p:nvPr/>
                  </p:nvSpPr>
                  <p:spPr>
                    <a:xfrm>
                      <a:off x="2866918" y="578717"/>
                      <a:ext cx="181151" cy="216132"/>
                    </a:xfrm>
                    <a:custGeom>
                      <a:avLst/>
                      <a:gdLst/>
                      <a:ahLst/>
                      <a:cxnLst>
                        <a:cxn ang="0">
                          <a:pos x="wd2" y="hd2"/>
                        </a:cxn>
                        <a:cxn ang="5400000">
                          <a:pos x="wd2" y="hd2"/>
                        </a:cxn>
                        <a:cxn ang="10800000">
                          <a:pos x="wd2" y="hd2"/>
                        </a:cxn>
                        <a:cxn ang="16200000">
                          <a:pos x="wd2" y="hd2"/>
                        </a:cxn>
                      </a:cxnLst>
                      <a:rect l="0" t="0" r="r" b="b"/>
                      <a:pathLst>
                        <a:path w="21600" h="21600" extrusionOk="0">
                          <a:moveTo>
                            <a:pt x="0" y="896"/>
                          </a:moveTo>
                          <a:lnTo>
                            <a:pt x="1727" y="21600"/>
                          </a:lnTo>
                          <a:lnTo>
                            <a:pt x="21600" y="20435"/>
                          </a:lnTo>
                          <a:lnTo>
                            <a:pt x="20172" y="3324"/>
                          </a:lnTo>
                          <a:lnTo>
                            <a:pt x="15291" y="0"/>
                          </a:lnTo>
                          <a:lnTo>
                            <a:pt x="0" y="896"/>
                          </a:lnTo>
                          <a:close/>
                          <a:moveTo>
                            <a:pt x="6715" y="5294"/>
                          </a:moveTo>
                          <a:lnTo>
                            <a:pt x="13953" y="4870"/>
                          </a:lnTo>
                          <a:lnTo>
                            <a:pt x="14001" y="5441"/>
                          </a:lnTo>
                          <a:lnTo>
                            <a:pt x="6763" y="5865"/>
                          </a:lnTo>
                          <a:lnTo>
                            <a:pt x="6715" y="5294"/>
                          </a:lnTo>
                          <a:close/>
                          <a:moveTo>
                            <a:pt x="3566" y="11139"/>
                          </a:moveTo>
                          <a:lnTo>
                            <a:pt x="18042" y="10291"/>
                          </a:lnTo>
                          <a:lnTo>
                            <a:pt x="18088" y="10846"/>
                          </a:lnTo>
                          <a:lnTo>
                            <a:pt x="3613" y="11694"/>
                          </a:lnTo>
                          <a:lnTo>
                            <a:pt x="3566" y="11139"/>
                          </a:lnTo>
                          <a:close/>
                          <a:moveTo>
                            <a:pt x="3801" y="13947"/>
                          </a:moveTo>
                          <a:lnTo>
                            <a:pt x="18276" y="13099"/>
                          </a:lnTo>
                          <a:lnTo>
                            <a:pt x="18324" y="13670"/>
                          </a:lnTo>
                          <a:lnTo>
                            <a:pt x="3848" y="14519"/>
                          </a:lnTo>
                          <a:lnTo>
                            <a:pt x="3801" y="13947"/>
                          </a:lnTo>
                          <a:close/>
                          <a:moveTo>
                            <a:pt x="4035" y="16756"/>
                          </a:moveTo>
                          <a:lnTo>
                            <a:pt x="11273" y="16332"/>
                          </a:lnTo>
                          <a:lnTo>
                            <a:pt x="11320" y="16903"/>
                          </a:lnTo>
                          <a:lnTo>
                            <a:pt x="4083" y="17327"/>
                          </a:lnTo>
                          <a:lnTo>
                            <a:pt x="4035" y="16756"/>
                          </a:ln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2" name="Shape 46">
                      <a:extLst>
                        <a:ext uri="{FF2B5EF4-FFF2-40B4-BE49-F238E27FC236}">
                          <a16:creationId xmlns:a16="http://schemas.microsoft.com/office/drawing/2014/main" id="{2C2F6403-3061-634F-9F4D-3B040D8CB32B}"/>
                        </a:ext>
                      </a:extLst>
                    </p:cNvPr>
                    <p:cNvSpPr/>
                    <p:nvPr/>
                  </p:nvSpPr>
                  <p:spPr>
                    <a:xfrm>
                      <a:off x="2146355" y="2636600"/>
                      <a:ext cx="493485" cy="472771"/>
                    </a:xfrm>
                    <a:custGeom>
                      <a:avLst/>
                      <a:gdLst/>
                      <a:ahLst/>
                      <a:cxnLst>
                        <a:cxn ang="0">
                          <a:pos x="wd2" y="hd2"/>
                        </a:cxn>
                        <a:cxn ang="5400000">
                          <a:pos x="wd2" y="hd2"/>
                        </a:cxn>
                        <a:cxn ang="10800000">
                          <a:pos x="wd2" y="hd2"/>
                        </a:cxn>
                        <a:cxn ang="16200000">
                          <a:pos x="wd2" y="hd2"/>
                        </a:cxn>
                      </a:cxnLst>
                      <a:rect l="0" t="0" r="r" b="b"/>
                      <a:pathLst>
                        <a:path w="21595" h="21600" extrusionOk="0">
                          <a:moveTo>
                            <a:pt x="8914" y="18801"/>
                          </a:moveTo>
                          <a:lnTo>
                            <a:pt x="4785" y="21600"/>
                          </a:lnTo>
                          <a:lnTo>
                            <a:pt x="4816" y="16426"/>
                          </a:lnTo>
                          <a:cubicBezTo>
                            <a:pt x="4816" y="16426"/>
                            <a:pt x="8914" y="18801"/>
                            <a:pt x="8914" y="18801"/>
                          </a:cubicBezTo>
                          <a:close/>
                          <a:moveTo>
                            <a:pt x="13648" y="9886"/>
                          </a:moveTo>
                          <a:cubicBezTo>
                            <a:pt x="14256" y="10473"/>
                            <a:pt x="14710" y="11017"/>
                            <a:pt x="14897" y="11332"/>
                          </a:cubicBezTo>
                          <a:cubicBezTo>
                            <a:pt x="15850" y="10515"/>
                            <a:pt x="17245" y="10354"/>
                            <a:pt x="18616" y="11148"/>
                          </a:cubicBezTo>
                          <a:cubicBezTo>
                            <a:pt x="20411" y="12189"/>
                            <a:pt x="21595" y="16528"/>
                            <a:pt x="21595" y="16528"/>
                          </a:cubicBezTo>
                          <a:cubicBezTo>
                            <a:pt x="21595" y="16528"/>
                            <a:pt x="21592" y="16527"/>
                            <a:pt x="21588" y="16526"/>
                          </a:cubicBezTo>
                          <a:cubicBezTo>
                            <a:pt x="21592" y="16529"/>
                            <a:pt x="21593" y="16531"/>
                            <a:pt x="21593" y="16531"/>
                          </a:cubicBezTo>
                          <a:cubicBezTo>
                            <a:pt x="21593" y="16531"/>
                            <a:pt x="17444" y="17785"/>
                            <a:pt x="15649" y="16745"/>
                          </a:cubicBezTo>
                          <a:cubicBezTo>
                            <a:pt x="14292" y="15958"/>
                            <a:pt x="13682" y="14654"/>
                            <a:pt x="13824" y="13387"/>
                          </a:cubicBezTo>
                          <a:cubicBezTo>
                            <a:pt x="13475" y="13392"/>
                            <a:pt x="12782" y="13278"/>
                            <a:pt x="11970" y="13046"/>
                          </a:cubicBezTo>
                          <a:lnTo>
                            <a:pt x="9286" y="18101"/>
                          </a:lnTo>
                          <a:lnTo>
                            <a:pt x="5188" y="15725"/>
                          </a:lnTo>
                          <a:lnTo>
                            <a:pt x="7746" y="10909"/>
                          </a:lnTo>
                          <a:cubicBezTo>
                            <a:pt x="5611" y="9358"/>
                            <a:pt x="2500" y="6818"/>
                            <a:pt x="1282" y="5700"/>
                          </a:cubicBezTo>
                          <a:cubicBezTo>
                            <a:pt x="139" y="4651"/>
                            <a:pt x="14" y="4208"/>
                            <a:pt x="8" y="4074"/>
                          </a:cubicBezTo>
                          <a:cubicBezTo>
                            <a:pt x="-5" y="4066"/>
                            <a:pt x="-1" y="4060"/>
                            <a:pt x="9" y="4052"/>
                          </a:cubicBezTo>
                          <a:cubicBezTo>
                            <a:pt x="10" y="4035"/>
                            <a:pt x="13" y="4026"/>
                            <a:pt x="13" y="4026"/>
                          </a:cubicBezTo>
                          <a:cubicBezTo>
                            <a:pt x="143" y="3970"/>
                            <a:pt x="568" y="3846"/>
                            <a:pt x="2025" y="4303"/>
                          </a:cubicBezTo>
                          <a:cubicBezTo>
                            <a:pt x="3577" y="4790"/>
                            <a:pt x="7287" y="6203"/>
                            <a:pt x="9677" y="7273"/>
                          </a:cubicBezTo>
                          <a:lnTo>
                            <a:pt x="11818" y="3240"/>
                          </a:lnTo>
                          <a:lnTo>
                            <a:pt x="15917" y="5613"/>
                          </a:lnTo>
                          <a:cubicBezTo>
                            <a:pt x="15917" y="5613"/>
                            <a:pt x="13648" y="9886"/>
                            <a:pt x="13648" y="9886"/>
                          </a:cubicBezTo>
                          <a:close/>
                          <a:moveTo>
                            <a:pt x="12197" y="2525"/>
                          </a:moveTo>
                          <a:lnTo>
                            <a:pt x="13538" y="0"/>
                          </a:lnTo>
                          <a:lnTo>
                            <a:pt x="17637" y="2372"/>
                          </a:lnTo>
                          <a:lnTo>
                            <a:pt x="16296" y="4898"/>
                          </a:lnTo>
                          <a:cubicBezTo>
                            <a:pt x="16296" y="4898"/>
                            <a:pt x="12197" y="2525"/>
                            <a:pt x="12197" y="2525"/>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3" name="Shape 47">
                      <a:extLst>
                        <a:ext uri="{FF2B5EF4-FFF2-40B4-BE49-F238E27FC236}">
                          <a16:creationId xmlns:a16="http://schemas.microsoft.com/office/drawing/2014/main" id="{BCD4C25E-0C02-2A42-83A2-6153BA270985}"/>
                        </a:ext>
                      </a:extLst>
                    </p:cNvPr>
                    <p:cNvSpPr/>
                    <p:nvPr/>
                  </p:nvSpPr>
                  <p:spPr>
                    <a:xfrm>
                      <a:off x="713935" y="2111420"/>
                      <a:ext cx="296291" cy="290435"/>
                    </a:xfrm>
                    <a:custGeom>
                      <a:avLst/>
                      <a:gdLst/>
                      <a:ahLst/>
                      <a:cxnLst>
                        <a:cxn ang="0">
                          <a:pos x="wd2" y="hd2"/>
                        </a:cxn>
                        <a:cxn ang="5400000">
                          <a:pos x="wd2" y="hd2"/>
                        </a:cxn>
                        <a:cxn ang="10800000">
                          <a:pos x="wd2" y="hd2"/>
                        </a:cxn>
                        <a:cxn ang="16200000">
                          <a:pos x="wd2" y="hd2"/>
                        </a:cxn>
                      </a:cxnLst>
                      <a:rect l="0" t="0" r="r" b="b"/>
                      <a:pathLst>
                        <a:path w="20991" h="21600" extrusionOk="0">
                          <a:moveTo>
                            <a:pt x="0" y="6005"/>
                          </a:moveTo>
                          <a:lnTo>
                            <a:pt x="2577" y="11807"/>
                          </a:lnTo>
                          <a:cubicBezTo>
                            <a:pt x="2577" y="11807"/>
                            <a:pt x="3706" y="12286"/>
                            <a:pt x="4255" y="11343"/>
                          </a:cubicBezTo>
                          <a:cubicBezTo>
                            <a:pt x="4860" y="10297"/>
                            <a:pt x="7052" y="9212"/>
                            <a:pt x="8001" y="11472"/>
                          </a:cubicBezTo>
                          <a:cubicBezTo>
                            <a:pt x="8949" y="13731"/>
                            <a:pt x="7204" y="14700"/>
                            <a:pt x="5987" y="14655"/>
                          </a:cubicBezTo>
                          <a:cubicBezTo>
                            <a:pt x="4886" y="14615"/>
                            <a:pt x="4270" y="15618"/>
                            <a:pt x="4270" y="15618"/>
                          </a:cubicBezTo>
                          <a:lnTo>
                            <a:pt x="6927" y="21600"/>
                          </a:lnTo>
                          <a:lnTo>
                            <a:pt x="11852" y="19189"/>
                          </a:lnTo>
                          <a:cubicBezTo>
                            <a:pt x="11852" y="19189"/>
                            <a:pt x="11984" y="18276"/>
                            <a:pt x="11207" y="17738"/>
                          </a:cubicBezTo>
                          <a:cubicBezTo>
                            <a:pt x="10263" y="17087"/>
                            <a:pt x="9280" y="15038"/>
                            <a:pt x="11605" y="13899"/>
                          </a:cubicBezTo>
                          <a:cubicBezTo>
                            <a:pt x="13931" y="12761"/>
                            <a:pt x="14808" y="14792"/>
                            <a:pt x="14617" y="16180"/>
                          </a:cubicBezTo>
                          <a:cubicBezTo>
                            <a:pt x="14474" y="17220"/>
                            <a:pt x="15221" y="17540"/>
                            <a:pt x="15221" y="17540"/>
                          </a:cubicBezTo>
                          <a:lnTo>
                            <a:pt x="19368" y="15510"/>
                          </a:lnTo>
                          <a:cubicBezTo>
                            <a:pt x="19368" y="15510"/>
                            <a:pt x="17338" y="11290"/>
                            <a:pt x="17019" y="10076"/>
                          </a:cubicBezTo>
                          <a:cubicBezTo>
                            <a:pt x="16676" y="8775"/>
                            <a:pt x="18369" y="8955"/>
                            <a:pt x="18673" y="8964"/>
                          </a:cubicBezTo>
                          <a:cubicBezTo>
                            <a:pt x="20424" y="9020"/>
                            <a:pt x="21600" y="7510"/>
                            <a:pt x="20656" y="5385"/>
                          </a:cubicBezTo>
                          <a:cubicBezTo>
                            <a:pt x="19712" y="3260"/>
                            <a:pt x="17321" y="3778"/>
                            <a:pt x="16643" y="5120"/>
                          </a:cubicBezTo>
                          <a:cubicBezTo>
                            <a:pt x="16139" y="6117"/>
                            <a:pt x="15546" y="6529"/>
                            <a:pt x="15164" y="5995"/>
                          </a:cubicBezTo>
                          <a:cubicBezTo>
                            <a:pt x="14272" y="4748"/>
                            <a:pt x="12268" y="0"/>
                            <a:pt x="12268" y="0"/>
                          </a:cubicBezTo>
                          <a:lnTo>
                            <a:pt x="8380" y="1903"/>
                          </a:lnTo>
                          <a:cubicBezTo>
                            <a:pt x="8380" y="1903"/>
                            <a:pt x="8041" y="3203"/>
                            <a:pt x="8973" y="3711"/>
                          </a:cubicBezTo>
                          <a:cubicBezTo>
                            <a:pt x="10375" y="4474"/>
                            <a:pt x="10679" y="6519"/>
                            <a:pt x="8834" y="7423"/>
                          </a:cubicBezTo>
                          <a:cubicBezTo>
                            <a:pt x="6988" y="8326"/>
                            <a:pt x="5715" y="6969"/>
                            <a:pt x="5997" y="5295"/>
                          </a:cubicBezTo>
                          <a:cubicBezTo>
                            <a:pt x="6154" y="4357"/>
                            <a:pt x="5083" y="3527"/>
                            <a:pt x="5083" y="3527"/>
                          </a:cubicBezTo>
                          <a:cubicBezTo>
                            <a:pt x="5083" y="3527"/>
                            <a:pt x="0" y="6005"/>
                            <a:pt x="0" y="6005"/>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4" name="Shape 48">
                      <a:extLst>
                        <a:ext uri="{FF2B5EF4-FFF2-40B4-BE49-F238E27FC236}">
                          <a16:creationId xmlns:a16="http://schemas.microsoft.com/office/drawing/2014/main" id="{DFE73C48-561D-3D4C-B74A-DC139BCF7159}"/>
                        </a:ext>
                      </a:extLst>
                    </p:cNvPr>
                    <p:cNvSpPr/>
                    <p:nvPr/>
                  </p:nvSpPr>
                  <p:spPr>
                    <a:xfrm>
                      <a:off x="2434961" y="302987"/>
                      <a:ext cx="238802" cy="255558"/>
                    </a:xfrm>
                    <a:custGeom>
                      <a:avLst/>
                      <a:gdLst/>
                      <a:ahLst/>
                      <a:cxnLst>
                        <a:cxn ang="0">
                          <a:pos x="wd2" y="hd2"/>
                        </a:cxn>
                        <a:cxn ang="5400000">
                          <a:pos x="wd2" y="hd2"/>
                        </a:cxn>
                        <a:cxn ang="10800000">
                          <a:pos x="wd2" y="hd2"/>
                        </a:cxn>
                        <a:cxn ang="16200000">
                          <a:pos x="wd2" y="hd2"/>
                        </a:cxn>
                      </a:cxnLst>
                      <a:rect l="0" t="0" r="r" b="b"/>
                      <a:pathLst>
                        <a:path w="19372" h="21028" extrusionOk="0">
                          <a:moveTo>
                            <a:pt x="11134" y="0"/>
                          </a:moveTo>
                          <a:cubicBezTo>
                            <a:pt x="10473" y="291"/>
                            <a:pt x="9829" y="670"/>
                            <a:pt x="9218" y="1133"/>
                          </a:cubicBezTo>
                          <a:cubicBezTo>
                            <a:pt x="8205" y="1900"/>
                            <a:pt x="7241" y="3000"/>
                            <a:pt x="7232" y="4263"/>
                          </a:cubicBezTo>
                          <a:cubicBezTo>
                            <a:pt x="7232" y="4376"/>
                            <a:pt x="7251" y="4474"/>
                            <a:pt x="7265" y="4578"/>
                          </a:cubicBezTo>
                          <a:lnTo>
                            <a:pt x="5151" y="2019"/>
                          </a:lnTo>
                          <a:cubicBezTo>
                            <a:pt x="5136" y="2030"/>
                            <a:pt x="5118" y="2042"/>
                            <a:pt x="5102" y="2053"/>
                          </a:cubicBezTo>
                          <a:cubicBezTo>
                            <a:pt x="5027" y="2106"/>
                            <a:pt x="4955" y="2159"/>
                            <a:pt x="4880" y="2213"/>
                          </a:cubicBezTo>
                          <a:lnTo>
                            <a:pt x="7423" y="5900"/>
                          </a:lnTo>
                          <a:cubicBezTo>
                            <a:pt x="4977" y="5414"/>
                            <a:pt x="2486" y="6475"/>
                            <a:pt x="1082" y="8857"/>
                          </a:cubicBezTo>
                          <a:cubicBezTo>
                            <a:pt x="-1074" y="12513"/>
                            <a:pt x="95" y="17729"/>
                            <a:pt x="3688" y="19976"/>
                          </a:cubicBezTo>
                          <a:cubicBezTo>
                            <a:pt x="6286" y="21600"/>
                            <a:pt x="9522" y="21245"/>
                            <a:pt x="12057" y="19586"/>
                          </a:cubicBezTo>
                          <a:cubicBezTo>
                            <a:pt x="14335" y="19918"/>
                            <a:pt x="16643" y="19169"/>
                            <a:pt x="18072" y="17172"/>
                          </a:cubicBezTo>
                          <a:cubicBezTo>
                            <a:pt x="20526" y="13741"/>
                            <a:pt x="19342" y="8581"/>
                            <a:pt x="15911" y="5901"/>
                          </a:cubicBezTo>
                          <a:cubicBezTo>
                            <a:pt x="14980" y="5173"/>
                            <a:pt x="13948" y="4703"/>
                            <a:pt x="12864" y="4562"/>
                          </a:cubicBezTo>
                          <a:cubicBezTo>
                            <a:pt x="12076" y="4459"/>
                            <a:pt x="11291" y="4541"/>
                            <a:pt x="10539" y="4763"/>
                          </a:cubicBezTo>
                          <a:cubicBezTo>
                            <a:pt x="10955" y="4092"/>
                            <a:pt x="11179" y="3259"/>
                            <a:pt x="11250" y="2443"/>
                          </a:cubicBezTo>
                          <a:cubicBezTo>
                            <a:pt x="11324" y="1599"/>
                            <a:pt x="11285" y="776"/>
                            <a:pt x="11134" y="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5" name="Shape 49">
                      <a:extLst>
                        <a:ext uri="{FF2B5EF4-FFF2-40B4-BE49-F238E27FC236}">
                          <a16:creationId xmlns:a16="http://schemas.microsoft.com/office/drawing/2014/main" id="{DB4A22FA-425C-B04F-81CC-227E87AB206A}"/>
                        </a:ext>
                      </a:extLst>
                    </p:cNvPr>
                    <p:cNvSpPr/>
                    <p:nvPr/>
                  </p:nvSpPr>
                  <p:spPr>
                    <a:xfrm>
                      <a:off x="1796657" y="905227"/>
                      <a:ext cx="242585" cy="225810"/>
                    </a:xfrm>
                    <a:custGeom>
                      <a:avLst/>
                      <a:gdLst/>
                      <a:ahLst/>
                      <a:cxnLst>
                        <a:cxn ang="0">
                          <a:pos x="wd2" y="hd2"/>
                        </a:cxn>
                        <a:cxn ang="5400000">
                          <a:pos x="wd2" y="hd2"/>
                        </a:cxn>
                        <a:cxn ang="10800000">
                          <a:pos x="wd2" y="hd2"/>
                        </a:cxn>
                        <a:cxn ang="16200000">
                          <a:pos x="wd2" y="hd2"/>
                        </a:cxn>
                      </a:cxnLst>
                      <a:rect l="0" t="0" r="r" b="b"/>
                      <a:pathLst>
                        <a:path w="21184" h="21600" extrusionOk="0">
                          <a:moveTo>
                            <a:pt x="0" y="3459"/>
                          </a:moveTo>
                          <a:lnTo>
                            <a:pt x="1422" y="10208"/>
                          </a:lnTo>
                          <a:cubicBezTo>
                            <a:pt x="1422" y="10208"/>
                            <a:pt x="2469" y="10982"/>
                            <a:pt x="3219" y="10113"/>
                          </a:cubicBezTo>
                          <a:cubicBezTo>
                            <a:pt x="4049" y="9149"/>
                            <a:pt x="6494" y="8518"/>
                            <a:pt x="6992" y="11134"/>
                          </a:cubicBezTo>
                          <a:cubicBezTo>
                            <a:pt x="7491" y="13750"/>
                            <a:pt x="5522" y="14362"/>
                            <a:pt x="4296" y="14027"/>
                          </a:cubicBezTo>
                          <a:cubicBezTo>
                            <a:pt x="3187" y="13725"/>
                            <a:pt x="2357" y="14641"/>
                            <a:pt x="2357" y="14641"/>
                          </a:cubicBezTo>
                          <a:lnTo>
                            <a:pt x="3823" y="21600"/>
                          </a:lnTo>
                          <a:lnTo>
                            <a:pt x="9313" y="20212"/>
                          </a:lnTo>
                          <a:cubicBezTo>
                            <a:pt x="9313" y="20212"/>
                            <a:pt x="9635" y="19276"/>
                            <a:pt x="8958" y="18523"/>
                          </a:cubicBezTo>
                          <a:cubicBezTo>
                            <a:pt x="8134" y="17611"/>
                            <a:pt x="7558" y="15210"/>
                            <a:pt x="10150" y="14555"/>
                          </a:cubicBezTo>
                          <a:cubicBezTo>
                            <a:pt x="12743" y="13899"/>
                            <a:pt x="13216" y="16255"/>
                            <a:pt x="12736" y="17679"/>
                          </a:cubicBezTo>
                          <a:cubicBezTo>
                            <a:pt x="12378" y="18747"/>
                            <a:pt x="13070" y="19262"/>
                            <a:pt x="13070" y="19262"/>
                          </a:cubicBezTo>
                          <a:lnTo>
                            <a:pt x="17693" y="18092"/>
                          </a:lnTo>
                          <a:cubicBezTo>
                            <a:pt x="17693" y="18092"/>
                            <a:pt x="16501" y="13146"/>
                            <a:pt x="16426" y="11786"/>
                          </a:cubicBezTo>
                          <a:cubicBezTo>
                            <a:pt x="16346" y="10328"/>
                            <a:pt x="18026" y="10919"/>
                            <a:pt x="18332" y="11000"/>
                          </a:cubicBezTo>
                          <a:cubicBezTo>
                            <a:pt x="20097" y="11473"/>
                            <a:pt x="21600" y="10153"/>
                            <a:pt x="21079" y="7680"/>
                          </a:cubicBezTo>
                          <a:cubicBezTo>
                            <a:pt x="20558" y="5208"/>
                            <a:pt x="18027" y="5192"/>
                            <a:pt x="17063" y="6452"/>
                          </a:cubicBezTo>
                          <a:cubicBezTo>
                            <a:pt x="16347" y="7388"/>
                            <a:pt x="15661" y="7684"/>
                            <a:pt x="15383" y="7029"/>
                          </a:cubicBezTo>
                          <a:cubicBezTo>
                            <a:pt x="14735" y="5498"/>
                            <a:pt x="13677" y="0"/>
                            <a:pt x="13677" y="0"/>
                          </a:cubicBezTo>
                          <a:lnTo>
                            <a:pt x="9343" y="1096"/>
                          </a:lnTo>
                          <a:cubicBezTo>
                            <a:pt x="9343" y="1096"/>
                            <a:pt x="8732" y="2392"/>
                            <a:pt x="9572" y="3149"/>
                          </a:cubicBezTo>
                          <a:cubicBezTo>
                            <a:pt x="10838" y="4289"/>
                            <a:pt x="10727" y="6525"/>
                            <a:pt x="8669" y="7045"/>
                          </a:cubicBezTo>
                          <a:cubicBezTo>
                            <a:pt x="6612" y="7566"/>
                            <a:pt x="5599" y="5828"/>
                            <a:pt x="6228" y="4123"/>
                          </a:cubicBezTo>
                          <a:cubicBezTo>
                            <a:pt x="6581" y="3168"/>
                            <a:pt x="5664" y="2036"/>
                            <a:pt x="5664" y="2036"/>
                          </a:cubicBezTo>
                          <a:cubicBezTo>
                            <a:pt x="5664" y="2036"/>
                            <a:pt x="0" y="3459"/>
                            <a:pt x="0" y="345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6" name="Shape 50">
                      <a:extLst>
                        <a:ext uri="{FF2B5EF4-FFF2-40B4-BE49-F238E27FC236}">
                          <a16:creationId xmlns:a16="http://schemas.microsoft.com/office/drawing/2014/main" id="{C82E672F-1B93-A34E-9C94-89E4366D7E22}"/>
                        </a:ext>
                      </a:extLst>
                    </p:cNvPr>
                    <p:cNvSpPr/>
                    <p:nvPr/>
                  </p:nvSpPr>
                  <p:spPr>
                    <a:xfrm>
                      <a:off x="3637836" y="1282444"/>
                      <a:ext cx="222463" cy="238072"/>
                    </a:xfrm>
                    <a:custGeom>
                      <a:avLst/>
                      <a:gdLst/>
                      <a:ahLst/>
                      <a:cxnLst>
                        <a:cxn ang="0">
                          <a:pos x="wd2" y="hd2"/>
                        </a:cxn>
                        <a:cxn ang="5400000">
                          <a:pos x="wd2" y="hd2"/>
                        </a:cxn>
                        <a:cxn ang="10800000">
                          <a:pos x="wd2" y="hd2"/>
                        </a:cxn>
                        <a:cxn ang="16200000">
                          <a:pos x="wd2" y="hd2"/>
                        </a:cxn>
                      </a:cxnLst>
                      <a:rect l="0" t="0" r="r" b="b"/>
                      <a:pathLst>
                        <a:path w="19372" h="21028" extrusionOk="0">
                          <a:moveTo>
                            <a:pt x="11134" y="0"/>
                          </a:moveTo>
                          <a:cubicBezTo>
                            <a:pt x="10473" y="291"/>
                            <a:pt x="9829" y="670"/>
                            <a:pt x="9218" y="1133"/>
                          </a:cubicBezTo>
                          <a:cubicBezTo>
                            <a:pt x="8205" y="1900"/>
                            <a:pt x="7241" y="3000"/>
                            <a:pt x="7232" y="4263"/>
                          </a:cubicBezTo>
                          <a:cubicBezTo>
                            <a:pt x="7232" y="4376"/>
                            <a:pt x="7251" y="4474"/>
                            <a:pt x="7265" y="4578"/>
                          </a:cubicBezTo>
                          <a:lnTo>
                            <a:pt x="5151" y="2019"/>
                          </a:lnTo>
                          <a:cubicBezTo>
                            <a:pt x="5136" y="2030"/>
                            <a:pt x="5118" y="2042"/>
                            <a:pt x="5102" y="2053"/>
                          </a:cubicBezTo>
                          <a:cubicBezTo>
                            <a:pt x="5027" y="2106"/>
                            <a:pt x="4955" y="2159"/>
                            <a:pt x="4880" y="2213"/>
                          </a:cubicBezTo>
                          <a:lnTo>
                            <a:pt x="7423" y="5900"/>
                          </a:lnTo>
                          <a:cubicBezTo>
                            <a:pt x="4977" y="5414"/>
                            <a:pt x="2486" y="6475"/>
                            <a:pt x="1082" y="8857"/>
                          </a:cubicBezTo>
                          <a:cubicBezTo>
                            <a:pt x="-1074" y="12513"/>
                            <a:pt x="95" y="17729"/>
                            <a:pt x="3688" y="19976"/>
                          </a:cubicBezTo>
                          <a:cubicBezTo>
                            <a:pt x="6286" y="21600"/>
                            <a:pt x="9522" y="21245"/>
                            <a:pt x="12057" y="19586"/>
                          </a:cubicBezTo>
                          <a:cubicBezTo>
                            <a:pt x="14335" y="19918"/>
                            <a:pt x="16643" y="19169"/>
                            <a:pt x="18072" y="17172"/>
                          </a:cubicBezTo>
                          <a:cubicBezTo>
                            <a:pt x="20526" y="13741"/>
                            <a:pt x="19342" y="8581"/>
                            <a:pt x="15911" y="5901"/>
                          </a:cubicBezTo>
                          <a:cubicBezTo>
                            <a:pt x="14980" y="5173"/>
                            <a:pt x="13948" y="4703"/>
                            <a:pt x="12864" y="4562"/>
                          </a:cubicBezTo>
                          <a:cubicBezTo>
                            <a:pt x="12076" y="4459"/>
                            <a:pt x="11291" y="4541"/>
                            <a:pt x="10539" y="4763"/>
                          </a:cubicBezTo>
                          <a:cubicBezTo>
                            <a:pt x="10955" y="4092"/>
                            <a:pt x="11179" y="3259"/>
                            <a:pt x="11250" y="2443"/>
                          </a:cubicBezTo>
                          <a:cubicBezTo>
                            <a:pt x="11324" y="1599"/>
                            <a:pt x="11285" y="776"/>
                            <a:pt x="11134" y="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7" name="Shape 51">
                      <a:extLst>
                        <a:ext uri="{FF2B5EF4-FFF2-40B4-BE49-F238E27FC236}">
                          <a16:creationId xmlns:a16="http://schemas.microsoft.com/office/drawing/2014/main" id="{56E700A9-EF30-EB4F-A394-AAB5B211ACDF}"/>
                        </a:ext>
                      </a:extLst>
                    </p:cNvPr>
                    <p:cNvSpPr/>
                    <p:nvPr/>
                  </p:nvSpPr>
                  <p:spPr>
                    <a:xfrm>
                      <a:off x="1865268" y="3452948"/>
                      <a:ext cx="522071" cy="341543"/>
                    </a:xfrm>
                    <a:custGeom>
                      <a:avLst/>
                      <a:gdLst/>
                      <a:ahLst/>
                      <a:cxnLst>
                        <a:cxn ang="0">
                          <a:pos x="wd2" y="hd2"/>
                        </a:cxn>
                        <a:cxn ang="5400000">
                          <a:pos x="wd2" y="hd2"/>
                        </a:cxn>
                        <a:cxn ang="10800000">
                          <a:pos x="wd2" y="hd2"/>
                        </a:cxn>
                        <a:cxn ang="16200000">
                          <a:pos x="wd2" y="hd2"/>
                        </a:cxn>
                      </a:cxnLst>
                      <a:rect l="0" t="0" r="r" b="b"/>
                      <a:pathLst>
                        <a:path w="21600" h="21600" extrusionOk="0">
                          <a:moveTo>
                            <a:pt x="18900" y="15429"/>
                          </a:moveTo>
                          <a:lnTo>
                            <a:pt x="2700" y="15429"/>
                          </a:lnTo>
                          <a:lnTo>
                            <a:pt x="2700" y="2057"/>
                          </a:lnTo>
                          <a:lnTo>
                            <a:pt x="18900" y="2057"/>
                          </a:lnTo>
                          <a:cubicBezTo>
                            <a:pt x="18900" y="2057"/>
                            <a:pt x="18900" y="15429"/>
                            <a:pt x="18900" y="15429"/>
                          </a:cubicBezTo>
                          <a:close/>
                          <a:moveTo>
                            <a:pt x="18900" y="0"/>
                          </a:moveTo>
                          <a:lnTo>
                            <a:pt x="2700" y="0"/>
                          </a:lnTo>
                          <a:cubicBezTo>
                            <a:pt x="1954" y="0"/>
                            <a:pt x="1350" y="922"/>
                            <a:pt x="1350" y="2057"/>
                          </a:cubicBezTo>
                          <a:cubicBezTo>
                            <a:pt x="1350" y="2057"/>
                            <a:pt x="1350" y="17486"/>
                            <a:pt x="1364" y="17486"/>
                          </a:cubicBezTo>
                          <a:lnTo>
                            <a:pt x="20235" y="17486"/>
                          </a:lnTo>
                          <a:cubicBezTo>
                            <a:pt x="20250" y="17486"/>
                            <a:pt x="20250" y="2057"/>
                            <a:pt x="20250" y="2057"/>
                          </a:cubicBezTo>
                          <a:cubicBezTo>
                            <a:pt x="20250" y="922"/>
                            <a:pt x="19646" y="0"/>
                            <a:pt x="18900" y="0"/>
                          </a:cubicBezTo>
                          <a:close/>
                          <a:moveTo>
                            <a:pt x="20250" y="21600"/>
                          </a:moveTo>
                          <a:lnTo>
                            <a:pt x="1350" y="21600"/>
                          </a:lnTo>
                          <a:cubicBezTo>
                            <a:pt x="604" y="21600"/>
                            <a:pt x="0" y="20679"/>
                            <a:pt x="0" y="19543"/>
                          </a:cubicBezTo>
                          <a:lnTo>
                            <a:pt x="0" y="18514"/>
                          </a:lnTo>
                          <a:lnTo>
                            <a:pt x="8775" y="18514"/>
                          </a:lnTo>
                          <a:lnTo>
                            <a:pt x="8775" y="19543"/>
                          </a:lnTo>
                          <a:lnTo>
                            <a:pt x="12825" y="19543"/>
                          </a:lnTo>
                          <a:lnTo>
                            <a:pt x="12825" y="18514"/>
                          </a:lnTo>
                          <a:lnTo>
                            <a:pt x="21600" y="18514"/>
                          </a:lnTo>
                          <a:lnTo>
                            <a:pt x="21600" y="19543"/>
                          </a:lnTo>
                          <a:cubicBezTo>
                            <a:pt x="21600" y="20679"/>
                            <a:pt x="20995" y="21600"/>
                            <a:pt x="20250" y="21600"/>
                          </a:cubicBezTo>
                          <a:cubicBezTo>
                            <a:pt x="20250" y="21600"/>
                            <a:pt x="20250" y="21600"/>
                            <a:pt x="20250" y="2160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8" name="Shape 52">
                      <a:extLst>
                        <a:ext uri="{FF2B5EF4-FFF2-40B4-BE49-F238E27FC236}">
                          <a16:creationId xmlns:a16="http://schemas.microsoft.com/office/drawing/2014/main" id="{55BD817A-67F9-0C44-8CE5-C82C5C2C56CD}"/>
                        </a:ext>
                      </a:extLst>
                    </p:cNvPr>
                    <p:cNvSpPr/>
                    <p:nvPr/>
                  </p:nvSpPr>
                  <p:spPr>
                    <a:xfrm>
                      <a:off x="587204" y="1454563"/>
                      <a:ext cx="396307" cy="414234"/>
                    </a:xfrm>
                    <a:custGeom>
                      <a:avLst/>
                      <a:gdLst/>
                      <a:ahLst/>
                      <a:cxnLst>
                        <a:cxn ang="0">
                          <a:pos x="wd2" y="hd2"/>
                        </a:cxn>
                        <a:cxn ang="5400000">
                          <a:pos x="wd2" y="hd2"/>
                        </a:cxn>
                        <a:cxn ang="10800000">
                          <a:pos x="wd2" y="hd2"/>
                        </a:cxn>
                        <a:cxn ang="16200000">
                          <a:pos x="wd2" y="hd2"/>
                        </a:cxn>
                      </a:cxnLst>
                      <a:rect l="0" t="0" r="r" b="b"/>
                      <a:pathLst>
                        <a:path w="21600" h="21600" extrusionOk="0">
                          <a:moveTo>
                            <a:pt x="5147" y="16723"/>
                          </a:moveTo>
                          <a:lnTo>
                            <a:pt x="0" y="16809"/>
                          </a:lnTo>
                          <a:lnTo>
                            <a:pt x="2774" y="12622"/>
                          </a:lnTo>
                          <a:cubicBezTo>
                            <a:pt x="2774" y="12622"/>
                            <a:pt x="5147" y="16723"/>
                            <a:pt x="5147" y="16723"/>
                          </a:cubicBezTo>
                          <a:close/>
                          <a:moveTo>
                            <a:pt x="14076" y="11989"/>
                          </a:moveTo>
                          <a:cubicBezTo>
                            <a:pt x="14302" y="12788"/>
                            <a:pt x="14417" y="13471"/>
                            <a:pt x="14416" y="13825"/>
                          </a:cubicBezTo>
                          <a:cubicBezTo>
                            <a:pt x="15694" y="13667"/>
                            <a:pt x="17017" y="14276"/>
                            <a:pt x="17811" y="15648"/>
                          </a:cubicBezTo>
                          <a:cubicBezTo>
                            <a:pt x="18851" y="17445"/>
                            <a:pt x="17597" y="21598"/>
                            <a:pt x="17597" y="21598"/>
                          </a:cubicBezTo>
                          <a:cubicBezTo>
                            <a:pt x="17597" y="21598"/>
                            <a:pt x="17595" y="21596"/>
                            <a:pt x="17592" y="21593"/>
                          </a:cubicBezTo>
                          <a:cubicBezTo>
                            <a:pt x="17594" y="21598"/>
                            <a:pt x="17594" y="21600"/>
                            <a:pt x="17594" y="21600"/>
                          </a:cubicBezTo>
                          <a:cubicBezTo>
                            <a:pt x="17594" y="21600"/>
                            <a:pt x="13250" y="20419"/>
                            <a:pt x="12210" y="18622"/>
                          </a:cubicBezTo>
                          <a:cubicBezTo>
                            <a:pt x="11424" y="17264"/>
                            <a:pt x="11576" y="15881"/>
                            <a:pt x="12373" y="14927"/>
                          </a:cubicBezTo>
                          <a:cubicBezTo>
                            <a:pt x="12061" y="14746"/>
                            <a:pt x="11508" y="14286"/>
                            <a:pt x="10910" y="13667"/>
                          </a:cubicBezTo>
                          <a:lnTo>
                            <a:pt x="5848" y="16352"/>
                          </a:lnTo>
                          <a:lnTo>
                            <a:pt x="3475" y="12249"/>
                          </a:lnTo>
                          <a:lnTo>
                            <a:pt x="8299" y="9692"/>
                          </a:lnTo>
                          <a:cubicBezTo>
                            <a:pt x="7229" y="7299"/>
                            <a:pt x="5819" y="3586"/>
                            <a:pt x="5332" y="2032"/>
                          </a:cubicBezTo>
                          <a:cubicBezTo>
                            <a:pt x="4875" y="574"/>
                            <a:pt x="5000" y="148"/>
                            <a:pt x="5066" y="36"/>
                          </a:cubicBezTo>
                          <a:cubicBezTo>
                            <a:pt x="5058" y="23"/>
                            <a:pt x="5065" y="20"/>
                            <a:pt x="5078" y="19"/>
                          </a:cubicBezTo>
                          <a:cubicBezTo>
                            <a:pt x="5088" y="6"/>
                            <a:pt x="5095" y="0"/>
                            <a:pt x="5095" y="0"/>
                          </a:cubicBezTo>
                          <a:cubicBezTo>
                            <a:pt x="5240" y="24"/>
                            <a:pt x="5683" y="148"/>
                            <a:pt x="6732" y="1292"/>
                          </a:cubicBezTo>
                          <a:cubicBezTo>
                            <a:pt x="7850" y="2510"/>
                            <a:pt x="10390" y="5624"/>
                            <a:pt x="11941" y="7761"/>
                          </a:cubicBezTo>
                          <a:lnTo>
                            <a:pt x="15980" y="5619"/>
                          </a:lnTo>
                          <a:lnTo>
                            <a:pt x="18355" y="9720"/>
                          </a:lnTo>
                          <a:cubicBezTo>
                            <a:pt x="18355" y="9720"/>
                            <a:pt x="14076" y="11989"/>
                            <a:pt x="14076" y="11989"/>
                          </a:cubicBezTo>
                          <a:close/>
                          <a:moveTo>
                            <a:pt x="16695" y="5238"/>
                          </a:moveTo>
                          <a:lnTo>
                            <a:pt x="19224" y="3898"/>
                          </a:lnTo>
                          <a:lnTo>
                            <a:pt x="21600" y="7999"/>
                          </a:lnTo>
                          <a:lnTo>
                            <a:pt x="19071" y="9339"/>
                          </a:lnTo>
                          <a:cubicBezTo>
                            <a:pt x="19071" y="9339"/>
                            <a:pt x="16695" y="5238"/>
                            <a:pt x="16695" y="5238"/>
                          </a:cubicBezTo>
                          <a:close/>
                        </a:path>
                      </a:pathLst>
                    </a:custGeom>
                    <a:solidFill>
                      <a:srgbClr val="205C97"/>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69" name="Shape 53">
                      <a:extLst>
                        <a:ext uri="{FF2B5EF4-FFF2-40B4-BE49-F238E27FC236}">
                          <a16:creationId xmlns:a16="http://schemas.microsoft.com/office/drawing/2014/main" id="{BFD4CCF0-24EC-904C-AB09-2EA802B63922}"/>
                        </a:ext>
                      </a:extLst>
                    </p:cNvPr>
                    <p:cNvSpPr/>
                    <p:nvPr/>
                  </p:nvSpPr>
                  <p:spPr>
                    <a:xfrm>
                      <a:off x="2761782" y="3291292"/>
                      <a:ext cx="286286" cy="454426"/>
                    </a:xfrm>
                    <a:custGeom>
                      <a:avLst/>
                      <a:gdLst/>
                      <a:ahLst/>
                      <a:cxnLst>
                        <a:cxn ang="0">
                          <a:pos x="wd2" y="hd2"/>
                        </a:cxn>
                        <a:cxn ang="5400000">
                          <a:pos x="wd2" y="hd2"/>
                        </a:cxn>
                        <a:cxn ang="10800000">
                          <a:pos x="wd2" y="hd2"/>
                        </a:cxn>
                        <a:cxn ang="16200000">
                          <a:pos x="wd2" y="hd2"/>
                        </a:cxn>
                      </a:cxnLst>
                      <a:rect l="0" t="0" r="r" b="b"/>
                      <a:pathLst>
                        <a:path w="21015" h="21600" extrusionOk="0">
                          <a:moveTo>
                            <a:pt x="0" y="938"/>
                          </a:moveTo>
                          <a:lnTo>
                            <a:pt x="6284" y="11455"/>
                          </a:lnTo>
                          <a:lnTo>
                            <a:pt x="10032" y="10516"/>
                          </a:lnTo>
                          <a:lnTo>
                            <a:pt x="6771" y="5067"/>
                          </a:lnTo>
                          <a:cubicBezTo>
                            <a:pt x="7276" y="5103"/>
                            <a:pt x="7799" y="5064"/>
                            <a:pt x="8290" y="4918"/>
                          </a:cubicBezTo>
                          <a:cubicBezTo>
                            <a:pt x="9265" y="4628"/>
                            <a:pt x="9902" y="4019"/>
                            <a:pt x="10109" y="3335"/>
                          </a:cubicBezTo>
                          <a:cubicBezTo>
                            <a:pt x="10127" y="3275"/>
                            <a:pt x="10142" y="3214"/>
                            <a:pt x="10154" y="3153"/>
                          </a:cubicBezTo>
                          <a:cubicBezTo>
                            <a:pt x="11859" y="3250"/>
                            <a:pt x="13418" y="3571"/>
                            <a:pt x="14738" y="4133"/>
                          </a:cubicBezTo>
                          <a:cubicBezTo>
                            <a:pt x="16916" y="5061"/>
                            <a:pt x="18325" y="6560"/>
                            <a:pt x="18814" y="8470"/>
                          </a:cubicBezTo>
                          <a:cubicBezTo>
                            <a:pt x="19575" y="11446"/>
                            <a:pt x="17428" y="14404"/>
                            <a:pt x="13562" y="15911"/>
                          </a:cubicBezTo>
                          <a:lnTo>
                            <a:pt x="12515" y="14314"/>
                          </a:lnTo>
                          <a:lnTo>
                            <a:pt x="15137" y="13594"/>
                          </a:lnTo>
                          <a:lnTo>
                            <a:pt x="14615" y="12797"/>
                          </a:lnTo>
                          <a:lnTo>
                            <a:pt x="5054" y="15424"/>
                          </a:lnTo>
                          <a:lnTo>
                            <a:pt x="5577" y="16221"/>
                          </a:lnTo>
                          <a:lnTo>
                            <a:pt x="8203" y="15499"/>
                          </a:lnTo>
                          <a:lnTo>
                            <a:pt x="9904" y="18094"/>
                          </a:lnTo>
                          <a:lnTo>
                            <a:pt x="4408" y="19605"/>
                          </a:lnTo>
                          <a:lnTo>
                            <a:pt x="5716" y="21600"/>
                          </a:lnTo>
                          <a:lnTo>
                            <a:pt x="21015" y="17395"/>
                          </a:lnTo>
                          <a:lnTo>
                            <a:pt x="19707" y="15399"/>
                          </a:lnTo>
                          <a:lnTo>
                            <a:pt x="15876" y="16453"/>
                          </a:lnTo>
                          <a:cubicBezTo>
                            <a:pt x="19603" y="14559"/>
                            <a:pt x="21600" y="11416"/>
                            <a:pt x="20792" y="8258"/>
                          </a:cubicBezTo>
                          <a:cubicBezTo>
                            <a:pt x="20210" y="5981"/>
                            <a:pt x="18497" y="4180"/>
                            <a:pt x="15839" y="3048"/>
                          </a:cubicBezTo>
                          <a:cubicBezTo>
                            <a:pt x="14076" y="2297"/>
                            <a:pt x="11998" y="1893"/>
                            <a:pt x="9725" y="1829"/>
                          </a:cubicBezTo>
                          <a:cubicBezTo>
                            <a:pt x="8880" y="999"/>
                            <a:pt x="7217" y="649"/>
                            <a:pt x="5755" y="1051"/>
                          </a:cubicBezTo>
                          <a:cubicBezTo>
                            <a:pt x="5329" y="1168"/>
                            <a:pt x="4967" y="1337"/>
                            <a:pt x="4668" y="1543"/>
                          </a:cubicBezTo>
                          <a:lnTo>
                            <a:pt x="3742" y="0"/>
                          </a:lnTo>
                          <a:lnTo>
                            <a:pt x="0" y="938"/>
                          </a:lnTo>
                          <a:close/>
                          <a:moveTo>
                            <a:pt x="6539" y="2246"/>
                          </a:moveTo>
                          <a:cubicBezTo>
                            <a:pt x="7096" y="2088"/>
                            <a:pt x="7748" y="2205"/>
                            <a:pt x="8082" y="2533"/>
                          </a:cubicBezTo>
                          <a:cubicBezTo>
                            <a:pt x="8426" y="2872"/>
                            <a:pt x="8318" y="3324"/>
                            <a:pt x="7835" y="3581"/>
                          </a:cubicBezTo>
                          <a:cubicBezTo>
                            <a:pt x="7738" y="3636"/>
                            <a:pt x="7630" y="3685"/>
                            <a:pt x="7504" y="3719"/>
                          </a:cubicBezTo>
                          <a:cubicBezTo>
                            <a:pt x="6877" y="3892"/>
                            <a:pt x="6149" y="3701"/>
                            <a:pt x="5884" y="3295"/>
                          </a:cubicBezTo>
                          <a:cubicBezTo>
                            <a:pt x="5620" y="2890"/>
                            <a:pt x="5916" y="2423"/>
                            <a:pt x="6539" y="2246"/>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70" name="Shape 54">
                      <a:extLst>
                        <a:ext uri="{FF2B5EF4-FFF2-40B4-BE49-F238E27FC236}">
                          <a16:creationId xmlns:a16="http://schemas.microsoft.com/office/drawing/2014/main" id="{04D168CA-E476-E94D-90A2-F99FBFACD84A}"/>
                        </a:ext>
                      </a:extLst>
                    </p:cNvPr>
                    <p:cNvSpPr/>
                    <p:nvPr/>
                  </p:nvSpPr>
                  <p:spPr>
                    <a:xfrm>
                      <a:off x="546539" y="3219508"/>
                      <a:ext cx="255879" cy="181372"/>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71" name="Shape 55">
                      <a:extLst>
                        <a:ext uri="{FF2B5EF4-FFF2-40B4-BE49-F238E27FC236}">
                          <a16:creationId xmlns:a16="http://schemas.microsoft.com/office/drawing/2014/main" id="{412AE310-D62A-0241-85B1-67636B04C092}"/>
                        </a:ext>
                      </a:extLst>
                    </p:cNvPr>
                    <p:cNvSpPr/>
                    <p:nvPr/>
                  </p:nvSpPr>
                  <p:spPr>
                    <a:xfrm>
                      <a:off x="1732245" y="2706582"/>
                      <a:ext cx="321551" cy="344112"/>
                    </a:xfrm>
                    <a:custGeom>
                      <a:avLst/>
                      <a:gdLst/>
                      <a:ahLst/>
                      <a:cxnLst>
                        <a:cxn ang="0">
                          <a:pos x="wd2" y="hd2"/>
                        </a:cxn>
                        <a:cxn ang="5400000">
                          <a:pos x="wd2" y="hd2"/>
                        </a:cxn>
                        <a:cxn ang="10800000">
                          <a:pos x="wd2" y="hd2"/>
                        </a:cxn>
                        <a:cxn ang="16200000">
                          <a:pos x="wd2" y="hd2"/>
                        </a:cxn>
                      </a:cxnLst>
                      <a:rect l="0" t="0" r="r" b="b"/>
                      <a:pathLst>
                        <a:path w="19372" h="21028" extrusionOk="0">
                          <a:moveTo>
                            <a:pt x="11134" y="0"/>
                          </a:moveTo>
                          <a:cubicBezTo>
                            <a:pt x="10473" y="291"/>
                            <a:pt x="9829" y="670"/>
                            <a:pt x="9218" y="1133"/>
                          </a:cubicBezTo>
                          <a:cubicBezTo>
                            <a:pt x="8205" y="1900"/>
                            <a:pt x="7241" y="3000"/>
                            <a:pt x="7232" y="4263"/>
                          </a:cubicBezTo>
                          <a:cubicBezTo>
                            <a:pt x="7232" y="4376"/>
                            <a:pt x="7251" y="4474"/>
                            <a:pt x="7265" y="4578"/>
                          </a:cubicBezTo>
                          <a:lnTo>
                            <a:pt x="5151" y="2019"/>
                          </a:lnTo>
                          <a:cubicBezTo>
                            <a:pt x="5136" y="2030"/>
                            <a:pt x="5118" y="2042"/>
                            <a:pt x="5102" y="2053"/>
                          </a:cubicBezTo>
                          <a:cubicBezTo>
                            <a:pt x="5027" y="2106"/>
                            <a:pt x="4955" y="2159"/>
                            <a:pt x="4880" y="2213"/>
                          </a:cubicBezTo>
                          <a:lnTo>
                            <a:pt x="7423" y="5900"/>
                          </a:lnTo>
                          <a:cubicBezTo>
                            <a:pt x="4977" y="5414"/>
                            <a:pt x="2486" y="6475"/>
                            <a:pt x="1082" y="8857"/>
                          </a:cubicBezTo>
                          <a:cubicBezTo>
                            <a:pt x="-1074" y="12513"/>
                            <a:pt x="95" y="17729"/>
                            <a:pt x="3688" y="19976"/>
                          </a:cubicBezTo>
                          <a:cubicBezTo>
                            <a:pt x="6286" y="21600"/>
                            <a:pt x="9522" y="21245"/>
                            <a:pt x="12057" y="19586"/>
                          </a:cubicBezTo>
                          <a:cubicBezTo>
                            <a:pt x="14335" y="19918"/>
                            <a:pt x="16643" y="19169"/>
                            <a:pt x="18072" y="17172"/>
                          </a:cubicBezTo>
                          <a:cubicBezTo>
                            <a:pt x="20526" y="13741"/>
                            <a:pt x="19342" y="8581"/>
                            <a:pt x="15911" y="5901"/>
                          </a:cubicBezTo>
                          <a:cubicBezTo>
                            <a:pt x="14980" y="5173"/>
                            <a:pt x="13948" y="4703"/>
                            <a:pt x="12864" y="4562"/>
                          </a:cubicBezTo>
                          <a:cubicBezTo>
                            <a:pt x="12076" y="4459"/>
                            <a:pt x="11291" y="4541"/>
                            <a:pt x="10539" y="4763"/>
                          </a:cubicBezTo>
                          <a:cubicBezTo>
                            <a:pt x="10955" y="4092"/>
                            <a:pt x="11179" y="3259"/>
                            <a:pt x="11250" y="2443"/>
                          </a:cubicBezTo>
                          <a:cubicBezTo>
                            <a:pt x="11324" y="1599"/>
                            <a:pt x="11285" y="776"/>
                            <a:pt x="11134" y="0"/>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72" name="Shape 56">
                      <a:extLst>
                        <a:ext uri="{FF2B5EF4-FFF2-40B4-BE49-F238E27FC236}">
                          <a16:creationId xmlns:a16="http://schemas.microsoft.com/office/drawing/2014/main" id="{B139FF9C-C188-3B4C-ADBC-43EB3CC6CCD2}"/>
                        </a:ext>
                      </a:extLst>
                    </p:cNvPr>
                    <p:cNvSpPr/>
                    <p:nvPr/>
                  </p:nvSpPr>
                  <p:spPr>
                    <a:xfrm>
                      <a:off x="1334117" y="2992873"/>
                      <a:ext cx="377753" cy="377753"/>
                    </a:xfrm>
                    <a:custGeom>
                      <a:avLst/>
                      <a:gdLst/>
                      <a:ahLst/>
                      <a:cxnLst>
                        <a:cxn ang="0">
                          <a:pos x="wd2" y="hd2"/>
                        </a:cxn>
                        <a:cxn ang="5400000">
                          <a:pos x="wd2" y="hd2"/>
                        </a:cxn>
                        <a:cxn ang="10800000">
                          <a:pos x="wd2" y="hd2"/>
                        </a:cxn>
                        <a:cxn ang="16200000">
                          <a:pos x="wd2" y="hd2"/>
                        </a:cxn>
                      </a:cxnLst>
                      <a:rect l="0" t="0" r="r" b="b"/>
                      <a:pathLst>
                        <a:path w="18957" h="18957" extrusionOk="0">
                          <a:moveTo>
                            <a:pt x="5474" y="890"/>
                          </a:moveTo>
                          <a:cubicBezTo>
                            <a:pt x="729" y="3103"/>
                            <a:pt x="-1322" y="8738"/>
                            <a:pt x="890" y="13482"/>
                          </a:cubicBezTo>
                          <a:cubicBezTo>
                            <a:pt x="3103" y="18227"/>
                            <a:pt x="8738" y="20278"/>
                            <a:pt x="13482" y="18066"/>
                          </a:cubicBezTo>
                          <a:cubicBezTo>
                            <a:pt x="18227" y="15853"/>
                            <a:pt x="20278" y="10218"/>
                            <a:pt x="18066" y="5474"/>
                          </a:cubicBezTo>
                          <a:cubicBezTo>
                            <a:pt x="15853" y="729"/>
                            <a:pt x="10218" y="-1322"/>
                            <a:pt x="5474" y="890"/>
                          </a:cubicBezTo>
                          <a:close/>
                          <a:moveTo>
                            <a:pt x="6178" y="2402"/>
                          </a:moveTo>
                          <a:cubicBezTo>
                            <a:pt x="6348" y="2323"/>
                            <a:pt x="6545" y="2302"/>
                            <a:pt x="6734" y="2371"/>
                          </a:cubicBezTo>
                          <a:cubicBezTo>
                            <a:pt x="7112" y="2509"/>
                            <a:pt x="7308" y="2929"/>
                            <a:pt x="7170" y="3307"/>
                          </a:cubicBezTo>
                          <a:cubicBezTo>
                            <a:pt x="7033" y="3685"/>
                            <a:pt x="6612" y="3882"/>
                            <a:pt x="6234" y="3744"/>
                          </a:cubicBezTo>
                          <a:cubicBezTo>
                            <a:pt x="5856" y="3606"/>
                            <a:pt x="5660" y="3186"/>
                            <a:pt x="5798" y="2808"/>
                          </a:cubicBezTo>
                          <a:cubicBezTo>
                            <a:pt x="5866" y="2618"/>
                            <a:pt x="6009" y="2481"/>
                            <a:pt x="6178" y="2402"/>
                          </a:cubicBezTo>
                          <a:close/>
                          <a:moveTo>
                            <a:pt x="7039" y="4248"/>
                          </a:moveTo>
                          <a:cubicBezTo>
                            <a:pt x="7237" y="4156"/>
                            <a:pt x="7476" y="4242"/>
                            <a:pt x="7569" y="4441"/>
                          </a:cubicBezTo>
                          <a:lnTo>
                            <a:pt x="9434" y="8440"/>
                          </a:lnTo>
                          <a:cubicBezTo>
                            <a:pt x="9580" y="8433"/>
                            <a:pt x="9718" y="8366"/>
                            <a:pt x="9863" y="8419"/>
                          </a:cubicBezTo>
                          <a:cubicBezTo>
                            <a:pt x="10010" y="8472"/>
                            <a:pt x="10085" y="8605"/>
                            <a:pt x="10192" y="8705"/>
                          </a:cubicBezTo>
                          <a:lnTo>
                            <a:pt x="13175" y="7314"/>
                          </a:lnTo>
                          <a:cubicBezTo>
                            <a:pt x="13373" y="7222"/>
                            <a:pt x="13612" y="7309"/>
                            <a:pt x="13705" y="7507"/>
                          </a:cubicBezTo>
                          <a:cubicBezTo>
                            <a:pt x="13797" y="7705"/>
                            <a:pt x="13710" y="7944"/>
                            <a:pt x="13512" y="8037"/>
                          </a:cubicBezTo>
                          <a:lnTo>
                            <a:pt x="10529" y="9427"/>
                          </a:lnTo>
                          <a:cubicBezTo>
                            <a:pt x="10537" y="9574"/>
                            <a:pt x="10591" y="9717"/>
                            <a:pt x="10537" y="9863"/>
                          </a:cubicBezTo>
                          <a:cubicBezTo>
                            <a:pt x="10325" y="10447"/>
                            <a:pt x="9676" y="10750"/>
                            <a:pt x="9092" y="10537"/>
                          </a:cubicBezTo>
                          <a:cubicBezTo>
                            <a:pt x="8509" y="10325"/>
                            <a:pt x="8206" y="9676"/>
                            <a:pt x="8419" y="9092"/>
                          </a:cubicBezTo>
                          <a:cubicBezTo>
                            <a:pt x="8474" y="8942"/>
                            <a:pt x="8621" y="8880"/>
                            <a:pt x="8725" y="8771"/>
                          </a:cubicBezTo>
                          <a:lnTo>
                            <a:pt x="6860" y="4771"/>
                          </a:lnTo>
                          <a:cubicBezTo>
                            <a:pt x="6767" y="4573"/>
                            <a:pt x="6841" y="4340"/>
                            <a:pt x="7039" y="4248"/>
                          </a:cubicBezTo>
                          <a:close/>
                          <a:moveTo>
                            <a:pt x="2738" y="11823"/>
                          </a:moveTo>
                          <a:cubicBezTo>
                            <a:pt x="2908" y="11744"/>
                            <a:pt x="3105" y="11723"/>
                            <a:pt x="3294" y="11792"/>
                          </a:cubicBezTo>
                          <a:cubicBezTo>
                            <a:pt x="3672" y="11930"/>
                            <a:pt x="3868" y="12350"/>
                            <a:pt x="3730" y="12728"/>
                          </a:cubicBezTo>
                          <a:cubicBezTo>
                            <a:pt x="3593" y="13106"/>
                            <a:pt x="3172" y="13302"/>
                            <a:pt x="2794" y="13165"/>
                          </a:cubicBezTo>
                          <a:cubicBezTo>
                            <a:pt x="2416" y="13027"/>
                            <a:pt x="2220" y="12607"/>
                            <a:pt x="2358" y="12228"/>
                          </a:cubicBezTo>
                          <a:cubicBezTo>
                            <a:pt x="2426" y="12039"/>
                            <a:pt x="2569" y="11902"/>
                            <a:pt x="2738" y="11823"/>
                          </a:cubicBezTo>
                          <a:close/>
                          <a:moveTo>
                            <a:pt x="15620" y="5816"/>
                          </a:moveTo>
                          <a:cubicBezTo>
                            <a:pt x="15789" y="5737"/>
                            <a:pt x="15973" y="5722"/>
                            <a:pt x="16162" y="5791"/>
                          </a:cubicBezTo>
                          <a:cubicBezTo>
                            <a:pt x="16540" y="5929"/>
                            <a:pt x="16736" y="6349"/>
                            <a:pt x="16598" y="6728"/>
                          </a:cubicBezTo>
                          <a:cubicBezTo>
                            <a:pt x="16461" y="7106"/>
                            <a:pt x="16054" y="7296"/>
                            <a:pt x="15675" y="7158"/>
                          </a:cubicBezTo>
                          <a:cubicBezTo>
                            <a:pt x="15297" y="7020"/>
                            <a:pt x="15101" y="6600"/>
                            <a:pt x="15239" y="6222"/>
                          </a:cubicBezTo>
                          <a:cubicBezTo>
                            <a:pt x="15308" y="6033"/>
                            <a:pt x="15451" y="5895"/>
                            <a:pt x="15620" y="5816"/>
                          </a:cubicBezTo>
                          <a:close/>
                          <a:moveTo>
                            <a:pt x="12166" y="15243"/>
                          </a:moveTo>
                          <a:cubicBezTo>
                            <a:pt x="12335" y="15164"/>
                            <a:pt x="12533" y="15143"/>
                            <a:pt x="12722" y="15212"/>
                          </a:cubicBezTo>
                          <a:cubicBezTo>
                            <a:pt x="13100" y="15350"/>
                            <a:pt x="13296" y="15770"/>
                            <a:pt x="13158" y="16148"/>
                          </a:cubicBezTo>
                          <a:cubicBezTo>
                            <a:pt x="13021" y="16526"/>
                            <a:pt x="12600" y="16723"/>
                            <a:pt x="12222" y="16585"/>
                          </a:cubicBezTo>
                          <a:cubicBezTo>
                            <a:pt x="11844" y="16447"/>
                            <a:pt x="11648" y="16027"/>
                            <a:pt x="11785" y="15649"/>
                          </a:cubicBezTo>
                          <a:cubicBezTo>
                            <a:pt x="11854" y="15460"/>
                            <a:pt x="11997" y="15322"/>
                            <a:pt x="12166" y="1524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73" name="Shape 57">
                      <a:extLst>
                        <a:ext uri="{FF2B5EF4-FFF2-40B4-BE49-F238E27FC236}">
                          <a16:creationId xmlns:a16="http://schemas.microsoft.com/office/drawing/2014/main" id="{CD579373-A6E0-6A48-AFEB-D1E0A18DAE94}"/>
                        </a:ext>
                      </a:extLst>
                    </p:cNvPr>
                    <p:cNvSpPr/>
                    <p:nvPr/>
                  </p:nvSpPr>
                  <p:spPr>
                    <a:xfrm>
                      <a:off x="2363385" y="3098661"/>
                      <a:ext cx="352451" cy="366283"/>
                    </a:xfrm>
                    <a:custGeom>
                      <a:avLst/>
                      <a:gdLst/>
                      <a:ahLst/>
                      <a:cxnLst>
                        <a:cxn ang="0">
                          <a:pos x="wd2" y="hd2"/>
                        </a:cxn>
                        <a:cxn ang="5400000">
                          <a:pos x="wd2" y="hd2"/>
                        </a:cxn>
                        <a:cxn ang="10800000">
                          <a:pos x="wd2" y="hd2"/>
                        </a:cxn>
                        <a:cxn ang="16200000">
                          <a:pos x="wd2" y="hd2"/>
                        </a:cxn>
                      </a:cxnLst>
                      <a:rect l="0" t="0" r="r" b="b"/>
                      <a:pathLst>
                        <a:path w="21367" h="21369" extrusionOk="0">
                          <a:moveTo>
                            <a:pt x="9892" y="341"/>
                          </a:moveTo>
                          <a:cubicBezTo>
                            <a:pt x="10333" y="-98"/>
                            <a:pt x="11063" y="-117"/>
                            <a:pt x="11519" y="307"/>
                          </a:cubicBezTo>
                          <a:lnTo>
                            <a:pt x="21020" y="9136"/>
                          </a:lnTo>
                          <a:cubicBezTo>
                            <a:pt x="21476" y="9561"/>
                            <a:pt x="21482" y="10263"/>
                            <a:pt x="21042" y="10702"/>
                          </a:cubicBezTo>
                          <a:lnTo>
                            <a:pt x="10676" y="21032"/>
                          </a:lnTo>
                          <a:cubicBezTo>
                            <a:pt x="10236" y="21471"/>
                            <a:pt x="9512" y="21483"/>
                            <a:pt x="9056" y="21059"/>
                          </a:cubicBezTo>
                          <a:lnTo>
                            <a:pt x="6577" y="18755"/>
                          </a:lnTo>
                          <a:lnTo>
                            <a:pt x="9366" y="15976"/>
                          </a:lnTo>
                          <a:cubicBezTo>
                            <a:pt x="9806" y="15537"/>
                            <a:pt x="9793" y="14841"/>
                            <a:pt x="9337" y="14417"/>
                          </a:cubicBezTo>
                          <a:lnTo>
                            <a:pt x="7682" y="12879"/>
                          </a:lnTo>
                          <a:cubicBezTo>
                            <a:pt x="7226" y="12455"/>
                            <a:pt x="6503" y="12467"/>
                            <a:pt x="6062" y="12906"/>
                          </a:cubicBezTo>
                          <a:lnTo>
                            <a:pt x="3274" y="15685"/>
                          </a:lnTo>
                          <a:lnTo>
                            <a:pt x="1210" y="13767"/>
                          </a:lnTo>
                          <a:cubicBezTo>
                            <a:pt x="754" y="13343"/>
                            <a:pt x="734" y="12641"/>
                            <a:pt x="1175" y="12202"/>
                          </a:cubicBezTo>
                          <a:lnTo>
                            <a:pt x="351" y="11436"/>
                          </a:lnTo>
                          <a:cubicBezTo>
                            <a:pt x="-105" y="11012"/>
                            <a:pt x="-118" y="10316"/>
                            <a:pt x="322" y="9877"/>
                          </a:cubicBezTo>
                          <a:lnTo>
                            <a:pt x="9892" y="341"/>
                          </a:lnTo>
                          <a:close/>
                          <a:moveTo>
                            <a:pt x="10322" y="1500"/>
                          </a:moveTo>
                          <a:lnTo>
                            <a:pt x="1949" y="9844"/>
                          </a:lnTo>
                          <a:cubicBezTo>
                            <a:pt x="1949" y="9844"/>
                            <a:pt x="1145" y="10641"/>
                            <a:pt x="1971" y="11409"/>
                          </a:cubicBezTo>
                          <a:lnTo>
                            <a:pt x="11146" y="2266"/>
                          </a:lnTo>
                          <a:cubicBezTo>
                            <a:pt x="11366" y="2046"/>
                            <a:pt x="11360" y="1705"/>
                            <a:pt x="11132" y="1492"/>
                          </a:cubicBezTo>
                          <a:cubicBezTo>
                            <a:pt x="10904" y="1281"/>
                            <a:pt x="10542" y="1280"/>
                            <a:pt x="10322" y="1500"/>
                          </a:cubicBezTo>
                          <a:close/>
                          <a:moveTo>
                            <a:pt x="6083" y="13685"/>
                          </a:moveTo>
                          <a:cubicBezTo>
                            <a:pt x="6523" y="13247"/>
                            <a:pt x="7247" y="13234"/>
                            <a:pt x="7703" y="13658"/>
                          </a:cubicBezTo>
                          <a:lnTo>
                            <a:pt x="8527" y="14424"/>
                          </a:lnTo>
                          <a:cubicBezTo>
                            <a:pt x="8983" y="14848"/>
                            <a:pt x="8996" y="15544"/>
                            <a:pt x="8555" y="15983"/>
                          </a:cubicBezTo>
                          <a:lnTo>
                            <a:pt x="6161" y="18369"/>
                          </a:lnTo>
                          <a:cubicBezTo>
                            <a:pt x="5721" y="18808"/>
                            <a:pt x="4991" y="18826"/>
                            <a:pt x="4535" y="18403"/>
                          </a:cubicBezTo>
                          <a:lnTo>
                            <a:pt x="3711" y="17637"/>
                          </a:lnTo>
                          <a:cubicBezTo>
                            <a:pt x="3254" y="17213"/>
                            <a:pt x="3249" y="16510"/>
                            <a:pt x="3689" y="16071"/>
                          </a:cubicBezTo>
                          <a:lnTo>
                            <a:pt x="6083" y="13685"/>
                          </a:lnTo>
                          <a:close/>
                          <a:moveTo>
                            <a:pt x="6506" y="14851"/>
                          </a:moveTo>
                          <a:cubicBezTo>
                            <a:pt x="6286" y="15071"/>
                            <a:pt x="6285" y="15419"/>
                            <a:pt x="6514" y="15631"/>
                          </a:cubicBezTo>
                          <a:cubicBezTo>
                            <a:pt x="6742" y="15843"/>
                            <a:pt x="7110" y="15837"/>
                            <a:pt x="7330" y="15617"/>
                          </a:cubicBezTo>
                          <a:cubicBezTo>
                            <a:pt x="7550" y="15398"/>
                            <a:pt x="7544" y="15043"/>
                            <a:pt x="7316" y="14831"/>
                          </a:cubicBezTo>
                          <a:cubicBezTo>
                            <a:pt x="7088" y="14619"/>
                            <a:pt x="6726" y="14632"/>
                            <a:pt x="6506" y="1485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74" name="Shape 58">
                      <a:extLst>
                        <a:ext uri="{FF2B5EF4-FFF2-40B4-BE49-F238E27FC236}">
                          <a16:creationId xmlns:a16="http://schemas.microsoft.com/office/drawing/2014/main" id="{54B381C4-9EDA-1143-9A01-5CF174E80056}"/>
                        </a:ext>
                      </a:extLst>
                    </p:cNvPr>
                    <p:cNvSpPr/>
                    <p:nvPr/>
                  </p:nvSpPr>
                  <p:spPr>
                    <a:xfrm>
                      <a:off x="1454238" y="3617221"/>
                      <a:ext cx="359555" cy="216947"/>
                    </a:xfrm>
                    <a:custGeom>
                      <a:avLst/>
                      <a:gdLst/>
                      <a:ahLst/>
                      <a:cxnLst>
                        <a:cxn ang="0">
                          <a:pos x="wd2" y="hd2"/>
                        </a:cxn>
                        <a:cxn ang="5400000">
                          <a:pos x="wd2" y="hd2"/>
                        </a:cxn>
                        <a:cxn ang="10800000">
                          <a:pos x="wd2" y="hd2"/>
                        </a:cxn>
                        <a:cxn ang="16200000">
                          <a:pos x="wd2" y="hd2"/>
                        </a:cxn>
                      </a:cxnLst>
                      <a:rect l="0" t="0" r="r" b="b"/>
                      <a:pathLst>
                        <a:path w="21411" h="21289" extrusionOk="0">
                          <a:moveTo>
                            <a:pt x="5099" y="1723"/>
                          </a:moveTo>
                          <a:lnTo>
                            <a:pt x="3700" y="16273"/>
                          </a:lnTo>
                          <a:lnTo>
                            <a:pt x="16313" y="19565"/>
                          </a:lnTo>
                          <a:lnTo>
                            <a:pt x="17712" y="5015"/>
                          </a:lnTo>
                          <a:cubicBezTo>
                            <a:pt x="17712" y="5015"/>
                            <a:pt x="5099" y="1723"/>
                            <a:pt x="5099" y="1723"/>
                          </a:cubicBezTo>
                          <a:close/>
                          <a:moveTo>
                            <a:pt x="2757" y="5906"/>
                          </a:moveTo>
                          <a:lnTo>
                            <a:pt x="2258" y="11102"/>
                          </a:lnTo>
                          <a:cubicBezTo>
                            <a:pt x="2230" y="11389"/>
                            <a:pt x="2349" y="11659"/>
                            <a:pt x="2523" y="11704"/>
                          </a:cubicBezTo>
                          <a:cubicBezTo>
                            <a:pt x="2697" y="11750"/>
                            <a:pt x="2861" y="11554"/>
                            <a:pt x="2889" y="11267"/>
                          </a:cubicBezTo>
                          <a:lnTo>
                            <a:pt x="3388" y="6071"/>
                          </a:lnTo>
                          <a:cubicBezTo>
                            <a:pt x="3416" y="5784"/>
                            <a:pt x="3297" y="5514"/>
                            <a:pt x="3123" y="5469"/>
                          </a:cubicBezTo>
                          <a:cubicBezTo>
                            <a:pt x="2949" y="5423"/>
                            <a:pt x="2785" y="5619"/>
                            <a:pt x="2757" y="5906"/>
                          </a:cubicBezTo>
                          <a:close/>
                          <a:moveTo>
                            <a:pt x="19585" y="12429"/>
                          </a:moveTo>
                          <a:cubicBezTo>
                            <a:pt x="19668" y="11568"/>
                            <a:pt x="19311" y="10759"/>
                            <a:pt x="18789" y="10623"/>
                          </a:cubicBezTo>
                          <a:cubicBezTo>
                            <a:pt x="18266" y="10487"/>
                            <a:pt x="17776" y="11074"/>
                            <a:pt x="17693" y="11935"/>
                          </a:cubicBezTo>
                          <a:cubicBezTo>
                            <a:pt x="17610" y="12796"/>
                            <a:pt x="17967" y="13604"/>
                            <a:pt x="18489" y="13741"/>
                          </a:cubicBezTo>
                          <a:cubicBezTo>
                            <a:pt x="19012" y="13877"/>
                            <a:pt x="19502" y="13289"/>
                            <a:pt x="19585" y="12429"/>
                          </a:cubicBezTo>
                          <a:close/>
                          <a:moveTo>
                            <a:pt x="21396" y="7042"/>
                          </a:moveTo>
                          <a:lnTo>
                            <a:pt x="20197" y="19513"/>
                          </a:lnTo>
                          <a:cubicBezTo>
                            <a:pt x="20087" y="20661"/>
                            <a:pt x="19433" y="21444"/>
                            <a:pt x="18736" y="21262"/>
                          </a:cubicBezTo>
                          <a:lnTo>
                            <a:pt x="1078" y="16653"/>
                          </a:lnTo>
                          <a:cubicBezTo>
                            <a:pt x="381" y="16472"/>
                            <a:pt x="-94" y="15394"/>
                            <a:pt x="16" y="14246"/>
                          </a:cubicBezTo>
                          <a:lnTo>
                            <a:pt x="1215" y="1775"/>
                          </a:lnTo>
                          <a:cubicBezTo>
                            <a:pt x="1325" y="627"/>
                            <a:pt x="1979" y="-156"/>
                            <a:pt x="2676" y="26"/>
                          </a:cubicBezTo>
                          <a:lnTo>
                            <a:pt x="20334" y="4635"/>
                          </a:lnTo>
                          <a:cubicBezTo>
                            <a:pt x="21031" y="4816"/>
                            <a:pt x="21506" y="5894"/>
                            <a:pt x="21396" y="7042"/>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75" name="Shape 59">
                      <a:extLst>
                        <a:ext uri="{FF2B5EF4-FFF2-40B4-BE49-F238E27FC236}">
                          <a16:creationId xmlns:a16="http://schemas.microsoft.com/office/drawing/2014/main" id="{2B0B4A44-09AC-6541-9195-5A8BF919394B}"/>
                        </a:ext>
                      </a:extLst>
                    </p:cNvPr>
                    <p:cNvSpPr/>
                    <p:nvPr/>
                  </p:nvSpPr>
                  <p:spPr>
                    <a:xfrm>
                      <a:off x="2899760" y="3025591"/>
                      <a:ext cx="350469" cy="321998"/>
                    </a:xfrm>
                    <a:custGeom>
                      <a:avLst/>
                      <a:gdLst/>
                      <a:ahLst/>
                      <a:cxnLst>
                        <a:cxn ang="0">
                          <a:pos x="wd2" y="hd2"/>
                        </a:cxn>
                        <a:cxn ang="5400000">
                          <a:pos x="wd2" y="hd2"/>
                        </a:cxn>
                        <a:cxn ang="10800000">
                          <a:pos x="wd2" y="hd2"/>
                        </a:cxn>
                        <a:cxn ang="16200000">
                          <a:pos x="wd2" y="hd2"/>
                        </a:cxn>
                      </a:cxnLst>
                      <a:rect l="0" t="0" r="r" b="b"/>
                      <a:pathLst>
                        <a:path w="20391" h="21254" extrusionOk="0">
                          <a:moveTo>
                            <a:pt x="14806" y="20802"/>
                          </a:moveTo>
                          <a:cubicBezTo>
                            <a:pt x="16771" y="20078"/>
                            <a:pt x="18497" y="18506"/>
                            <a:pt x="19509" y="16252"/>
                          </a:cubicBezTo>
                          <a:cubicBezTo>
                            <a:pt x="21534" y="11744"/>
                            <a:pt x="19954" y="6226"/>
                            <a:pt x="15980" y="3929"/>
                          </a:cubicBezTo>
                          <a:cubicBezTo>
                            <a:pt x="12750" y="2062"/>
                            <a:pt x="8929" y="2896"/>
                            <a:pt x="6525" y="5695"/>
                          </a:cubicBezTo>
                          <a:cubicBezTo>
                            <a:pt x="6494" y="5619"/>
                            <a:pt x="6446" y="5549"/>
                            <a:pt x="6387" y="5489"/>
                          </a:cubicBezTo>
                          <a:lnTo>
                            <a:pt x="1181" y="167"/>
                          </a:lnTo>
                          <a:cubicBezTo>
                            <a:pt x="946" y="-73"/>
                            <a:pt x="582" y="-53"/>
                            <a:pt x="370" y="214"/>
                          </a:cubicBezTo>
                          <a:lnTo>
                            <a:pt x="146" y="499"/>
                          </a:lnTo>
                          <a:cubicBezTo>
                            <a:pt x="-66" y="765"/>
                            <a:pt x="-44" y="1177"/>
                            <a:pt x="192" y="1417"/>
                          </a:cubicBezTo>
                          <a:lnTo>
                            <a:pt x="5396" y="6733"/>
                          </a:lnTo>
                          <a:cubicBezTo>
                            <a:pt x="5480" y="6818"/>
                            <a:pt x="5581" y="6859"/>
                            <a:pt x="5685" y="6879"/>
                          </a:cubicBezTo>
                          <a:cubicBezTo>
                            <a:pt x="5480" y="7214"/>
                            <a:pt x="5286" y="7560"/>
                            <a:pt x="5118" y="7933"/>
                          </a:cubicBezTo>
                          <a:cubicBezTo>
                            <a:pt x="3093" y="12441"/>
                            <a:pt x="4673" y="17959"/>
                            <a:pt x="8647" y="20256"/>
                          </a:cubicBezTo>
                          <a:cubicBezTo>
                            <a:pt x="10634" y="21405"/>
                            <a:pt x="12840" y="21527"/>
                            <a:pt x="14806" y="20802"/>
                          </a:cubicBezTo>
                          <a:close/>
                          <a:moveTo>
                            <a:pt x="14414" y="19435"/>
                          </a:moveTo>
                          <a:cubicBezTo>
                            <a:pt x="12758" y="20045"/>
                            <a:pt x="10896" y="19937"/>
                            <a:pt x="9221" y="18969"/>
                          </a:cubicBezTo>
                          <a:cubicBezTo>
                            <a:pt x="5873" y="17034"/>
                            <a:pt x="4542" y="12385"/>
                            <a:pt x="6248" y="8586"/>
                          </a:cubicBezTo>
                          <a:cubicBezTo>
                            <a:pt x="7954" y="4788"/>
                            <a:pt x="12052" y="3277"/>
                            <a:pt x="15400" y="5212"/>
                          </a:cubicBezTo>
                          <a:cubicBezTo>
                            <a:pt x="18748" y="7148"/>
                            <a:pt x="20080" y="11797"/>
                            <a:pt x="18374" y="15596"/>
                          </a:cubicBezTo>
                          <a:cubicBezTo>
                            <a:pt x="17521" y="17495"/>
                            <a:pt x="16070" y="18824"/>
                            <a:pt x="14414" y="19435"/>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76" name="Shape 60">
                      <a:extLst>
                        <a:ext uri="{FF2B5EF4-FFF2-40B4-BE49-F238E27FC236}">
                          <a16:creationId xmlns:a16="http://schemas.microsoft.com/office/drawing/2014/main" id="{BCC04104-FE74-E844-ABE9-6637836B3319}"/>
                        </a:ext>
                      </a:extLst>
                    </p:cNvPr>
                    <p:cNvSpPr/>
                    <p:nvPr/>
                  </p:nvSpPr>
                  <p:spPr>
                    <a:xfrm>
                      <a:off x="1893020" y="3101041"/>
                      <a:ext cx="253336" cy="280441"/>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5"/>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77" name="Shape 61">
                      <a:extLst>
                        <a:ext uri="{FF2B5EF4-FFF2-40B4-BE49-F238E27FC236}">
                          <a16:creationId xmlns:a16="http://schemas.microsoft.com/office/drawing/2014/main" id="{DA1F74AF-8EE8-EC42-B7D9-99DFC0D1B085}"/>
                        </a:ext>
                      </a:extLst>
                    </p:cNvPr>
                    <p:cNvSpPr/>
                    <p:nvPr/>
                  </p:nvSpPr>
                  <p:spPr>
                    <a:xfrm>
                      <a:off x="2670775" y="2651377"/>
                      <a:ext cx="191587" cy="22137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307" y="15970"/>
                          </a:lnTo>
                          <a:lnTo>
                            <a:pt x="6112" y="19464"/>
                          </a:lnTo>
                          <a:cubicBezTo>
                            <a:pt x="6112" y="19464"/>
                            <a:pt x="0" y="21600"/>
                            <a:pt x="0" y="21600"/>
                          </a:cubicBezTo>
                          <a:close/>
                          <a:moveTo>
                            <a:pt x="6773" y="18782"/>
                          </a:moveTo>
                          <a:lnTo>
                            <a:pt x="1968" y="15288"/>
                          </a:lnTo>
                          <a:lnTo>
                            <a:pt x="13737" y="3150"/>
                          </a:lnTo>
                          <a:lnTo>
                            <a:pt x="18545" y="6642"/>
                          </a:lnTo>
                          <a:cubicBezTo>
                            <a:pt x="18545" y="6642"/>
                            <a:pt x="6773" y="18782"/>
                            <a:pt x="6773" y="18782"/>
                          </a:cubicBezTo>
                          <a:close/>
                          <a:moveTo>
                            <a:pt x="19218" y="5946"/>
                          </a:moveTo>
                          <a:lnTo>
                            <a:pt x="14411" y="2455"/>
                          </a:lnTo>
                          <a:lnTo>
                            <a:pt x="16792" y="0"/>
                          </a:lnTo>
                          <a:lnTo>
                            <a:pt x="21600" y="3492"/>
                          </a:lnTo>
                          <a:cubicBezTo>
                            <a:pt x="21600" y="3492"/>
                            <a:pt x="19218" y="5946"/>
                            <a:pt x="19218" y="5946"/>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78" name="Shape 62">
                      <a:extLst>
                        <a:ext uri="{FF2B5EF4-FFF2-40B4-BE49-F238E27FC236}">
                          <a16:creationId xmlns:a16="http://schemas.microsoft.com/office/drawing/2014/main" id="{D5EE505D-F8B4-F842-98DA-60EBE9D42ADE}"/>
                        </a:ext>
                      </a:extLst>
                    </p:cNvPr>
                    <p:cNvSpPr/>
                    <p:nvPr/>
                  </p:nvSpPr>
                  <p:spPr>
                    <a:xfrm>
                      <a:off x="2859831" y="207581"/>
                      <a:ext cx="225712" cy="253260"/>
                    </a:xfrm>
                    <a:custGeom>
                      <a:avLst/>
                      <a:gdLst/>
                      <a:ahLst/>
                      <a:cxnLst>
                        <a:cxn ang="0">
                          <a:pos x="wd2" y="hd2"/>
                        </a:cxn>
                        <a:cxn ang="5400000">
                          <a:pos x="wd2" y="hd2"/>
                        </a:cxn>
                        <a:cxn ang="10800000">
                          <a:pos x="wd2" y="hd2"/>
                        </a:cxn>
                        <a:cxn ang="16200000">
                          <a:pos x="wd2" y="hd2"/>
                        </a:cxn>
                      </a:cxnLst>
                      <a:rect l="0" t="0" r="r" b="b"/>
                      <a:pathLst>
                        <a:path w="21057" h="21254" extrusionOk="0">
                          <a:moveTo>
                            <a:pt x="8090" y="6610"/>
                          </a:moveTo>
                          <a:lnTo>
                            <a:pt x="8090" y="3934"/>
                          </a:lnTo>
                          <a:lnTo>
                            <a:pt x="19378" y="1852"/>
                          </a:lnTo>
                          <a:lnTo>
                            <a:pt x="19378" y="4528"/>
                          </a:lnTo>
                          <a:cubicBezTo>
                            <a:pt x="19378" y="4528"/>
                            <a:pt x="8090" y="6610"/>
                            <a:pt x="8090" y="6610"/>
                          </a:cubicBezTo>
                          <a:close/>
                          <a:moveTo>
                            <a:pt x="21057" y="0"/>
                          </a:moveTo>
                          <a:lnTo>
                            <a:pt x="6411" y="2701"/>
                          </a:lnTo>
                          <a:lnTo>
                            <a:pt x="6411" y="15495"/>
                          </a:lnTo>
                          <a:cubicBezTo>
                            <a:pt x="5363" y="15254"/>
                            <a:pt x="3972" y="15448"/>
                            <a:pt x="2666" y="16104"/>
                          </a:cubicBezTo>
                          <a:cubicBezTo>
                            <a:pt x="567" y="17160"/>
                            <a:pt x="-518" y="19009"/>
                            <a:pt x="244" y="20236"/>
                          </a:cubicBezTo>
                          <a:cubicBezTo>
                            <a:pt x="1005" y="21462"/>
                            <a:pt x="3325" y="21600"/>
                            <a:pt x="5425" y="20544"/>
                          </a:cubicBezTo>
                          <a:cubicBezTo>
                            <a:pt x="7005" y="19749"/>
                            <a:pt x="8010" y="18505"/>
                            <a:pt x="8085" y="17416"/>
                          </a:cubicBezTo>
                          <a:lnTo>
                            <a:pt x="8090" y="17416"/>
                          </a:lnTo>
                          <a:lnTo>
                            <a:pt x="8090" y="8152"/>
                          </a:lnTo>
                          <a:lnTo>
                            <a:pt x="19378" y="6070"/>
                          </a:lnTo>
                          <a:lnTo>
                            <a:pt x="19378" y="10758"/>
                          </a:lnTo>
                          <a:cubicBezTo>
                            <a:pt x="18330" y="10518"/>
                            <a:pt x="16941" y="10712"/>
                            <a:pt x="15636" y="11368"/>
                          </a:cubicBezTo>
                          <a:cubicBezTo>
                            <a:pt x="13536" y="12424"/>
                            <a:pt x="12452" y="14273"/>
                            <a:pt x="13213" y="15499"/>
                          </a:cubicBezTo>
                          <a:cubicBezTo>
                            <a:pt x="13975" y="16725"/>
                            <a:pt x="16295" y="16863"/>
                            <a:pt x="18395" y="15807"/>
                          </a:cubicBezTo>
                          <a:cubicBezTo>
                            <a:pt x="20060" y="14970"/>
                            <a:pt x="21082" y="13635"/>
                            <a:pt x="21056" y="12506"/>
                          </a:cubicBezTo>
                          <a:lnTo>
                            <a:pt x="21057" y="12506"/>
                          </a:lnTo>
                          <a:cubicBezTo>
                            <a:pt x="21057" y="12506"/>
                            <a:pt x="21057" y="0"/>
                            <a:pt x="21057" y="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79" name="Shape 63">
                      <a:extLst>
                        <a:ext uri="{FF2B5EF4-FFF2-40B4-BE49-F238E27FC236}">
                          <a16:creationId xmlns:a16="http://schemas.microsoft.com/office/drawing/2014/main" id="{FA4B87F6-0FE0-E24B-9C88-AFED67232691}"/>
                        </a:ext>
                      </a:extLst>
                    </p:cNvPr>
                    <p:cNvSpPr/>
                    <p:nvPr/>
                  </p:nvSpPr>
                  <p:spPr>
                    <a:xfrm>
                      <a:off x="1098115" y="1569963"/>
                      <a:ext cx="174083" cy="162045"/>
                    </a:xfrm>
                    <a:custGeom>
                      <a:avLst/>
                      <a:gdLst/>
                      <a:ahLst/>
                      <a:cxnLst>
                        <a:cxn ang="0">
                          <a:pos x="wd2" y="hd2"/>
                        </a:cxn>
                        <a:cxn ang="5400000">
                          <a:pos x="wd2" y="hd2"/>
                        </a:cxn>
                        <a:cxn ang="10800000">
                          <a:pos x="wd2" y="hd2"/>
                        </a:cxn>
                        <a:cxn ang="16200000">
                          <a:pos x="wd2" y="hd2"/>
                        </a:cxn>
                      </a:cxnLst>
                      <a:rect l="0" t="0" r="r" b="b"/>
                      <a:pathLst>
                        <a:path w="21184" h="21600" extrusionOk="0">
                          <a:moveTo>
                            <a:pt x="0" y="3459"/>
                          </a:moveTo>
                          <a:lnTo>
                            <a:pt x="1422" y="10208"/>
                          </a:lnTo>
                          <a:cubicBezTo>
                            <a:pt x="1422" y="10208"/>
                            <a:pt x="2469" y="10982"/>
                            <a:pt x="3219" y="10113"/>
                          </a:cubicBezTo>
                          <a:cubicBezTo>
                            <a:pt x="4049" y="9149"/>
                            <a:pt x="6494" y="8518"/>
                            <a:pt x="6992" y="11134"/>
                          </a:cubicBezTo>
                          <a:cubicBezTo>
                            <a:pt x="7491" y="13750"/>
                            <a:pt x="5522" y="14362"/>
                            <a:pt x="4296" y="14027"/>
                          </a:cubicBezTo>
                          <a:cubicBezTo>
                            <a:pt x="3187" y="13725"/>
                            <a:pt x="2357" y="14641"/>
                            <a:pt x="2357" y="14641"/>
                          </a:cubicBezTo>
                          <a:lnTo>
                            <a:pt x="3823" y="21600"/>
                          </a:lnTo>
                          <a:lnTo>
                            <a:pt x="9313" y="20212"/>
                          </a:lnTo>
                          <a:cubicBezTo>
                            <a:pt x="9313" y="20212"/>
                            <a:pt x="9635" y="19276"/>
                            <a:pt x="8958" y="18523"/>
                          </a:cubicBezTo>
                          <a:cubicBezTo>
                            <a:pt x="8134" y="17611"/>
                            <a:pt x="7558" y="15210"/>
                            <a:pt x="10150" y="14555"/>
                          </a:cubicBezTo>
                          <a:cubicBezTo>
                            <a:pt x="12743" y="13899"/>
                            <a:pt x="13216" y="16255"/>
                            <a:pt x="12736" y="17679"/>
                          </a:cubicBezTo>
                          <a:cubicBezTo>
                            <a:pt x="12378" y="18747"/>
                            <a:pt x="13070" y="19262"/>
                            <a:pt x="13070" y="19262"/>
                          </a:cubicBezTo>
                          <a:lnTo>
                            <a:pt x="17693" y="18092"/>
                          </a:lnTo>
                          <a:cubicBezTo>
                            <a:pt x="17693" y="18092"/>
                            <a:pt x="16501" y="13146"/>
                            <a:pt x="16426" y="11786"/>
                          </a:cubicBezTo>
                          <a:cubicBezTo>
                            <a:pt x="16346" y="10328"/>
                            <a:pt x="18026" y="10919"/>
                            <a:pt x="18332" y="11000"/>
                          </a:cubicBezTo>
                          <a:cubicBezTo>
                            <a:pt x="20097" y="11473"/>
                            <a:pt x="21600" y="10153"/>
                            <a:pt x="21079" y="7680"/>
                          </a:cubicBezTo>
                          <a:cubicBezTo>
                            <a:pt x="20558" y="5208"/>
                            <a:pt x="18027" y="5192"/>
                            <a:pt x="17063" y="6452"/>
                          </a:cubicBezTo>
                          <a:cubicBezTo>
                            <a:pt x="16347" y="7388"/>
                            <a:pt x="15661" y="7684"/>
                            <a:pt x="15383" y="7029"/>
                          </a:cubicBezTo>
                          <a:cubicBezTo>
                            <a:pt x="14735" y="5498"/>
                            <a:pt x="13677" y="0"/>
                            <a:pt x="13677" y="0"/>
                          </a:cubicBezTo>
                          <a:lnTo>
                            <a:pt x="9343" y="1096"/>
                          </a:lnTo>
                          <a:cubicBezTo>
                            <a:pt x="9343" y="1096"/>
                            <a:pt x="8732" y="2392"/>
                            <a:pt x="9572" y="3149"/>
                          </a:cubicBezTo>
                          <a:cubicBezTo>
                            <a:pt x="10838" y="4289"/>
                            <a:pt x="10727" y="6525"/>
                            <a:pt x="8669" y="7045"/>
                          </a:cubicBezTo>
                          <a:cubicBezTo>
                            <a:pt x="6612" y="7566"/>
                            <a:pt x="5599" y="5828"/>
                            <a:pt x="6228" y="4123"/>
                          </a:cubicBezTo>
                          <a:cubicBezTo>
                            <a:pt x="6581" y="3168"/>
                            <a:pt x="5664" y="2036"/>
                            <a:pt x="5664" y="2036"/>
                          </a:cubicBezTo>
                          <a:cubicBezTo>
                            <a:pt x="5664" y="2036"/>
                            <a:pt x="0" y="3459"/>
                            <a:pt x="0" y="345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80" name="Shape 64">
                      <a:extLst>
                        <a:ext uri="{FF2B5EF4-FFF2-40B4-BE49-F238E27FC236}">
                          <a16:creationId xmlns:a16="http://schemas.microsoft.com/office/drawing/2014/main" id="{2196958E-9ED4-8744-873F-7BA6E021B14C}"/>
                        </a:ext>
                      </a:extLst>
                    </p:cNvPr>
                    <p:cNvSpPr/>
                    <p:nvPr/>
                  </p:nvSpPr>
                  <p:spPr>
                    <a:xfrm>
                      <a:off x="1366579" y="482931"/>
                      <a:ext cx="220747" cy="315637"/>
                    </a:xfrm>
                    <a:custGeom>
                      <a:avLst/>
                      <a:gdLst/>
                      <a:ahLst/>
                      <a:cxnLst>
                        <a:cxn ang="0">
                          <a:pos x="wd2" y="hd2"/>
                        </a:cxn>
                        <a:cxn ang="5400000">
                          <a:pos x="wd2" y="hd2"/>
                        </a:cxn>
                        <a:cxn ang="10800000">
                          <a:pos x="wd2" y="hd2"/>
                        </a:cxn>
                        <a:cxn ang="16200000">
                          <a:pos x="wd2" y="hd2"/>
                        </a:cxn>
                      </a:cxnLst>
                      <a:rect l="0" t="0" r="r" b="b"/>
                      <a:pathLst>
                        <a:path w="21451" h="21511" extrusionOk="0">
                          <a:moveTo>
                            <a:pt x="18683" y="0"/>
                          </a:moveTo>
                          <a:lnTo>
                            <a:pt x="17079" y="1668"/>
                          </a:lnTo>
                          <a:cubicBezTo>
                            <a:pt x="17015" y="1638"/>
                            <a:pt x="16700" y="1488"/>
                            <a:pt x="16700" y="1488"/>
                          </a:cubicBezTo>
                          <a:lnTo>
                            <a:pt x="15441" y="2801"/>
                          </a:lnTo>
                          <a:lnTo>
                            <a:pt x="15820" y="2981"/>
                          </a:lnTo>
                          <a:lnTo>
                            <a:pt x="15441" y="3375"/>
                          </a:lnTo>
                          <a:lnTo>
                            <a:pt x="2730" y="16587"/>
                          </a:lnTo>
                          <a:cubicBezTo>
                            <a:pt x="2279" y="17056"/>
                            <a:pt x="509" y="19614"/>
                            <a:pt x="586" y="20489"/>
                          </a:cubicBezTo>
                          <a:cubicBezTo>
                            <a:pt x="597" y="20614"/>
                            <a:pt x="646" y="20706"/>
                            <a:pt x="742" y="20751"/>
                          </a:cubicBezTo>
                          <a:cubicBezTo>
                            <a:pt x="1508" y="21113"/>
                            <a:pt x="4988" y="18432"/>
                            <a:pt x="5504" y="17895"/>
                          </a:cubicBezTo>
                          <a:lnTo>
                            <a:pt x="18209" y="4684"/>
                          </a:lnTo>
                          <a:lnTo>
                            <a:pt x="18588" y="4289"/>
                          </a:lnTo>
                          <a:lnTo>
                            <a:pt x="18984" y="4477"/>
                          </a:lnTo>
                          <a:lnTo>
                            <a:pt x="14043" y="9610"/>
                          </a:lnTo>
                          <a:lnTo>
                            <a:pt x="14611" y="9879"/>
                          </a:lnTo>
                          <a:lnTo>
                            <a:pt x="20810" y="3434"/>
                          </a:lnTo>
                          <a:cubicBezTo>
                            <a:pt x="20810" y="3434"/>
                            <a:pt x="20191" y="3144"/>
                            <a:pt x="19847" y="2981"/>
                          </a:cubicBezTo>
                          <a:lnTo>
                            <a:pt x="21451" y="1313"/>
                          </a:lnTo>
                          <a:cubicBezTo>
                            <a:pt x="21451" y="1313"/>
                            <a:pt x="18683" y="0"/>
                            <a:pt x="18683" y="0"/>
                          </a:cubicBezTo>
                          <a:close/>
                          <a:moveTo>
                            <a:pt x="586" y="20489"/>
                          </a:moveTo>
                          <a:cubicBezTo>
                            <a:pt x="585" y="20448"/>
                            <a:pt x="574" y="20416"/>
                            <a:pt x="580" y="20368"/>
                          </a:cubicBezTo>
                          <a:lnTo>
                            <a:pt x="319" y="20638"/>
                          </a:lnTo>
                          <a:cubicBezTo>
                            <a:pt x="213" y="20748"/>
                            <a:pt x="-149" y="21394"/>
                            <a:pt x="68" y="21497"/>
                          </a:cubicBezTo>
                          <a:cubicBezTo>
                            <a:pt x="286" y="21600"/>
                            <a:pt x="1004" y="21123"/>
                            <a:pt x="1110" y="21013"/>
                          </a:cubicBezTo>
                          <a:lnTo>
                            <a:pt x="1371" y="20739"/>
                          </a:lnTo>
                          <a:cubicBezTo>
                            <a:pt x="1093" y="20840"/>
                            <a:pt x="868" y="20874"/>
                            <a:pt x="731" y="20810"/>
                          </a:cubicBezTo>
                          <a:cubicBezTo>
                            <a:pt x="624" y="20759"/>
                            <a:pt x="588" y="20638"/>
                            <a:pt x="586" y="2048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81" name="Shape 65">
                      <a:extLst>
                        <a:ext uri="{FF2B5EF4-FFF2-40B4-BE49-F238E27FC236}">
                          <a16:creationId xmlns:a16="http://schemas.microsoft.com/office/drawing/2014/main" id="{5699C7D0-E8F2-774B-B8BC-006376F2D37A}"/>
                        </a:ext>
                      </a:extLst>
                    </p:cNvPr>
                    <p:cNvSpPr/>
                    <p:nvPr/>
                  </p:nvSpPr>
                  <p:spPr>
                    <a:xfrm>
                      <a:off x="818775" y="363544"/>
                      <a:ext cx="311374" cy="220708"/>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82" name="Shape 66">
                      <a:extLst>
                        <a:ext uri="{FF2B5EF4-FFF2-40B4-BE49-F238E27FC236}">
                          <a16:creationId xmlns:a16="http://schemas.microsoft.com/office/drawing/2014/main" id="{A88B62F0-3E0D-4848-A616-B89DABF4AFAB}"/>
                        </a:ext>
                      </a:extLst>
                    </p:cNvPr>
                    <p:cNvSpPr/>
                    <p:nvPr/>
                  </p:nvSpPr>
                  <p:spPr>
                    <a:xfrm>
                      <a:off x="3443062" y="804720"/>
                      <a:ext cx="233256" cy="165337"/>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83" name="Shape 67">
                      <a:extLst>
                        <a:ext uri="{FF2B5EF4-FFF2-40B4-BE49-F238E27FC236}">
                          <a16:creationId xmlns:a16="http://schemas.microsoft.com/office/drawing/2014/main" id="{0FBEB53C-C432-854B-A6E1-C631CF614014}"/>
                        </a:ext>
                      </a:extLst>
                    </p:cNvPr>
                    <p:cNvSpPr/>
                    <p:nvPr/>
                  </p:nvSpPr>
                  <p:spPr>
                    <a:xfrm>
                      <a:off x="0" y="2571358"/>
                      <a:ext cx="238451" cy="263964"/>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5"/>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84" name="Shape 68">
                      <a:extLst>
                        <a:ext uri="{FF2B5EF4-FFF2-40B4-BE49-F238E27FC236}">
                          <a16:creationId xmlns:a16="http://schemas.microsoft.com/office/drawing/2014/main" id="{1791CCE7-2582-CD47-B23D-EE86C48F3AED}"/>
                        </a:ext>
                      </a:extLst>
                    </p:cNvPr>
                    <p:cNvSpPr/>
                    <p:nvPr/>
                  </p:nvSpPr>
                  <p:spPr>
                    <a:xfrm>
                      <a:off x="2513771" y="4188885"/>
                      <a:ext cx="302936" cy="361233"/>
                    </a:xfrm>
                    <a:custGeom>
                      <a:avLst/>
                      <a:gdLst/>
                      <a:ahLst/>
                      <a:cxnLst>
                        <a:cxn ang="0">
                          <a:pos x="wd2" y="hd2"/>
                        </a:cxn>
                        <a:cxn ang="5400000">
                          <a:pos x="wd2" y="hd2"/>
                        </a:cxn>
                        <a:cxn ang="10800000">
                          <a:pos x="wd2" y="hd2"/>
                        </a:cxn>
                        <a:cxn ang="16200000">
                          <a:pos x="wd2" y="hd2"/>
                        </a:cxn>
                      </a:cxnLst>
                      <a:rect l="0" t="0" r="r" b="b"/>
                      <a:pathLst>
                        <a:path w="21600" h="21600" extrusionOk="0">
                          <a:moveTo>
                            <a:pt x="19543" y="12242"/>
                          </a:moveTo>
                          <a:cubicBezTo>
                            <a:pt x="19543" y="12836"/>
                            <a:pt x="18964" y="13322"/>
                            <a:pt x="18257" y="13322"/>
                          </a:cubicBezTo>
                          <a:lnTo>
                            <a:pt x="3343" y="13322"/>
                          </a:lnTo>
                          <a:cubicBezTo>
                            <a:pt x="2636" y="13322"/>
                            <a:pt x="2057" y="12836"/>
                            <a:pt x="2057" y="12242"/>
                          </a:cubicBezTo>
                          <a:lnTo>
                            <a:pt x="2057" y="4322"/>
                          </a:lnTo>
                          <a:cubicBezTo>
                            <a:pt x="2057" y="3728"/>
                            <a:pt x="2636" y="3242"/>
                            <a:pt x="3343" y="3242"/>
                          </a:cubicBezTo>
                          <a:lnTo>
                            <a:pt x="18257" y="3242"/>
                          </a:lnTo>
                          <a:cubicBezTo>
                            <a:pt x="18964" y="3242"/>
                            <a:pt x="19543" y="3728"/>
                            <a:pt x="19543" y="4322"/>
                          </a:cubicBezTo>
                          <a:cubicBezTo>
                            <a:pt x="19543" y="4322"/>
                            <a:pt x="19543" y="12242"/>
                            <a:pt x="19543" y="12242"/>
                          </a:cubicBezTo>
                          <a:close/>
                          <a:moveTo>
                            <a:pt x="17743" y="18146"/>
                          </a:moveTo>
                          <a:cubicBezTo>
                            <a:pt x="16891" y="18146"/>
                            <a:pt x="16200" y="17566"/>
                            <a:pt x="16200" y="16850"/>
                          </a:cubicBezTo>
                          <a:cubicBezTo>
                            <a:pt x="16200" y="16134"/>
                            <a:pt x="16891" y="15554"/>
                            <a:pt x="17743" y="15554"/>
                          </a:cubicBezTo>
                          <a:cubicBezTo>
                            <a:pt x="18594" y="15554"/>
                            <a:pt x="19285" y="16134"/>
                            <a:pt x="19285" y="16850"/>
                          </a:cubicBezTo>
                          <a:cubicBezTo>
                            <a:pt x="19285" y="17566"/>
                            <a:pt x="18594" y="18146"/>
                            <a:pt x="17743" y="18146"/>
                          </a:cubicBezTo>
                          <a:close/>
                          <a:moveTo>
                            <a:pt x="3857" y="18146"/>
                          </a:moveTo>
                          <a:cubicBezTo>
                            <a:pt x="3005" y="18146"/>
                            <a:pt x="2315" y="17566"/>
                            <a:pt x="2315" y="16850"/>
                          </a:cubicBezTo>
                          <a:cubicBezTo>
                            <a:pt x="2315" y="16134"/>
                            <a:pt x="3005" y="15554"/>
                            <a:pt x="3857" y="15554"/>
                          </a:cubicBezTo>
                          <a:cubicBezTo>
                            <a:pt x="4709" y="15554"/>
                            <a:pt x="5400" y="16134"/>
                            <a:pt x="5400" y="16850"/>
                          </a:cubicBezTo>
                          <a:cubicBezTo>
                            <a:pt x="5400" y="17566"/>
                            <a:pt x="4709" y="18146"/>
                            <a:pt x="3857" y="18146"/>
                          </a:cubicBezTo>
                          <a:close/>
                          <a:moveTo>
                            <a:pt x="5657" y="1513"/>
                          </a:moveTo>
                          <a:cubicBezTo>
                            <a:pt x="5657" y="1275"/>
                            <a:pt x="5889" y="1081"/>
                            <a:pt x="6171" y="1081"/>
                          </a:cubicBezTo>
                          <a:lnTo>
                            <a:pt x="15429" y="1081"/>
                          </a:lnTo>
                          <a:cubicBezTo>
                            <a:pt x="15711" y="1081"/>
                            <a:pt x="15943" y="1275"/>
                            <a:pt x="15943" y="1513"/>
                          </a:cubicBezTo>
                          <a:lnTo>
                            <a:pt x="15943" y="1729"/>
                          </a:lnTo>
                          <a:cubicBezTo>
                            <a:pt x="15943" y="1967"/>
                            <a:pt x="15711" y="2161"/>
                            <a:pt x="15429" y="2161"/>
                          </a:cubicBezTo>
                          <a:lnTo>
                            <a:pt x="6171" y="2161"/>
                          </a:lnTo>
                          <a:cubicBezTo>
                            <a:pt x="5889" y="2161"/>
                            <a:pt x="5657" y="1967"/>
                            <a:pt x="5657" y="1729"/>
                          </a:cubicBezTo>
                          <a:cubicBezTo>
                            <a:pt x="5657" y="1729"/>
                            <a:pt x="5657" y="1513"/>
                            <a:pt x="5657" y="1513"/>
                          </a:cubicBezTo>
                          <a:close/>
                          <a:moveTo>
                            <a:pt x="20314" y="0"/>
                          </a:moveTo>
                          <a:lnTo>
                            <a:pt x="1286" y="0"/>
                          </a:lnTo>
                          <a:cubicBezTo>
                            <a:pt x="579" y="0"/>
                            <a:pt x="0" y="486"/>
                            <a:pt x="0" y="1080"/>
                          </a:cubicBezTo>
                          <a:lnTo>
                            <a:pt x="0" y="18360"/>
                          </a:lnTo>
                          <a:cubicBezTo>
                            <a:pt x="0" y="18954"/>
                            <a:pt x="579" y="19440"/>
                            <a:pt x="1286" y="19440"/>
                          </a:cubicBezTo>
                          <a:lnTo>
                            <a:pt x="1800" y="19440"/>
                          </a:lnTo>
                          <a:cubicBezTo>
                            <a:pt x="1800" y="19440"/>
                            <a:pt x="1800" y="20498"/>
                            <a:pt x="1800" y="20520"/>
                          </a:cubicBezTo>
                          <a:cubicBezTo>
                            <a:pt x="1800" y="21114"/>
                            <a:pt x="2379" y="21600"/>
                            <a:pt x="3086" y="21600"/>
                          </a:cubicBezTo>
                          <a:lnTo>
                            <a:pt x="4629" y="21600"/>
                          </a:lnTo>
                          <a:cubicBezTo>
                            <a:pt x="5336" y="21600"/>
                            <a:pt x="5915" y="21114"/>
                            <a:pt x="5915" y="20520"/>
                          </a:cubicBezTo>
                          <a:cubicBezTo>
                            <a:pt x="5915" y="20498"/>
                            <a:pt x="5915" y="19440"/>
                            <a:pt x="5915" y="19440"/>
                          </a:cubicBezTo>
                          <a:lnTo>
                            <a:pt x="15685" y="19440"/>
                          </a:lnTo>
                          <a:cubicBezTo>
                            <a:pt x="15685" y="19440"/>
                            <a:pt x="15685" y="20498"/>
                            <a:pt x="15685" y="20520"/>
                          </a:cubicBezTo>
                          <a:cubicBezTo>
                            <a:pt x="15685" y="21114"/>
                            <a:pt x="16264" y="21600"/>
                            <a:pt x="16971" y="21600"/>
                          </a:cubicBezTo>
                          <a:lnTo>
                            <a:pt x="18514" y="21600"/>
                          </a:lnTo>
                          <a:cubicBezTo>
                            <a:pt x="19221" y="21600"/>
                            <a:pt x="19800" y="21114"/>
                            <a:pt x="19800" y="20520"/>
                          </a:cubicBezTo>
                          <a:cubicBezTo>
                            <a:pt x="19800" y="20498"/>
                            <a:pt x="19800" y="19440"/>
                            <a:pt x="19800" y="19440"/>
                          </a:cubicBezTo>
                          <a:lnTo>
                            <a:pt x="20314" y="19440"/>
                          </a:lnTo>
                          <a:cubicBezTo>
                            <a:pt x="21021" y="19440"/>
                            <a:pt x="21600" y="18954"/>
                            <a:pt x="21600" y="18360"/>
                          </a:cubicBezTo>
                          <a:lnTo>
                            <a:pt x="21600" y="1080"/>
                          </a:lnTo>
                          <a:cubicBezTo>
                            <a:pt x="21600" y="486"/>
                            <a:pt x="21021" y="0"/>
                            <a:pt x="20314" y="0"/>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85" name="Shape 69">
                      <a:extLst>
                        <a:ext uri="{FF2B5EF4-FFF2-40B4-BE49-F238E27FC236}">
                          <a16:creationId xmlns:a16="http://schemas.microsoft.com/office/drawing/2014/main" id="{32D9ECCF-2CB5-054E-8FC0-FD27F395355F}"/>
                        </a:ext>
                      </a:extLst>
                    </p:cNvPr>
                    <p:cNvSpPr/>
                    <p:nvPr/>
                  </p:nvSpPr>
                  <p:spPr>
                    <a:xfrm>
                      <a:off x="3182981" y="4187111"/>
                      <a:ext cx="362157" cy="319325"/>
                    </a:xfrm>
                    <a:custGeom>
                      <a:avLst/>
                      <a:gdLst/>
                      <a:ahLst/>
                      <a:cxnLst>
                        <a:cxn ang="0">
                          <a:pos x="wd2" y="hd2"/>
                        </a:cxn>
                        <a:cxn ang="5400000">
                          <a:pos x="wd2" y="hd2"/>
                        </a:cxn>
                        <a:cxn ang="10800000">
                          <a:pos x="wd2" y="hd2"/>
                        </a:cxn>
                        <a:cxn ang="16200000">
                          <a:pos x="wd2" y="hd2"/>
                        </a:cxn>
                      </a:cxnLst>
                      <a:rect l="0" t="0" r="r" b="b"/>
                      <a:pathLst>
                        <a:path w="21465" h="21448" extrusionOk="0">
                          <a:moveTo>
                            <a:pt x="1162" y="1839"/>
                          </a:moveTo>
                          <a:cubicBezTo>
                            <a:pt x="454" y="1924"/>
                            <a:pt x="-67" y="2640"/>
                            <a:pt x="7" y="3442"/>
                          </a:cubicBezTo>
                          <a:lnTo>
                            <a:pt x="1557" y="20144"/>
                          </a:lnTo>
                          <a:cubicBezTo>
                            <a:pt x="1631" y="20947"/>
                            <a:pt x="2272" y="21524"/>
                            <a:pt x="2980" y="21440"/>
                          </a:cubicBezTo>
                          <a:lnTo>
                            <a:pt x="19632" y="19456"/>
                          </a:lnTo>
                          <a:cubicBezTo>
                            <a:pt x="20339" y="19372"/>
                            <a:pt x="20850" y="18657"/>
                            <a:pt x="20776" y="17855"/>
                          </a:cubicBezTo>
                          <a:lnTo>
                            <a:pt x="20372" y="13497"/>
                          </a:lnTo>
                          <a:lnTo>
                            <a:pt x="15892" y="14031"/>
                          </a:lnTo>
                          <a:cubicBezTo>
                            <a:pt x="15184" y="14115"/>
                            <a:pt x="14553" y="13536"/>
                            <a:pt x="14479" y="12734"/>
                          </a:cubicBezTo>
                          <a:lnTo>
                            <a:pt x="14209" y="9825"/>
                          </a:lnTo>
                          <a:cubicBezTo>
                            <a:pt x="14135" y="9023"/>
                            <a:pt x="14646" y="8308"/>
                            <a:pt x="15353" y="8224"/>
                          </a:cubicBezTo>
                          <a:lnTo>
                            <a:pt x="19833" y="7690"/>
                          </a:lnTo>
                          <a:lnTo>
                            <a:pt x="19497" y="4062"/>
                          </a:lnTo>
                          <a:cubicBezTo>
                            <a:pt x="19422" y="3260"/>
                            <a:pt x="18790" y="2669"/>
                            <a:pt x="18083" y="2754"/>
                          </a:cubicBezTo>
                          <a:lnTo>
                            <a:pt x="17948" y="1305"/>
                          </a:lnTo>
                          <a:cubicBezTo>
                            <a:pt x="17874" y="503"/>
                            <a:pt x="17243" y="-76"/>
                            <a:pt x="16535" y="8"/>
                          </a:cubicBezTo>
                          <a:lnTo>
                            <a:pt x="1162" y="1839"/>
                          </a:lnTo>
                          <a:close/>
                          <a:moveTo>
                            <a:pt x="1930" y="3213"/>
                          </a:moveTo>
                          <a:lnTo>
                            <a:pt x="15381" y="1611"/>
                          </a:lnTo>
                          <a:cubicBezTo>
                            <a:pt x="15381" y="1611"/>
                            <a:pt x="16670" y="1454"/>
                            <a:pt x="16804" y="2906"/>
                          </a:cubicBezTo>
                          <a:lnTo>
                            <a:pt x="2065" y="4661"/>
                          </a:lnTo>
                          <a:cubicBezTo>
                            <a:pt x="1711" y="4704"/>
                            <a:pt x="1401" y="4420"/>
                            <a:pt x="1364" y="4018"/>
                          </a:cubicBezTo>
                          <a:cubicBezTo>
                            <a:pt x="1327" y="3618"/>
                            <a:pt x="1577" y="3255"/>
                            <a:pt x="1930" y="3213"/>
                          </a:cubicBezTo>
                          <a:close/>
                          <a:moveTo>
                            <a:pt x="16055" y="8878"/>
                          </a:moveTo>
                          <a:cubicBezTo>
                            <a:pt x="15347" y="8963"/>
                            <a:pt x="14836" y="9677"/>
                            <a:pt x="14911" y="10479"/>
                          </a:cubicBezTo>
                          <a:lnTo>
                            <a:pt x="15045" y="11928"/>
                          </a:lnTo>
                          <a:cubicBezTo>
                            <a:pt x="15120" y="12730"/>
                            <a:pt x="15751" y="13309"/>
                            <a:pt x="16458" y="13225"/>
                          </a:cubicBezTo>
                          <a:lnTo>
                            <a:pt x="20304" y="12767"/>
                          </a:lnTo>
                          <a:cubicBezTo>
                            <a:pt x="21012" y="12682"/>
                            <a:pt x="21533" y="11966"/>
                            <a:pt x="21459" y="11164"/>
                          </a:cubicBezTo>
                          <a:lnTo>
                            <a:pt x="21324" y="9716"/>
                          </a:lnTo>
                          <a:cubicBezTo>
                            <a:pt x="21250" y="8913"/>
                            <a:pt x="20608" y="8336"/>
                            <a:pt x="19901" y="8420"/>
                          </a:cubicBezTo>
                          <a:lnTo>
                            <a:pt x="16055" y="8878"/>
                          </a:lnTo>
                          <a:close/>
                          <a:moveTo>
                            <a:pt x="16834" y="10250"/>
                          </a:moveTo>
                          <a:cubicBezTo>
                            <a:pt x="17188" y="10208"/>
                            <a:pt x="17508" y="10491"/>
                            <a:pt x="17545" y="10892"/>
                          </a:cubicBezTo>
                          <a:cubicBezTo>
                            <a:pt x="17582" y="11293"/>
                            <a:pt x="17322" y="11657"/>
                            <a:pt x="16968" y="11699"/>
                          </a:cubicBezTo>
                          <a:cubicBezTo>
                            <a:pt x="16614" y="11741"/>
                            <a:pt x="16293" y="11447"/>
                            <a:pt x="16256" y="11046"/>
                          </a:cubicBezTo>
                          <a:cubicBezTo>
                            <a:pt x="16219" y="10644"/>
                            <a:pt x="16480" y="10293"/>
                            <a:pt x="16834" y="10250"/>
                          </a:cubicBezTo>
                          <a:close/>
                        </a:path>
                      </a:pathLst>
                    </a:custGeom>
                    <a:solidFill>
                      <a:srgbClr val="205C97"/>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86" name="Shape 70">
                      <a:extLst>
                        <a:ext uri="{FF2B5EF4-FFF2-40B4-BE49-F238E27FC236}">
                          <a16:creationId xmlns:a16="http://schemas.microsoft.com/office/drawing/2014/main" id="{0B26CAF1-8E85-5E4D-A13F-F6FECDCC9A72}"/>
                        </a:ext>
                      </a:extLst>
                    </p:cNvPr>
                    <p:cNvSpPr/>
                    <p:nvPr/>
                  </p:nvSpPr>
                  <p:spPr>
                    <a:xfrm>
                      <a:off x="2540229" y="4836874"/>
                      <a:ext cx="416025" cy="272166"/>
                    </a:xfrm>
                    <a:custGeom>
                      <a:avLst/>
                      <a:gdLst/>
                      <a:ahLst/>
                      <a:cxnLst>
                        <a:cxn ang="0">
                          <a:pos x="wd2" y="hd2"/>
                        </a:cxn>
                        <a:cxn ang="5400000">
                          <a:pos x="wd2" y="hd2"/>
                        </a:cxn>
                        <a:cxn ang="10800000">
                          <a:pos x="wd2" y="hd2"/>
                        </a:cxn>
                        <a:cxn ang="16200000">
                          <a:pos x="wd2" y="hd2"/>
                        </a:cxn>
                      </a:cxnLst>
                      <a:rect l="0" t="0" r="r" b="b"/>
                      <a:pathLst>
                        <a:path w="21600" h="21600" extrusionOk="0">
                          <a:moveTo>
                            <a:pt x="18900" y="15429"/>
                          </a:moveTo>
                          <a:lnTo>
                            <a:pt x="2700" y="15429"/>
                          </a:lnTo>
                          <a:lnTo>
                            <a:pt x="2700" y="2057"/>
                          </a:lnTo>
                          <a:lnTo>
                            <a:pt x="18900" y="2057"/>
                          </a:lnTo>
                          <a:cubicBezTo>
                            <a:pt x="18900" y="2057"/>
                            <a:pt x="18900" y="15429"/>
                            <a:pt x="18900" y="15429"/>
                          </a:cubicBezTo>
                          <a:close/>
                          <a:moveTo>
                            <a:pt x="18900" y="0"/>
                          </a:moveTo>
                          <a:lnTo>
                            <a:pt x="2700" y="0"/>
                          </a:lnTo>
                          <a:cubicBezTo>
                            <a:pt x="1954" y="0"/>
                            <a:pt x="1350" y="922"/>
                            <a:pt x="1350" y="2057"/>
                          </a:cubicBezTo>
                          <a:cubicBezTo>
                            <a:pt x="1350" y="2057"/>
                            <a:pt x="1350" y="17486"/>
                            <a:pt x="1364" y="17486"/>
                          </a:cubicBezTo>
                          <a:lnTo>
                            <a:pt x="20235" y="17486"/>
                          </a:lnTo>
                          <a:cubicBezTo>
                            <a:pt x="20250" y="17486"/>
                            <a:pt x="20250" y="2057"/>
                            <a:pt x="20250" y="2057"/>
                          </a:cubicBezTo>
                          <a:cubicBezTo>
                            <a:pt x="20250" y="922"/>
                            <a:pt x="19646" y="0"/>
                            <a:pt x="18900" y="0"/>
                          </a:cubicBezTo>
                          <a:close/>
                          <a:moveTo>
                            <a:pt x="20250" y="21600"/>
                          </a:moveTo>
                          <a:lnTo>
                            <a:pt x="1350" y="21600"/>
                          </a:lnTo>
                          <a:cubicBezTo>
                            <a:pt x="604" y="21600"/>
                            <a:pt x="0" y="20679"/>
                            <a:pt x="0" y="19543"/>
                          </a:cubicBezTo>
                          <a:lnTo>
                            <a:pt x="0" y="18514"/>
                          </a:lnTo>
                          <a:lnTo>
                            <a:pt x="8775" y="18514"/>
                          </a:lnTo>
                          <a:lnTo>
                            <a:pt x="8775" y="19543"/>
                          </a:lnTo>
                          <a:lnTo>
                            <a:pt x="12825" y="19543"/>
                          </a:lnTo>
                          <a:lnTo>
                            <a:pt x="12825" y="18514"/>
                          </a:lnTo>
                          <a:lnTo>
                            <a:pt x="21600" y="18514"/>
                          </a:lnTo>
                          <a:lnTo>
                            <a:pt x="21600" y="19543"/>
                          </a:lnTo>
                          <a:cubicBezTo>
                            <a:pt x="21600" y="20679"/>
                            <a:pt x="20995" y="21600"/>
                            <a:pt x="20250" y="21600"/>
                          </a:cubicBezTo>
                          <a:cubicBezTo>
                            <a:pt x="20250" y="21600"/>
                            <a:pt x="20250" y="21600"/>
                            <a:pt x="20250" y="2160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87" name="Shape 71">
                      <a:extLst>
                        <a:ext uri="{FF2B5EF4-FFF2-40B4-BE49-F238E27FC236}">
                          <a16:creationId xmlns:a16="http://schemas.microsoft.com/office/drawing/2014/main" id="{14627210-3176-3B4A-91E3-FE9A346A3A70}"/>
                        </a:ext>
                      </a:extLst>
                    </p:cNvPr>
                    <p:cNvSpPr/>
                    <p:nvPr/>
                  </p:nvSpPr>
                  <p:spPr>
                    <a:xfrm>
                      <a:off x="2524022" y="4615245"/>
                      <a:ext cx="194727" cy="194737"/>
                    </a:xfrm>
                    <a:custGeom>
                      <a:avLst/>
                      <a:gdLst/>
                      <a:ahLst/>
                      <a:cxnLst>
                        <a:cxn ang="0">
                          <a:pos x="wd2" y="hd2"/>
                        </a:cxn>
                        <a:cxn ang="5400000">
                          <a:pos x="wd2" y="hd2"/>
                        </a:cxn>
                        <a:cxn ang="10800000">
                          <a:pos x="wd2" y="hd2"/>
                        </a:cxn>
                        <a:cxn ang="16200000">
                          <a:pos x="wd2" y="hd2"/>
                        </a:cxn>
                      </a:cxnLst>
                      <a:rect l="0" t="0" r="r" b="b"/>
                      <a:pathLst>
                        <a:path w="21590" h="21585" extrusionOk="0">
                          <a:moveTo>
                            <a:pt x="5809" y="19810"/>
                          </a:moveTo>
                          <a:lnTo>
                            <a:pt x="0" y="21585"/>
                          </a:lnTo>
                          <a:lnTo>
                            <a:pt x="1723" y="15720"/>
                          </a:lnTo>
                          <a:cubicBezTo>
                            <a:pt x="1723" y="15720"/>
                            <a:pt x="5809" y="19810"/>
                            <a:pt x="5809" y="19810"/>
                          </a:cubicBezTo>
                          <a:close/>
                          <a:moveTo>
                            <a:pt x="14328" y="11295"/>
                          </a:moveTo>
                          <a:cubicBezTo>
                            <a:pt x="14857" y="12169"/>
                            <a:pt x="15219" y="12941"/>
                            <a:pt x="15338" y="13361"/>
                          </a:cubicBezTo>
                          <a:cubicBezTo>
                            <a:pt x="16735" y="12758"/>
                            <a:pt x="18442" y="13050"/>
                            <a:pt x="19809" y="14418"/>
                          </a:cubicBezTo>
                          <a:cubicBezTo>
                            <a:pt x="21600" y="16210"/>
                            <a:pt x="21590" y="21540"/>
                            <a:pt x="21590" y="21540"/>
                          </a:cubicBezTo>
                          <a:cubicBezTo>
                            <a:pt x="21590" y="21540"/>
                            <a:pt x="21587" y="21538"/>
                            <a:pt x="21583" y="21536"/>
                          </a:cubicBezTo>
                          <a:cubicBezTo>
                            <a:pt x="21586" y="21540"/>
                            <a:pt x="21587" y="21543"/>
                            <a:pt x="21587" y="21543"/>
                          </a:cubicBezTo>
                          <a:cubicBezTo>
                            <a:pt x="21587" y="21543"/>
                            <a:pt x="16257" y="21556"/>
                            <a:pt x="14467" y="19765"/>
                          </a:cubicBezTo>
                          <a:cubicBezTo>
                            <a:pt x="13114" y="18410"/>
                            <a:pt x="12816" y="16721"/>
                            <a:pt x="13396" y="15331"/>
                          </a:cubicBezTo>
                          <a:cubicBezTo>
                            <a:pt x="12981" y="15218"/>
                            <a:pt x="12197" y="14852"/>
                            <a:pt x="11308" y="14314"/>
                          </a:cubicBezTo>
                          <a:lnTo>
                            <a:pt x="6478" y="19142"/>
                          </a:lnTo>
                          <a:lnTo>
                            <a:pt x="2392" y="15051"/>
                          </a:lnTo>
                          <a:lnTo>
                            <a:pt x="6994" y="10450"/>
                          </a:lnTo>
                          <a:cubicBezTo>
                            <a:pt x="4968" y="7962"/>
                            <a:pt x="2105" y="4020"/>
                            <a:pt x="1025" y="2336"/>
                          </a:cubicBezTo>
                          <a:cubicBezTo>
                            <a:pt x="11" y="756"/>
                            <a:pt x="7" y="211"/>
                            <a:pt x="44" y="57"/>
                          </a:cubicBezTo>
                          <a:cubicBezTo>
                            <a:pt x="31" y="43"/>
                            <a:pt x="37" y="38"/>
                            <a:pt x="52" y="32"/>
                          </a:cubicBezTo>
                          <a:cubicBezTo>
                            <a:pt x="59" y="13"/>
                            <a:pt x="65" y="4"/>
                            <a:pt x="65" y="4"/>
                          </a:cubicBezTo>
                          <a:cubicBezTo>
                            <a:pt x="237" y="-15"/>
                            <a:pt x="782" y="-11"/>
                            <a:pt x="2361" y="1003"/>
                          </a:cubicBezTo>
                          <a:cubicBezTo>
                            <a:pt x="4043" y="2084"/>
                            <a:pt x="7984" y="4949"/>
                            <a:pt x="10469" y="6978"/>
                          </a:cubicBezTo>
                          <a:lnTo>
                            <a:pt x="14322" y="3125"/>
                          </a:lnTo>
                          <a:lnTo>
                            <a:pt x="18411" y="7213"/>
                          </a:lnTo>
                          <a:cubicBezTo>
                            <a:pt x="18411" y="7213"/>
                            <a:pt x="14328" y="11295"/>
                            <a:pt x="14328" y="11295"/>
                          </a:cubicBezTo>
                          <a:close/>
                          <a:moveTo>
                            <a:pt x="15005" y="2441"/>
                          </a:moveTo>
                          <a:lnTo>
                            <a:pt x="17418" y="30"/>
                          </a:lnTo>
                          <a:lnTo>
                            <a:pt x="21507" y="4118"/>
                          </a:lnTo>
                          <a:lnTo>
                            <a:pt x="19094" y="6530"/>
                          </a:lnTo>
                          <a:cubicBezTo>
                            <a:pt x="19094" y="6530"/>
                            <a:pt x="15005" y="2441"/>
                            <a:pt x="15005" y="24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88" name="Shape 72">
                      <a:extLst>
                        <a:ext uri="{FF2B5EF4-FFF2-40B4-BE49-F238E27FC236}">
                          <a16:creationId xmlns:a16="http://schemas.microsoft.com/office/drawing/2014/main" id="{41DF060C-E918-394E-AEDF-1C0462A2A17F}"/>
                        </a:ext>
                      </a:extLst>
                    </p:cNvPr>
                    <p:cNvSpPr/>
                    <p:nvPr/>
                  </p:nvSpPr>
                  <p:spPr>
                    <a:xfrm>
                      <a:off x="1975346" y="4890072"/>
                      <a:ext cx="511027" cy="231668"/>
                    </a:xfrm>
                    <a:custGeom>
                      <a:avLst/>
                      <a:gdLst/>
                      <a:ahLst/>
                      <a:cxnLst>
                        <a:cxn ang="0">
                          <a:pos x="wd2" y="hd2"/>
                        </a:cxn>
                        <a:cxn ang="5400000">
                          <a:pos x="wd2" y="hd2"/>
                        </a:cxn>
                        <a:cxn ang="10800000">
                          <a:pos x="wd2" y="hd2"/>
                        </a:cxn>
                        <a:cxn ang="16200000">
                          <a:pos x="wd2" y="hd2"/>
                        </a:cxn>
                      </a:cxnLst>
                      <a:rect l="0" t="0" r="r" b="b"/>
                      <a:pathLst>
                        <a:path w="21600" h="21600" extrusionOk="0">
                          <a:moveTo>
                            <a:pt x="0" y="20793"/>
                          </a:moveTo>
                          <a:cubicBezTo>
                            <a:pt x="2762" y="20896"/>
                            <a:pt x="4229" y="16959"/>
                            <a:pt x="5457" y="12973"/>
                          </a:cubicBezTo>
                          <a:cubicBezTo>
                            <a:pt x="6611" y="16963"/>
                            <a:pt x="8026" y="20867"/>
                            <a:pt x="10731" y="20967"/>
                          </a:cubicBezTo>
                          <a:cubicBezTo>
                            <a:pt x="13410" y="21066"/>
                            <a:pt x="14890" y="17337"/>
                            <a:pt x="16097" y="13477"/>
                          </a:cubicBezTo>
                          <a:cubicBezTo>
                            <a:pt x="17258" y="17515"/>
                            <a:pt x="18668" y="21499"/>
                            <a:pt x="21405" y="21600"/>
                          </a:cubicBezTo>
                          <a:lnTo>
                            <a:pt x="21434" y="18923"/>
                          </a:lnTo>
                          <a:cubicBezTo>
                            <a:pt x="19117" y="18837"/>
                            <a:pt x="18015" y="15307"/>
                            <a:pt x="16841" y="11103"/>
                          </a:cubicBezTo>
                          <a:cubicBezTo>
                            <a:pt x="18096" y="6922"/>
                            <a:pt x="19242" y="3387"/>
                            <a:pt x="21588" y="3475"/>
                          </a:cubicBezTo>
                          <a:lnTo>
                            <a:pt x="21600" y="798"/>
                          </a:lnTo>
                          <a:cubicBezTo>
                            <a:pt x="18838" y="695"/>
                            <a:pt x="17358" y="4641"/>
                            <a:pt x="16130" y="8627"/>
                          </a:cubicBezTo>
                          <a:cubicBezTo>
                            <a:pt x="14977" y="4640"/>
                            <a:pt x="13556" y="770"/>
                            <a:pt x="10852" y="669"/>
                          </a:cubicBezTo>
                          <a:cubicBezTo>
                            <a:pt x="8168" y="570"/>
                            <a:pt x="6711" y="4292"/>
                            <a:pt x="5503" y="8160"/>
                          </a:cubicBezTo>
                          <a:cubicBezTo>
                            <a:pt x="4341" y="4115"/>
                            <a:pt x="2924" y="102"/>
                            <a:pt x="183" y="0"/>
                          </a:cubicBezTo>
                          <a:cubicBezTo>
                            <a:pt x="183" y="0"/>
                            <a:pt x="166" y="2677"/>
                            <a:pt x="166" y="2677"/>
                          </a:cubicBezTo>
                          <a:cubicBezTo>
                            <a:pt x="2490" y="2763"/>
                            <a:pt x="3581" y="6313"/>
                            <a:pt x="4759" y="10534"/>
                          </a:cubicBezTo>
                          <a:cubicBezTo>
                            <a:pt x="3507" y="14705"/>
                            <a:pt x="2353" y="18212"/>
                            <a:pt x="12" y="18125"/>
                          </a:cubicBezTo>
                          <a:lnTo>
                            <a:pt x="0" y="20793"/>
                          </a:lnTo>
                          <a:close/>
                          <a:moveTo>
                            <a:pt x="241" y="16420"/>
                          </a:moveTo>
                          <a:cubicBezTo>
                            <a:pt x="649" y="16425"/>
                            <a:pt x="1008" y="16293"/>
                            <a:pt x="1338" y="16053"/>
                          </a:cubicBezTo>
                          <a:cubicBezTo>
                            <a:pt x="1338" y="16053"/>
                            <a:pt x="1438" y="4786"/>
                            <a:pt x="1438" y="4786"/>
                          </a:cubicBezTo>
                          <a:cubicBezTo>
                            <a:pt x="1113" y="4525"/>
                            <a:pt x="753" y="4374"/>
                            <a:pt x="345" y="4355"/>
                          </a:cubicBezTo>
                          <a:lnTo>
                            <a:pt x="241" y="16420"/>
                          </a:lnTo>
                          <a:close/>
                          <a:moveTo>
                            <a:pt x="2402" y="14724"/>
                          </a:moveTo>
                          <a:cubicBezTo>
                            <a:pt x="2787" y="14105"/>
                            <a:pt x="3126" y="13297"/>
                            <a:pt x="3454" y="12359"/>
                          </a:cubicBezTo>
                          <a:lnTo>
                            <a:pt x="3491" y="8563"/>
                          </a:lnTo>
                          <a:cubicBezTo>
                            <a:pt x="3181" y="7606"/>
                            <a:pt x="2858" y="6774"/>
                            <a:pt x="2485" y="6133"/>
                          </a:cubicBezTo>
                          <a:lnTo>
                            <a:pt x="2402" y="14724"/>
                          </a:lnTo>
                          <a:close/>
                          <a:moveTo>
                            <a:pt x="6201" y="10598"/>
                          </a:moveTo>
                          <a:cubicBezTo>
                            <a:pt x="7413" y="6583"/>
                            <a:pt x="8564" y="3262"/>
                            <a:pt x="10839" y="3346"/>
                          </a:cubicBezTo>
                          <a:cubicBezTo>
                            <a:pt x="13133" y="3431"/>
                            <a:pt x="14226" y="6882"/>
                            <a:pt x="15386" y="11029"/>
                          </a:cubicBezTo>
                          <a:cubicBezTo>
                            <a:pt x="14178" y="15032"/>
                            <a:pt x="13031" y="18375"/>
                            <a:pt x="10761" y="18290"/>
                          </a:cubicBezTo>
                          <a:cubicBezTo>
                            <a:pt x="8467" y="18206"/>
                            <a:pt x="7361" y="14745"/>
                            <a:pt x="6201" y="10598"/>
                          </a:cubicBezTo>
                          <a:close/>
                          <a:moveTo>
                            <a:pt x="7901" y="13065"/>
                          </a:moveTo>
                          <a:cubicBezTo>
                            <a:pt x="8268" y="14180"/>
                            <a:pt x="8656" y="15139"/>
                            <a:pt x="9098" y="15879"/>
                          </a:cubicBezTo>
                          <a:lnTo>
                            <a:pt x="9173" y="5547"/>
                          </a:lnTo>
                          <a:cubicBezTo>
                            <a:pt x="8720" y="6254"/>
                            <a:pt x="8323" y="7192"/>
                            <a:pt x="7938" y="8279"/>
                          </a:cubicBezTo>
                          <a:lnTo>
                            <a:pt x="7901" y="13065"/>
                          </a:lnTo>
                          <a:close/>
                          <a:moveTo>
                            <a:pt x="10199" y="16402"/>
                          </a:moveTo>
                          <a:cubicBezTo>
                            <a:pt x="10421" y="16504"/>
                            <a:pt x="10654" y="16562"/>
                            <a:pt x="10910" y="16567"/>
                          </a:cubicBezTo>
                          <a:cubicBezTo>
                            <a:pt x="11039" y="16569"/>
                            <a:pt x="11163" y="16554"/>
                            <a:pt x="11284" y="16530"/>
                          </a:cubicBezTo>
                          <a:lnTo>
                            <a:pt x="11421" y="4676"/>
                          </a:lnTo>
                          <a:cubicBezTo>
                            <a:pt x="11301" y="4648"/>
                            <a:pt x="11177" y="4632"/>
                            <a:pt x="11047" y="4630"/>
                          </a:cubicBezTo>
                          <a:cubicBezTo>
                            <a:pt x="10792" y="4625"/>
                            <a:pt x="10556" y="4674"/>
                            <a:pt x="10332" y="4767"/>
                          </a:cubicBezTo>
                          <a:lnTo>
                            <a:pt x="10199" y="16402"/>
                          </a:lnTo>
                          <a:close/>
                          <a:moveTo>
                            <a:pt x="12440" y="16292"/>
                          </a:moveTo>
                          <a:cubicBezTo>
                            <a:pt x="12866" y="15783"/>
                            <a:pt x="13237" y="15074"/>
                            <a:pt x="13587" y="14220"/>
                          </a:cubicBezTo>
                          <a:lnTo>
                            <a:pt x="13653" y="7866"/>
                          </a:lnTo>
                          <a:cubicBezTo>
                            <a:pt x="13321" y="6994"/>
                            <a:pt x="12964" y="6269"/>
                            <a:pt x="12548" y="5739"/>
                          </a:cubicBezTo>
                          <a:lnTo>
                            <a:pt x="12440" y="16292"/>
                          </a:lnTo>
                          <a:close/>
                          <a:moveTo>
                            <a:pt x="18109" y="13000"/>
                          </a:moveTo>
                          <a:cubicBezTo>
                            <a:pt x="18420" y="13890"/>
                            <a:pt x="18742" y="14650"/>
                            <a:pt x="19110" y="15228"/>
                          </a:cubicBezTo>
                          <a:lnTo>
                            <a:pt x="19115" y="6949"/>
                          </a:lnTo>
                          <a:cubicBezTo>
                            <a:pt x="18746" y="7587"/>
                            <a:pt x="18420" y="8402"/>
                            <a:pt x="18109" y="9342"/>
                          </a:cubicBezTo>
                          <a:lnTo>
                            <a:pt x="18109" y="13000"/>
                          </a:lnTo>
                          <a:close/>
                          <a:moveTo>
                            <a:pt x="20436" y="16503"/>
                          </a:moveTo>
                          <a:cubicBezTo>
                            <a:pt x="20751" y="16735"/>
                            <a:pt x="21099" y="16863"/>
                            <a:pt x="21492" y="16860"/>
                          </a:cubicBezTo>
                          <a:lnTo>
                            <a:pt x="21546" y="5272"/>
                          </a:lnTo>
                          <a:cubicBezTo>
                            <a:pt x="21153" y="5289"/>
                            <a:pt x="20803" y="5437"/>
                            <a:pt x="20486" y="5684"/>
                          </a:cubicBezTo>
                          <a:cubicBezTo>
                            <a:pt x="20486" y="5684"/>
                            <a:pt x="20436" y="16503"/>
                            <a:pt x="20436" y="1650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89" name="Shape 73">
                      <a:extLst>
                        <a:ext uri="{FF2B5EF4-FFF2-40B4-BE49-F238E27FC236}">
                          <a16:creationId xmlns:a16="http://schemas.microsoft.com/office/drawing/2014/main" id="{06F3895A-5EBB-F942-BE55-8A9A20F6601F}"/>
                        </a:ext>
                      </a:extLst>
                    </p:cNvPr>
                    <p:cNvSpPr/>
                    <p:nvPr/>
                  </p:nvSpPr>
                  <p:spPr>
                    <a:xfrm>
                      <a:off x="3423074" y="4971476"/>
                      <a:ext cx="218851" cy="155127"/>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0" name="Shape 74">
                      <a:extLst>
                        <a:ext uri="{FF2B5EF4-FFF2-40B4-BE49-F238E27FC236}">
                          <a16:creationId xmlns:a16="http://schemas.microsoft.com/office/drawing/2014/main" id="{EC58A082-2048-ED45-BDAE-8E2A86557E92}"/>
                        </a:ext>
                      </a:extLst>
                    </p:cNvPr>
                    <p:cNvSpPr/>
                    <p:nvPr/>
                  </p:nvSpPr>
                  <p:spPr>
                    <a:xfrm>
                      <a:off x="1468234" y="3864068"/>
                      <a:ext cx="450764" cy="597857"/>
                    </a:xfrm>
                    <a:custGeom>
                      <a:avLst/>
                      <a:gdLst/>
                      <a:ahLst/>
                      <a:cxnLst>
                        <a:cxn ang="0">
                          <a:pos x="wd2" y="hd2"/>
                        </a:cxn>
                        <a:cxn ang="5400000">
                          <a:pos x="wd2" y="hd2"/>
                        </a:cxn>
                        <a:cxn ang="10800000">
                          <a:pos x="wd2" y="hd2"/>
                        </a:cxn>
                        <a:cxn ang="16200000">
                          <a:pos x="wd2" y="hd2"/>
                        </a:cxn>
                      </a:cxnLst>
                      <a:rect l="0" t="0" r="r" b="b"/>
                      <a:pathLst>
                        <a:path w="20983" h="21600" extrusionOk="0">
                          <a:moveTo>
                            <a:pt x="4487" y="2661"/>
                          </a:moveTo>
                          <a:cubicBezTo>
                            <a:pt x="6041" y="1951"/>
                            <a:pt x="7888" y="1570"/>
                            <a:pt x="9828" y="1650"/>
                          </a:cubicBezTo>
                          <a:cubicBezTo>
                            <a:pt x="12550" y="1762"/>
                            <a:pt x="15032" y="2810"/>
                            <a:pt x="16637" y="4507"/>
                          </a:cubicBezTo>
                          <a:cubicBezTo>
                            <a:pt x="17954" y="5855"/>
                            <a:pt x="18616" y="7507"/>
                            <a:pt x="18498" y="9204"/>
                          </a:cubicBezTo>
                          <a:cubicBezTo>
                            <a:pt x="18319" y="11771"/>
                            <a:pt x="16441" y="14049"/>
                            <a:pt x="13531" y="15243"/>
                          </a:cubicBezTo>
                          <a:cubicBezTo>
                            <a:pt x="7170" y="17652"/>
                            <a:pt x="-219" y="13941"/>
                            <a:pt x="5" y="8450"/>
                          </a:cubicBezTo>
                          <a:cubicBezTo>
                            <a:pt x="107" y="5959"/>
                            <a:pt x="1897" y="3846"/>
                            <a:pt x="4487" y="2661"/>
                          </a:cubicBezTo>
                          <a:close/>
                          <a:moveTo>
                            <a:pt x="11927" y="0"/>
                          </a:moveTo>
                          <a:cubicBezTo>
                            <a:pt x="14972" y="550"/>
                            <a:pt x="17565" y="1989"/>
                            <a:pt x="19217" y="4049"/>
                          </a:cubicBezTo>
                          <a:cubicBezTo>
                            <a:pt x="20869" y="6108"/>
                            <a:pt x="21381" y="8545"/>
                            <a:pt x="20673" y="10908"/>
                          </a:cubicBezTo>
                          <a:cubicBezTo>
                            <a:pt x="19872" y="13581"/>
                            <a:pt x="17567" y="15755"/>
                            <a:pt x="14558" y="16945"/>
                          </a:cubicBezTo>
                          <a:cubicBezTo>
                            <a:pt x="13956" y="17183"/>
                            <a:pt x="13322" y="17384"/>
                            <a:pt x="12670" y="17539"/>
                          </a:cubicBezTo>
                          <a:lnTo>
                            <a:pt x="13689" y="19091"/>
                          </a:lnTo>
                          <a:lnTo>
                            <a:pt x="16552" y="17959"/>
                          </a:lnTo>
                          <a:lnTo>
                            <a:pt x="17260" y="19038"/>
                          </a:lnTo>
                          <a:lnTo>
                            <a:pt x="10780" y="21600"/>
                          </a:lnTo>
                          <a:lnTo>
                            <a:pt x="10072" y="20522"/>
                          </a:lnTo>
                          <a:lnTo>
                            <a:pt x="12300" y="19641"/>
                          </a:lnTo>
                          <a:lnTo>
                            <a:pt x="11104" y="17819"/>
                          </a:lnTo>
                          <a:cubicBezTo>
                            <a:pt x="10775" y="17860"/>
                            <a:pt x="10443" y="17889"/>
                            <a:pt x="10107" y="17909"/>
                          </a:cubicBezTo>
                          <a:cubicBezTo>
                            <a:pt x="9771" y="17928"/>
                            <a:pt x="9432" y="17928"/>
                            <a:pt x="9091" y="17924"/>
                          </a:cubicBezTo>
                          <a:lnTo>
                            <a:pt x="9115" y="16720"/>
                          </a:lnTo>
                          <a:cubicBezTo>
                            <a:pt x="13857" y="16783"/>
                            <a:pt x="18085" y="14219"/>
                            <a:pt x="19161" y="10628"/>
                          </a:cubicBezTo>
                          <a:cubicBezTo>
                            <a:pt x="19775" y="8580"/>
                            <a:pt x="19321" y="6477"/>
                            <a:pt x="17889" y="4691"/>
                          </a:cubicBezTo>
                          <a:cubicBezTo>
                            <a:pt x="16457" y="2906"/>
                            <a:pt x="14223" y="1654"/>
                            <a:pt x="11584" y="1178"/>
                          </a:cubicBezTo>
                          <a:lnTo>
                            <a:pt x="11927" y="0"/>
                          </a:lnTo>
                          <a:close/>
                          <a:moveTo>
                            <a:pt x="5394" y="3239"/>
                          </a:moveTo>
                          <a:cubicBezTo>
                            <a:pt x="4971" y="3418"/>
                            <a:pt x="4569" y="3631"/>
                            <a:pt x="4192" y="3867"/>
                          </a:cubicBezTo>
                          <a:cubicBezTo>
                            <a:pt x="4430" y="4003"/>
                            <a:pt x="4673" y="4128"/>
                            <a:pt x="4923" y="4245"/>
                          </a:cubicBezTo>
                          <a:cubicBezTo>
                            <a:pt x="5174" y="4362"/>
                            <a:pt x="5435" y="4472"/>
                            <a:pt x="5696" y="4572"/>
                          </a:cubicBezTo>
                          <a:cubicBezTo>
                            <a:pt x="5840" y="4267"/>
                            <a:pt x="6003" y="3965"/>
                            <a:pt x="6174" y="3669"/>
                          </a:cubicBezTo>
                          <a:cubicBezTo>
                            <a:pt x="6345" y="3372"/>
                            <a:pt x="6521" y="3084"/>
                            <a:pt x="6719" y="2797"/>
                          </a:cubicBezTo>
                          <a:cubicBezTo>
                            <a:pt x="6262" y="2917"/>
                            <a:pt x="5818" y="3060"/>
                            <a:pt x="5394" y="3239"/>
                          </a:cubicBezTo>
                          <a:close/>
                          <a:moveTo>
                            <a:pt x="8111" y="2528"/>
                          </a:moveTo>
                          <a:cubicBezTo>
                            <a:pt x="7815" y="2902"/>
                            <a:pt x="7543" y="3287"/>
                            <a:pt x="7298" y="3681"/>
                          </a:cubicBezTo>
                          <a:cubicBezTo>
                            <a:pt x="7054" y="4074"/>
                            <a:pt x="6836" y="4477"/>
                            <a:pt x="6643" y="4888"/>
                          </a:cubicBezTo>
                          <a:cubicBezTo>
                            <a:pt x="7029" y="4999"/>
                            <a:pt x="7434" y="5094"/>
                            <a:pt x="7836" y="5166"/>
                          </a:cubicBezTo>
                          <a:cubicBezTo>
                            <a:pt x="8238" y="5238"/>
                            <a:pt x="8643" y="5293"/>
                            <a:pt x="9058" y="5327"/>
                          </a:cubicBezTo>
                          <a:lnTo>
                            <a:pt x="9258" y="2461"/>
                          </a:lnTo>
                          <a:cubicBezTo>
                            <a:pt x="9068" y="2462"/>
                            <a:pt x="8871" y="2466"/>
                            <a:pt x="8681" y="2478"/>
                          </a:cubicBezTo>
                          <a:cubicBezTo>
                            <a:pt x="8492" y="2490"/>
                            <a:pt x="8298" y="2506"/>
                            <a:pt x="8111" y="2528"/>
                          </a:cubicBezTo>
                          <a:close/>
                          <a:moveTo>
                            <a:pt x="3332" y="4418"/>
                          </a:moveTo>
                          <a:cubicBezTo>
                            <a:pt x="2706" y="4923"/>
                            <a:pt x="2197" y="5495"/>
                            <a:pt x="1822" y="6116"/>
                          </a:cubicBezTo>
                          <a:cubicBezTo>
                            <a:pt x="1446" y="6736"/>
                            <a:pt x="1199" y="7397"/>
                            <a:pt x="1096" y="8089"/>
                          </a:cubicBezTo>
                          <a:lnTo>
                            <a:pt x="4650" y="8241"/>
                          </a:lnTo>
                          <a:cubicBezTo>
                            <a:pt x="4701" y="7753"/>
                            <a:pt x="4783" y="7263"/>
                            <a:pt x="4900" y="6783"/>
                          </a:cubicBezTo>
                          <a:cubicBezTo>
                            <a:pt x="5017" y="6305"/>
                            <a:pt x="5162" y="5834"/>
                            <a:pt x="5343" y="5367"/>
                          </a:cubicBezTo>
                          <a:cubicBezTo>
                            <a:pt x="4988" y="5238"/>
                            <a:pt x="4643" y="5093"/>
                            <a:pt x="4305" y="4935"/>
                          </a:cubicBezTo>
                          <a:cubicBezTo>
                            <a:pt x="3967" y="4776"/>
                            <a:pt x="3650" y="4606"/>
                            <a:pt x="3332" y="4418"/>
                          </a:cubicBezTo>
                          <a:close/>
                          <a:moveTo>
                            <a:pt x="10293" y="2496"/>
                          </a:moveTo>
                          <a:lnTo>
                            <a:pt x="10092" y="5362"/>
                          </a:lnTo>
                          <a:cubicBezTo>
                            <a:pt x="10477" y="5359"/>
                            <a:pt x="10864" y="5342"/>
                            <a:pt x="11246" y="5304"/>
                          </a:cubicBezTo>
                          <a:cubicBezTo>
                            <a:pt x="11627" y="5267"/>
                            <a:pt x="12001" y="5211"/>
                            <a:pt x="12374" y="5139"/>
                          </a:cubicBezTo>
                          <a:cubicBezTo>
                            <a:pt x="12236" y="4706"/>
                            <a:pt x="12076" y="4278"/>
                            <a:pt x="11881" y="3859"/>
                          </a:cubicBezTo>
                          <a:cubicBezTo>
                            <a:pt x="11686" y="3439"/>
                            <a:pt x="11470" y="3025"/>
                            <a:pt x="11220" y="2622"/>
                          </a:cubicBezTo>
                          <a:cubicBezTo>
                            <a:pt x="11069" y="2594"/>
                            <a:pt x="10904" y="2570"/>
                            <a:pt x="10750" y="2550"/>
                          </a:cubicBezTo>
                          <a:cubicBezTo>
                            <a:pt x="10596" y="2530"/>
                            <a:pt x="10449" y="2511"/>
                            <a:pt x="10293" y="2496"/>
                          </a:cubicBezTo>
                          <a:close/>
                          <a:moveTo>
                            <a:pt x="12546" y="2964"/>
                          </a:moveTo>
                          <a:cubicBezTo>
                            <a:pt x="12714" y="3280"/>
                            <a:pt x="12868" y="3593"/>
                            <a:pt x="13006" y="3918"/>
                          </a:cubicBezTo>
                          <a:cubicBezTo>
                            <a:pt x="13143" y="4242"/>
                            <a:pt x="13264" y="4578"/>
                            <a:pt x="13370" y="4909"/>
                          </a:cubicBezTo>
                          <a:cubicBezTo>
                            <a:pt x="13667" y="4827"/>
                            <a:pt x="13966" y="4724"/>
                            <a:pt x="14251" y="4619"/>
                          </a:cubicBezTo>
                          <a:cubicBezTo>
                            <a:pt x="14537" y="4515"/>
                            <a:pt x="14810" y="4404"/>
                            <a:pt x="15083" y="4279"/>
                          </a:cubicBezTo>
                          <a:cubicBezTo>
                            <a:pt x="14713" y="3995"/>
                            <a:pt x="14316" y="3740"/>
                            <a:pt x="13892" y="3520"/>
                          </a:cubicBezTo>
                          <a:cubicBezTo>
                            <a:pt x="13467" y="3300"/>
                            <a:pt x="13014" y="3118"/>
                            <a:pt x="12546" y="2964"/>
                          </a:cubicBezTo>
                          <a:close/>
                          <a:moveTo>
                            <a:pt x="6314" y="5674"/>
                          </a:moveTo>
                          <a:cubicBezTo>
                            <a:pt x="6153" y="6098"/>
                            <a:pt x="6029" y="6530"/>
                            <a:pt x="5924" y="6964"/>
                          </a:cubicBezTo>
                          <a:cubicBezTo>
                            <a:pt x="5819" y="7399"/>
                            <a:pt x="5732" y="7834"/>
                            <a:pt x="5684" y="8277"/>
                          </a:cubicBezTo>
                          <a:lnTo>
                            <a:pt x="8848" y="8407"/>
                          </a:lnTo>
                          <a:lnTo>
                            <a:pt x="9000" y="6134"/>
                          </a:lnTo>
                          <a:cubicBezTo>
                            <a:pt x="8537" y="6101"/>
                            <a:pt x="8088" y="6045"/>
                            <a:pt x="7639" y="5969"/>
                          </a:cubicBezTo>
                          <a:cubicBezTo>
                            <a:pt x="7191" y="5894"/>
                            <a:pt x="6744" y="5793"/>
                            <a:pt x="6314" y="5674"/>
                          </a:cubicBezTo>
                          <a:close/>
                          <a:moveTo>
                            <a:pt x="1037" y="8896"/>
                          </a:moveTo>
                          <a:cubicBezTo>
                            <a:pt x="1047" y="9594"/>
                            <a:pt x="1206" y="10280"/>
                            <a:pt x="1496" y="10928"/>
                          </a:cubicBezTo>
                          <a:cubicBezTo>
                            <a:pt x="1786" y="11576"/>
                            <a:pt x="2210" y="12192"/>
                            <a:pt x="2764" y="12745"/>
                          </a:cubicBezTo>
                          <a:cubicBezTo>
                            <a:pt x="3007" y="12630"/>
                            <a:pt x="3260" y="12514"/>
                            <a:pt x="3512" y="12414"/>
                          </a:cubicBezTo>
                          <a:cubicBezTo>
                            <a:pt x="3964" y="12235"/>
                            <a:pt x="4426" y="12086"/>
                            <a:pt x="4903" y="11958"/>
                          </a:cubicBezTo>
                          <a:cubicBezTo>
                            <a:pt x="4786" y="11479"/>
                            <a:pt x="4700" y="10999"/>
                            <a:pt x="4648" y="10513"/>
                          </a:cubicBezTo>
                          <a:cubicBezTo>
                            <a:pt x="4597" y="10027"/>
                            <a:pt x="4589" y="9533"/>
                            <a:pt x="4604" y="9043"/>
                          </a:cubicBezTo>
                          <a:lnTo>
                            <a:pt x="1037" y="8896"/>
                          </a:lnTo>
                          <a:close/>
                          <a:moveTo>
                            <a:pt x="10034" y="6170"/>
                          </a:moveTo>
                          <a:lnTo>
                            <a:pt x="9888" y="8452"/>
                          </a:lnTo>
                          <a:lnTo>
                            <a:pt x="12877" y="8570"/>
                          </a:lnTo>
                          <a:cubicBezTo>
                            <a:pt x="12889" y="8129"/>
                            <a:pt x="12873" y="7693"/>
                            <a:pt x="12828" y="7255"/>
                          </a:cubicBezTo>
                          <a:cubicBezTo>
                            <a:pt x="12783" y="6817"/>
                            <a:pt x="12706" y="6382"/>
                            <a:pt x="12605" y="5950"/>
                          </a:cubicBezTo>
                          <a:cubicBezTo>
                            <a:pt x="12185" y="6026"/>
                            <a:pt x="11754" y="6078"/>
                            <a:pt x="11326" y="6116"/>
                          </a:cubicBezTo>
                          <a:cubicBezTo>
                            <a:pt x="10897" y="6154"/>
                            <a:pt x="10465" y="6172"/>
                            <a:pt x="10034" y="6170"/>
                          </a:cubicBezTo>
                          <a:close/>
                          <a:moveTo>
                            <a:pt x="13607" y="5729"/>
                          </a:moveTo>
                          <a:cubicBezTo>
                            <a:pt x="13722" y="6204"/>
                            <a:pt x="13804" y="6683"/>
                            <a:pt x="13855" y="7165"/>
                          </a:cubicBezTo>
                          <a:cubicBezTo>
                            <a:pt x="13906" y="7647"/>
                            <a:pt x="13932" y="8129"/>
                            <a:pt x="13917" y="8615"/>
                          </a:cubicBezTo>
                          <a:lnTo>
                            <a:pt x="17466" y="8758"/>
                          </a:lnTo>
                          <a:cubicBezTo>
                            <a:pt x="17456" y="8067"/>
                            <a:pt x="17305" y="7387"/>
                            <a:pt x="17019" y="6745"/>
                          </a:cubicBezTo>
                          <a:cubicBezTo>
                            <a:pt x="16733" y="6102"/>
                            <a:pt x="16308" y="5496"/>
                            <a:pt x="15763" y="4946"/>
                          </a:cubicBezTo>
                          <a:cubicBezTo>
                            <a:pt x="15538" y="5052"/>
                            <a:pt x="15319" y="5157"/>
                            <a:pt x="15087" y="5249"/>
                          </a:cubicBezTo>
                          <a:cubicBezTo>
                            <a:pt x="14848" y="5343"/>
                            <a:pt x="14597" y="5425"/>
                            <a:pt x="14350" y="5505"/>
                          </a:cubicBezTo>
                          <a:cubicBezTo>
                            <a:pt x="14104" y="5585"/>
                            <a:pt x="13859" y="5663"/>
                            <a:pt x="13607" y="5729"/>
                          </a:cubicBezTo>
                          <a:close/>
                          <a:moveTo>
                            <a:pt x="5626" y="9084"/>
                          </a:moveTo>
                          <a:cubicBezTo>
                            <a:pt x="5614" y="9529"/>
                            <a:pt x="5641" y="9977"/>
                            <a:pt x="5687" y="10418"/>
                          </a:cubicBezTo>
                          <a:cubicBezTo>
                            <a:pt x="5733" y="10859"/>
                            <a:pt x="5801" y="11302"/>
                            <a:pt x="5904" y="11737"/>
                          </a:cubicBezTo>
                          <a:cubicBezTo>
                            <a:pt x="6351" y="11653"/>
                            <a:pt x="6799" y="11583"/>
                            <a:pt x="7255" y="11543"/>
                          </a:cubicBezTo>
                          <a:cubicBezTo>
                            <a:pt x="7711" y="11502"/>
                            <a:pt x="8176" y="11483"/>
                            <a:pt x="8637" y="11488"/>
                          </a:cubicBezTo>
                          <a:lnTo>
                            <a:pt x="8789" y="9215"/>
                          </a:lnTo>
                          <a:lnTo>
                            <a:pt x="5626" y="9084"/>
                          </a:lnTo>
                          <a:close/>
                          <a:moveTo>
                            <a:pt x="9830" y="9260"/>
                          </a:moveTo>
                          <a:lnTo>
                            <a:pt x="9678" y="11533"/>
                          </a:lnTo>
                          <a:cubicBezTo>
                            <a:pt x="10111" y="11566"/>
                            <a:pt x="10539" y="11622"/>
                            <a:pt x="10960" y="11693"/>
                          </a:cubicBezTo>
                          <a:cubicBezTo>
                            <a:pt x="11380" y="11765"/>
                            <a:pt x="11789" y="11857"/>
                            <a:pt x="12195" y="11966"/>
                          </a:cubicBezTo>
                          <a:cubicBezTo>
                            <a:pt x="12354" y="11544"/>
                            <a:pt x="12487" y="11117"/>
                            <a:pt x="12591" y="10685"/>
                          </a:cubicBezTo>
                          <a:cubicBezTo>
                            <a:pt x="12695" y="10253"/>
                            <a:pt x="12771" y="9818"/>
                            <a:pt x="12819" y="9378"/>
                          </a:cubicBezTo>
                          <a:lnTo>
                            <a:pt x="9830" y="9260"/>
                          </a:lnTo>
                          <a:close/>
                          <a:moveTo>
                            <a:pt x="4330" y="13039"/>
                          </a:moveTo>
                          <a:cubicBezTo>
                            <a:pt x="4065" y="13135"/>
                            <a:pt x="3812" y="13241"/>
                            <a:pt x="3558" y="13356"/>
                          </a:cubicBezTo>
                          <a:cubicBezTo>
                            <a:pt x="3906" y="13626"/>
                            <a:pt x="4274" y="13873"/>
                            <a:pt x="4671" y="14087"/>
                          </a:cubicBezTo>
                          <a:cubicBezTo>
                            <a:pt x="5068" y="14300"/>
                            <a:pt x="5484" y="14479"/>
                            <a:pt x="5921" y="14635"/>
                          </a:cubicBezTo>
                          <a:cubicBezTo>
                            <a:pt x="5762" y="14333"/>
                            <a:pt x="5616" y="14028"/>
                            <a:pt x="5485" y="13718"/>
                          </a:cubicBezTo>
                          <a:cubicBezTo>
                            <a:pt x="5354" y="13409"/>
                            <a:pt x="5242" y="13093"/>
                            <a:pt x="5139" y="12778"/>
                          </a:cubicBezTo>
                          <a:cubicBezTo>
                            <a:pt x="4865" y="12856"/>
                            <a:pt x="4595" y="12943"/>
                            <a:pt x="4330" y="13039"/>
                          </a:cubicBezTo>
                          <a:close/>
                          <a:moveTo>
                            <a:pt x="13859" y="9423"/>
                          </a:moveTo>
                          <a:cubicBezTo>
                            <a:pt x="13808" y="9907"/>
                            <a:pt x="13724" y="10381"/>
                            <a:pt x="13609" y="10857"/>
                          </a:cubicBezTo>
                          <a:cubicBezTo>
                            <a:pt x="13493" y="11332"/>
                            <a:pt x="13344" y="11810"/>
                            <a:pt x="13166" y="12273"/>
                          </a:cubicBezTo>
                          <a:cubicBezTo>
                            <a:pt x="13524" y="12401"/>
                            <a:pt x="13875" y="12542"/>
                            <a:pt x="14216" y="12701"/>
                          </a:cubicBezTo>
                          <a:cubicBezTo>
                            <a:pt x="14556" y="12859"/>
                            <a:pt x="14886" y="13034"/>
                            <a:pt x="15207" y="13222"/>
                          </a:cubicBezTo>
                          <a:cubicBezTo>
                            <a:pt x="15824" y="12719"/>
                            <a:pt x="16322" y="12150"/>
                            <a:pt x="16693" y="11534"/>
                          </a:cubicBezTo>
                          <a:cubicBezTo>
                            <a:pt x="17065" y="10917"/>
                            <a:pt x="17305" y="10252"/>
                            <a:pt x="17407" y="9565"/>
                          </a:cubicBezTo>
                          <a:lnTo>
                            <a:pt x="13859" y="9423"/>
                          </a:lnTo>
                          <a:close/>
                          <a:moveTo>
                            <a:pt x="6129" y="12538"/>
                          </a:moveTo>
                          <a:cubicBezTo>
                            <a:pt x="6265" y="12963"/>
                            <a:pt x="6431" y="13384"/>
                            <a:pt x="6622" y="13795"/>
                          </a:cubicBezTo>
                          <a:cubicBezTo>
                            <a:pt x="6812" y="14207"/>
                            <a:pt x="7039" y="14613"/>
                            <a:pt x="7283" y="15009"/>
                          </a:cubicBezTo>
                          <a:cubicBezTo>
                            <a:pt x="7466" y="15045"/>
                            <a:pt x="7639" y="15073"/>
                            <a:pt x="7825" y="15099"/>
                          </a:cubicBezTo>
                          <a:cubicBezTo>
                            <a:pt x="8012" y="15126"/>
                            <a:pt x="8207" y="15149"/>
                            <a:pt x="8397" y="15166"/>
                          </a:cubicBezTo>
                          <a:lnTo>
                            <a:pt x="8585" y="12305"/>
                          </a:lnTo>
                          <a:cubicBezTo>
                            <a:pt x="8171" y="12305"/>
                            <a:pt x="7764" y="12319"/>
                            <a:pt x="7353" y="12359"/>
                          </a:cubicBezTo>
                          <a:cubicBezTo>
                            <a:pt x="6944" y="12398"/>
                            <a:pt x="6529" y="12460"/>
                            <a:pt x="6129" y="12538"/>
                          </a:cubicBezTo>
                          <a:close/>
                          <a:moveTo>
                            <a:pt x="9626" y="12350"/>
                          </a:moveTo>
                          <a:lnTo>
                            <a:pt x="9425" y="15216"/>
                          </a:lnTo>
                          <a:cubicBezTo>
                            <a:pt x="9582" y="15214"/>
                            <a:pt x="9737" y="15203"/>
                            <a:pt x="9894" y="15194"/>
                          </a:cubicBezTo>
                          <a:cubicBezTo>
                            <a:pt x="10050" y="15186"/>
                            <a:pt x="10213" y="15175"/>
                            <a:pt x="10368" y="15159"/>
                          </a:cubicBezTo>
                          <a:cubicBezTo>
                            <a:pt x="10671" y="14778"/>
                            <a:pt x="10949" y="14389"/>
                            <a:pt x="11199" y="13988"/>
                          </a:cubicBezTo>
                          <a:cubicBezTo>
                            <a:pt x="11449" y="13586"/>
                            <a:pt x="11670" y="13171"/>
                            <a:pt x="11866" y="12752"/>
                          </a:cubicBezTo>
                          <a:cubicBezTo>
                            <a:pt x="11505" y="12651"/>
                            <a:pt x="11137" y="12565"/>
                            <a:pt x="10763" y="12497"/>
                          </a:cubicBezTo>
                          <a:cubicBezTo>
                            <a:pt x="10389" y="12429"/>
                            <a:pt x="10011" y="12384"/>
                            <a:pt x="9626" y="12350"/>
                          </a:cubicBezTo>
                          <a:close/>
                          <a:moveTo>
                            <a:pt x="12825" y="13064"/>
                          </a:moveTo>
                          <a:cubicBezTo>
                            <a:pt x="12674" y="13385"/>
                            <a:pt x="12510" y="13697"/>
                            <a:pt x="12329" y="14009"/>
                          </a:cubicBezTo>
                          <a:cubicBezTo>
                            <a:pt x="12148" y="14321"/>
                            <a:pt x="11954" y="14631"/>
                            <a:pt x="11743" y="14932"/>
                          </a:cubicBezTo>
                          <a:cubicBezTo>
                            <a:pt x="12192" y="14825"/>
                            <a:pt x="12634" y="14684"/>
                            <a:pt x="13055" y="14518"/>
                          </a:cubicBezTo>
                          <a:cubicBezTo>
                            <a:pt x="13547" y="14324"/>
                            <a:pt x="14011" y="14095"/>
                            <a:pt x="14443" y="13829"/>
                          </a:cubicBezTo>
                          <a:cubicBezTo>
                            <a:pt x="14187" y="13681"/>
                            <a:pt x="13927" y="13541"/>
                            <a:pt x="13658" y="13413"/>
                          </a:cubicBezTo>
                          <a:cubicBezTo>
                            <a:pt x="13389" y="13285"/>
                            <a:pt x="13107" y="13170"/>
                            <a:pt x="12825" y="13064"/>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91" name="Shape 75">
                      <a:extLst>
                        <a:ext uri="{FF2B5EF4-FFF2-40B4-BE49-F238E27FC236}">
                          <a16:creationId xmlns:a16="http://schemas.microsoft.com/office/drawing/2014/main" id="{8DA7BF32-A27F-A342-B2D7-DA43949F5C6A}"/>
                        </a:ext>
                      </a:extLst>
                    </p:cNvPr>
                    <p:cNvSpPr/>
                    <p:nvPr/>
                  </p:nvSpPr>
                  <p:spPr>
                    <a:xfrm>
                      <a:off x="2912213" y="4130152"/>
                      <a:ext cx="248944" cy="28765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307" y="15970"/>
                          </a:lnTo>
                          <a:lnTo>
                            <a:pt x="6112" y="19464"/>
                          </a:lnTo>
                          <a:cubicBezTo>
                            <a:pt x="6112" y="19464"/>
                            <a:pt x="0" y="21600"/>
                            <a:pt x="0" y="21600"/>
                          </a:cubicBezTo>
                          <a:close/>
                          <a:moveTo>
                            <a:pt x="6773" y="18782"/>
                          </a:moveTo>
                          <a:lnTo>
                            <a:pt x="1968" y="15288"/>
                          </a:lnTo>
                          <a:lnTo>
                            <a:pt x="13737" y="3150"/>
                          </a:lnTo>
                          <a:lnTo>
                            <a:pt x="18545" y="6642"/>
                          </a:lnTo>
                          <a:cubicBezTo>
                            <a:pt x="18545" y="6642"/>
                            <a:pt x="6773" y="18782"/>
                            <a:pt x="6773" y="18782"/>
                          </a:cubicBezTo>
                          <a:close/>
                          <a:moveTo>
                            <a:pt x="19218" y="5946"/>
                          </a:moveTo>
                          <a:lnTo>
                            <a:pt x="14411" y="2455"/>
                          </a:lnTo>
                          <a:lnTo>
                            <a:pt x="16792" y="0"/>
                          </a:lnTo>
                          <a:lnTo>
                            <a:pt x="21600" y="3492"/>
                          </a:lnTo>
                          <a:cubicBezTo>
                            <a:pt x="21600" y="3492"/>
                            <a:pt x="19218" y="5946"/>
                            <a:pt x="19218" y="5946"/>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2" name="Shape 76">
                      <a:extLst>
                        <a:ext uri="{FF2B5EF4-FFF2-40B4-BE49-F238E27FC236}">
                          <a16:creationId xmlns:a16="http://schemas.microsoft.com/office/drawing/2014/main" id="{30F3968A-29CA-1F45-9D72-36CE9C1B6322}"/>
                        </a:ext>
                      </a:extLst>
                    </p:cNvPr>
                    <p:cNvSpPr/>
                    <p:nvPr/>
                  </p:nvSpPr>
                  <p:spPr>
                    <a:xfrm>
                      <a:off x="3057812" y="3651608"/>
                      <a:ext cx="320563" cy="447424"/>
                    </a:xfrm>
                    <a:custGeom>
                      <a:avLst/>
                      <a:gdLst/>
                      <a:ahLst/>
                      <a:cxnLst>
                        <a:cxn ang="0">
                          <a:pos x="wd2" y="hd2"/>
                        </a:cxn>
                        <a:cxn ang="5400000">
                          <a:pos x="wd2" y="hd2"/>
                        </a:cxn>
                        <a:cxn ang="10800000">
                          <a:pos x="wd2" y="hd2"/>
                        </a:cxn>
                        <a:cxn ang="16200000">
                          <a:pos x="wd2" y="hd2"/>
                        </a:cxn>
                      </a:cxnLst>
                      <a:rect l="0" t="0" r="r" b="b"/>
                      <a:pathLst>
                        <a:path w="19206" h="21363" extrusionOk="0">
                          <a:moveTo>
                            <a:pt x="10609" y="43"/>
                          </a:moveTo>
                          <a:cubicBezTo>
                            <a:pt x="8165" y="-162"/>
                            <a:pt x="5621" y="372"/>
                            <a:pt x="3560" y="1702"/>
                          </a:cubicBezTo>
                          <a:cubicBezTo>
                            <a:pt x="-561" y="4362"/>
                            <a:pt x="-1197" y="9181"/>
                            <a:pt x="2140" y="12465"/>
                          </a:cubicBezTo>
                          <a:cubicBezTo>
                            <a:pt x="4853" y="15135"/>
                            <a:pt x="9359" y="15971"/>
                            <a:pt x="13163" y="14762"/>
                          </a:cubicBezTo>
                          <a:cubicBezTo>
                            <a:pt x="13165" y="14832"/>
                            <a:pt x="13187" y="14904"/>
                            <a:pt x="13225" y="14972"/>
                          </a:cubicBezTo>
                          <a:lnTo>
                            <a:pt x="16612" y="21039"/>
                          </a:lnTo>
                          <a:cubicBezTo>
                            <a:pt x="16765" y="21313"/>
                            <a:pt x="17169" y="21438"/>
                            <a:pt x="17513" y="21316"/>
                          </a:cubicBezTo>
                          <a:lnTo>
                            <a:pt x="17878" y="21186"/>
                          </a:lnTo>
                          <a:cubicBezTo>
                            <a:pt x="18222" y="21064"/>
                            <a:pt x="18373" y="20741"/>
                            <a:pt x="18220" y="20467"/>
                          </a:cubicBezTo>
                          <a:lnTo>
                            <a:pt x="14832" y="14405"/>
                          </a:lnTo>
                          <a:cubicBezTo>
                            <a:pt x="14778" y="14307"/>
                            <a:pt x="14685" y="14238"/>
                            <a:pt x="14581" y="14183"/>
                          </a:cubicBezTo>
                          <a:cubicBezTo>
                            <a:pt x="14946" y="14006"/>
                            <a:pt x="15305" y="13816"/>
                            <a:pt x="15646" y="13596"/>
                          </a:cubicBezTo>
                          <a:cubicBezTo>
                            <a:pt x="19767" y="10937"/>
                            <a:pt x="20403" y="6118"/>
                            <a:pt x="17066" y="2833"/>
                          </a:cubicBezTo>
                          <a:cubicBezTo>
                            <a:pt x="15397" y="1191"/>
                            <a:pt x="13053" y="247"/>
                            <a:pt x="10609" y="43"/>
                          </a:cubicBezTo>
                          <a:close/>
                          <a:moveTo>
                            <a:pt x="10451" y="1237"/>
                          </a:moveTo>
                          <a:cubicBezTo>
                            <a:pt x="12511" y="1410"/>
                            <a:pt x="14487" y="2210"/>
                            <a:pt x="15893" y="3594"/>
                          </a:cubicBezTo>
                          <a:cubicBezTo>
                            <a:pt x="18705" y="6361"/>
                            <a:pt x="18170" y="10422"/>
                            <a:pt x="14697" y="12663"/>
                          </a:cubicBezTo>
                          <a:cubicBezTo>
                            <a:pt x="11225" y="14903"/>
                            <a:pt x="6130" y="14477"/>
                            <a:pt x="3318" y="11709"/>
                          </a:cubicBezTo>
                          <a:cubicBezTo>
                            <a:pt x="506" y="8942"/>
                            <a:pt x="1041" y="4882"/>
                            <a:pt x="4514" y="2641"/>
                          </a:cubicBezTo>
                          <a:cubicBezTo>
                            <a:pt x="6250" y="1520"/>
                            <a:pt x="8392" y="1065"/>
                            <a:pt x="10451" y="1237"/>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3" name="Shape 77">
                      <a:extLst>
                        <a:ext uri="{FF2B5EF4-FFF2-40B4-BE49-F238E27FC236}">
                          <a16:creationId xmlns:a16="http://schemas.microsoft.com/office/drawing/2014/main" id="{A7378DC1-E53A-C244-A3AC-915EB4C0337D}"/>
                        </a:ext>
                      </a:extLst>
                    </p:cNvPr>
                    <p:cNvSpPr/>
                    <p:nvPr/>
                  </p:nvSpPr>
                  <p:spPr>
                    <a:xfrm>
                      <a:off x="2334213" y="3852379"/>
                      <a:ext cx="285130" cy="315637"/>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5"/>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205C97"/>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4" name="Shape 78">
                      <a:extLst>
                        <a:ext uri="{FF2B5EF4-FFF2-40B4-BE49-F238E27FC236}">
                          <a16:creationId xmlns:a16="http://schemas.microsoft.com/office/drawing/2014/main" id="{7BEE27AE-DA29-0549-8743-3BFFBBE0C885}"/>
                        </a:ext>
                      </a:extLst>
                    </p:cNvPr>
                    <p:cNvSpPr/>
                    <p:nvPr/>
                  </p:nvSpPr>
                  <p:spPr>
                    <a:xfrm>
                      <a:off x="2062121" y="4506435"/>
                      <a:ext cx="397743" cy="333959"/>
                    </a:xfrm>
                    <a:custGeom>
                      <a:avLst/>
                      <a:gdLst/>
                      <a:ahLst/>
                      <a:cxnLst>
                        <a:cxn ang="0">
                          <a:pos x="wd2" y="hd2"/>
                        </a:cxn>
                        <a:cxn ang="5400000">
                          <a:pos x="wd2" y="hd2"/>
                        </a:cxn>
                        <a:cxn ang="10800000">
                          <a:pos x="wd2" y="hd2"/>
                        </a:cxn>
                        <a:cxn ang="16200000">
                          <a:pos x="wd2" y="hd2"/>
                        </a:cxn>
                      </a:cxnLst>
                      <a:rect l="0" t="0" r="r" b="b"/>
                      <a:pathLst>
                        <a:path w="21600" h="21600" extrusionOk="0">
                          <a:moveTo>
                            <a:pt x="13666" y="8645"/>
                          </a:moveTo>
                          <a:cubicBezTo>
                            <a:pt x="12912" y="8819"/>
                            <a:pt x="12183" y="8233"/>
                            <a:pt x="12037" y="7337"/>
                          </a:cubicBezTo>
                          <a:cubicBezTo>
                            <a:pt x="11891" y="6440"/>
                            <a:pt x="12382" y="5571"/>
                            <a:pt x="13136" y="5397"/>
                          </a:cubicBezTo>
                          <a:cubicBezTo>
                            <a:pt x="13888" y="5223"/>
                            <a:pt x="14617" y="5809"/>
                            <a:pt x="14763" y="6705"/>
                          </a:cubicBezTo>
                          <a:cubicBezTo>
                            <a:pt x="14909" y="7602"/>
                            <a:pt x="14418" y="8471"/>
                            <a:pt x="13666" y="8645"/>
                          </a:cubicBezTo>
                          <a:close/>
                          <a:moveTo>
                            <a:pt x="9893" y="16176"/>
                          </a:moveTo>
                          <a:lnTo>
                            <a:pt x="7167" y="16807"/>
                          </a:lnTo>
                          <a:lnTo>
                            <a:pt x="6637" y="13559"/>
                          </a:lnTo>
                          <a:lnTo>
                            <a:pt x="9363" y="12928"/>
                          </a:lnTo>
                          <a:cubicBezTo>
                            <a:pt x="9363" y="12928"/>
                            <a:pt x="9893" y="16176"/>
                            <a:pt x="9893" y="16176"/>
                          </a:cubicBezTo>
                          <a:close/>
                          <a:moveTo>
                            <a:pt x="5604" y="17169"/>
                          </a:moveTo>
                          <a:lnTo>
                            <a:pt x="2878" y="17800"/>
                          </a:lnTo>
                          <a:lnTo>
                            <a:pt x="2348" y="14552"/>
                          </a:lnTo>
                          <a:lnTo>
                            <a:pt x="5074" y="13921"/>
                          </a:lnTo>
                          <a:cubicBezTo>
                            <a:pt x="5074" y="13921"/>
                            <a:pt x="5604" y="17169"/>
                            <a:pt x="5604" y="17169"/>
                          </a:cubicBezTo>
                          <a:close/>
                          <a:moveTo>
                            <a:pt x="12498" y="1492"/>
                          </a:moveTo>
                          <a:lnTo>
                            <a:pt x="7003" y="11626"/>
                          </a:lnTo>
                          <a:lnTo>
                            <a:pt x="694" y="13086"/>
                          </a:lnTo>
                          <a:lnTo>
                            <a:pt x="2084" y="21600"/>
                          </a:lnTo>
                          <a:lnTo>
                            <a:pt x="13469" y="18964"/>
                          </a:lnTo>
                          <a:lnTo>
                            <a:pt x="12369" y="12224"/>
                          </a:lnTo>
                          <a:lnTo>
                            <a:pt x="15993" y="11385"/>
                          </a:lnTo>
                          <a:lnTo>
                            <a:pt x="17093" y="18125"/>
                          </a:lnTo>
                          <a:lnTo>
                            <a:pt x="21600" y="17082"/>
                          </a:lnTo>
                          <a:lnTo>
                            <a:pt x="20219" y="8622"/>
                          </a:lnTo>
                          <a:lnTo>
                            <a:pt x="20832" y="8481"/>
                          </a:lnTo>
                          <a:cubicBezTo>
                            <a:pt x="20832" y="8481"/>
                            <a:pt x="12498" y="1492"/>
                            <a:pt x="12498" y="1492"/>
                          </a:cubicBezTo>
                          <a:close/>
                          <a:moveTo>
                            <a:pt x="20572" y="6974"/>
                          </a:moveTo>
                          <a:lnTo>
                            <a:pt x="20663" y="7533"/>
                          </a:lnTo>
                          <a:lnTo>
                            <a:pt x="12346" y="559"/>
                          </a:lnTo>
                          <a:lnTo>
                            <a:pt x="6626" y="11107"/>
                          </a:lnTo>
                          <a:lnTo>
                            <a:pt x="0" y="12641"/>
                          </a:lnTo>
                          <a:lnTo>
                            <a:pt x="3130" y="6656"/>
                          </a:lnTo>
                          <a:lnTo>
                            <a:pt x="9437" y="5195"/>
                          </a:lnTo>
                          <a:lnTo>
                            <a:pt x="12254" y="0"/>
                          </a:lnTo>
                          <a:cubicBezTo>
                            <a:pt x="12254" y="0"/>
                            <a:pt x="20572" y="6974"/>
                            <a:pt x="20572" y="6974"/>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5" name="Shape 79">
                      <a:extLst>
                        <a:ext uri="{FF2B5EF4-FFF2-40B4-BE49-F238E27FC236}">
                          <a16:creationId xmlns:a16="http://schemas.microsoft.com/office/drawing/2014/main" id="{1037DAE3-961E-E549-88A0-DABC4C5FB865}"/>
                        </a:ext>
                      </a:extLst>
                    </p:cNvPr>
                    <p:cNvSpPr/>
                    <p:nvPr/>
                  </p:nvSpPr>
                  <p:spPr>
                    <a:xfrm>
                      <a:off x="1701123" y="4444555"/>
                      <a:ext cx="273991" cy="337677"/>
                    </a:xfrm>
                    <a:custGeom>
                      <a:avLst/>
                      <a:gdLst/>
                      <a:ahLst/>
                      <a:cxnLst>
                        <a:cxn ang="0">
                          <a:pos x="wd2" y="hd2"/>
                        </a:cxn>
                        <a:cxn ang="5400000">
                          <a:pos x="wd2" y="hd2"/>
                        </a:cxn>
                        <a:cxn ang="10800000">
                          <a:pos x="wd2" y="hd2"/>
                        </a:cxn>
                        <a:cxn ang="16200000">
                          <a:pos x="wd2" y="hd2"/>
                        </a:cxn>
                      </a:cxnLst>
                      <a:rect l="0" t="0" r="r" b="b"/>
                      <a:pathLst>
                        <a:path w="21339" h="21341" extrusionOk="0">
                          <a:moveTo>
                            <a:pt x="12205" y="0"/>
                          </a:moveTo>
                          <a:cubicBezTo>
                            <a:pt x="11720" y="1"/>
                            <a:pt x="11326" y="320"/>
                            <a:pt x="11326" y="713"/>
                          </a:cubicBezTo>
                          <a:lnTo>
                            <a:pt x="11325" y="2819"/>
                          </a:lnTo>
                          <a:cubicBezTo>
                            <a:pt x="11950" y="2747"/>
                            <a:pt x="12537" y="2740"/>
                            <a:pt x="13081" y="2776"/>
                          </a:cubicBezTo>
                          <a:lnTo>
                            <a:pt x="13083" y="713"/>
                          </a:lnTo>
                          <a:cubicBezTo>
                            <a:pt x="13083" y="320"/>
                            <a:pt x="12690" y="1"/>
                            <a:pt x="12205" y="0"/>
                          </a:cubicBezTo>
                          <a:close/>
                          <a:moveTo>
                            <a:pt x="18280" y="1334"/>
                          </a:moveTo>
                          <a:cubicBezTo>
                            <a:pt x="17859" y="1138"/>
                            <a:pt x="17322" y="1255"/>
                            <a:pt x="17079" y="1596"/>
                          </a:cubicBezTo>
                          <a:lnTo>
                            <a:pt x="15817" y="3366"/>
                          </a:lnTo>
                          <a:cubicBezTo>
                            <a:pt x="16385" y="3577"/>
                            <a:pt x="16889" y="3826"/>
                            <a:pt x="17333" y="4087"/>
                          </a:cubicBezTo>
                          <a:lnTo>
                            <a:pt x="18600" y="2308"/>
                          </a:lnTo>
                          <a:cubicBezTo>
                            <a:pt x="18843" y="1966"/>
                            <a:pt x="18700" y="1531"/>
                            <a:pt x="18280" y="1334"/>
                          </a:cubicBezTo>
                          <a:close/>
                          <a:moveTo>
                            <a:pt x="879" y="9125"/>
                          </a:moveTo>
                          <a:cubicBezTo>
                            <a:pt x="394" y="9126"/>
                            <a:pt x="0" y="9445"/>
                            <a:pt x="0" y="9839"/>
                          </a:cubicBezTo>
                          <a:cubicBezTo>
                            <a:pt x="0" y="10232"/>
                            <a:pt x="393" y="10551"/>
                            <a:pt x="879" y="10551"/>
                          </a:cubicBezTo>
                          <a:lnTo>
                            <a:pt x="3404" y="10550"/>
                          </a:lnTo>
                          <a:cubicBezTo>
                            <a:pt x="3351" y="10107"/>
                            <a:pt x="3343" y="9629"/>
                            <a:pt x="3405" y="9124"/>
                          </a:cubicBezTo>
                          <a:cubicBezTo>
                            <a:pt x="3405" y="9124"/>
                            <a:pt x="879" y="9125"/>
                            <a:pt x="879" y="9125"/>
                          </a:cubicBezTo>
                          <a:close/>
                          <a:moveTo>
                            <a:pt x="2851" y="4649"/>
                          </a:moveTo>
                          <a:cubicBezTo>
                            <a:pt x="2431" y="4453"/>
                            <a:pt x="1894" y="4570"/>
                            <a:pt x="1651" y="4911"/>
                          </a:cubicBezTo>
                          <a:cubicBezTo>
                            <a:pt x="1408" y="5251"/>
                            <a:pt x="1552" y="5687"/>
                            <a:pt x="1973" y="5884"/>
                          </a:cubicBezTo>
                          <a:lnTo>
                            <a:pt x="4171" y="6912"/>
                          </a:lnTo>
                          <a:cubicBezTo>
                            <a:pt x="4408" y="6513"/>
                            <a:pt x="4715" y="6106"/>
                            <a:pt x="5109" y="5706"/>
                          </a:cubicBezTo>
                          <a:cubicBezTo>
                            <a:pt x="5109" y="5706"/>
                            <a:pt x="2851" y="4649"/>
                            <a:pt x="2851" y="4649"/>
                          </a:cubicBezTo>
                          <a:close/>
                          <a:moveTo>
                            <a:pt x="6118" y="1310"/>
                          </a:moveTo>
                          <a:cubicBezTo>
                            <a:pt x="5698" y="1506"/>
                            <a:pt x="5553" y="1942"/>
                            <a:pt x="5795" y="2283"/>
                          </a:cubicBezTo>
                          <a:lnTo>
                            <a:pt x="7150" y="4186"/>
                          </a:lnTo>
                          <a:cubicBezTo>
                            <a:pt x="7326" y="4088"/>
                            <a:pt x="8471" y="3556"/>
                            <a:pt x="8675" y="3478"/>
                          </a:cubicBezTo>
                          <a:lnTo>
                            <a:pt x="7318" y="1570"/>
                          </a:lnTo>
                          <a:cubicBezTo>
                            <a:pt x="7075" y="1229"/>
                            <a:pt x="6538" y="1113"/>
                            <a:pt x="6118" y="1310"/>
                          </a:cubicBezTo>
                          <a:close/>
                          <a:moveTo>
                            <a:pt x="18708" y="6478"/>
                          </a:moveTo>
                          <a:cubicBezTo>
                            <a:pt x="17247" y="4749"/>
                            <a:pt x="13396" y="2259"/>
                            <a:pt x="8417" y="4592"/>
                          </a:cubicBezTo>
                          <a:cubicBezTo>
                            <a:pt x="8416" y="4592"/>
                            <a:pt x="8415" y="4593"/>
                            <a:pt x="8414" y="4593"/>
                          </a:cubicBezTo>
                          <a:cubicBezTo>
                            <a:pt x="8414" y="4593"/>
                            <a:pt x="8413" y="4593"/>
                            <a:pt x="8413" y="4594"/>
                          </a:cubicBezTo>
                          <a:cubicBezTo>
                            <a:pt x="8412" y="4594"/>
                            <a:pt x="8411" y="4594"/>
                            <a:pt x="8411" y="4595"/>
                          </a:cubicBezTo>
                          <a:cubicBezTo>
                            <a:pt x="8410" y="4595"/>
                            <a:pt x="8409" y="4595"/>
                            <a:pt x="8409" y="4596"/>
                          </a:cubicBezTo>
                          <a:cubicBezTo>
                            <a:pt x="3429" y="6929"/>
                            <a:pt x="4160" y="10880"/>
                            <a:pt x="5276" y="12771"/>
                          </a:cubicBezTo>
                          <a:cubicBezTo>
                            <a:pt x="6289" y="14473"/>
                            <a:pt x="8765" y="15342"/>
                            <a:pt x="9094" y="15507"/>
                          </a:cubicBezTo>
                          <a:cubicBezTo>
                            <a:pt x="9630" y="15775"/>
                            <a:pt x="12317" y="16498"/>
                            <a:pt x="13014" y="17370"/>
                          </a:cubicBezTo>
                          <a:cubicBezTo>
                            <a:pt x="13975" y="18570"/>
                            <a:pt x="14185" y="18516"/>
                            <a:pt x="15033" y="18314"/>
                          </a:cubicBezTo>
                          <a:cubicBezTo>
                            <a:pt x="15896" y="18109"/>
                            <a:pt x="19095" y="16611"/>
                            <a:pt x="19745" y="16106"/>
                          </a:cubicBezTo>
                          <a:cubicBezTo>
                            <a:pt x="20384" y="15611"/>
                            <a:pt x="20547" y="15491"/>
                            <a:pt x="19747" y="14216"/>
                          </a:cubicBezTo>
                          <a:cubicBezTo>
                            <a:pt x="19165" y="13290"/>
                            <a:pt x="19737" y="11040"/>
                            <a:pt x="19718" y="10529"/>
                          </a:cubicBezTo>
                          <a:cubicBezTo>
                            <a:pt x="19707" y="10216"/>
                            <a:pt x="20017" y="8041"/>
                            <a:pt x="18708" y="6478"/>
                          </a:cubicBezTo>
                          <a:close/>
                          <a:moveTo>
                            <a:pt x="21272" y="17648"/>
                          </a:moveTo>
                          <a:cubicBezTo>
                            <a:pt x="21133" y="17452"/>
                            <a:pt x="20824" y="17385"/>
                            <a:pt x="20583" y="17498"/>
                          </a:cubicBezTo>
                          <a:lnTo>
                            <a:pt x="16099" y="19599"/>
                          </a:lnTo>
                          <a:cubicBezTo>
                            <a:pt x="15858" y="19712"/>
                            <a:pt x="15775" y="19962"/>
                            <a:pt x="15914" y="20158"/>
                          </a:cubicBezTo>
                          <a:lnTo>
                            <a:pt x="15914" y="20158"/>
                          </a:lnTo>
                          <a:cubicBezTo>
                            <a:pt x="16053" y="20353"/>
                            <a:pt x="16361" y="20420"/>
                            <a:pt x="16603" y="20307"/>
                          </a:cubicBezTo>
                          <a:lnTo>
                            <a:pt x="21087" y="18206"/>
                          </a:lnTo>
                          <a:cubicBezTo>
                            <a:pt x="21328" y="18093"/>
                            <a:pt x="21411" y="17843"/>
                            <a:pt x="21272" y="17648"/>
                          </a:cubicBezTo>
                          <a:cubicBezTo>
                            <a:pt x="21272" y="17648"/>
                            <a:pt x="21272" y="17648"/>
                            <a:pt x="21272" y="17648"/>
                          </a:cubicBezTo>
                          <a:close/>
                          <a:moveTo>
                            <a:pt x="20584" y="16680"/>
                          </a:moveTo>
                          <a:cubicBezTo>
                            <a:pt x="20445" y="16485"/>
                            <a:pt x="20136" y="16418"/>
                            <a:pt x="19895" y="16531"/>
                          </a:cubicBezTo>
                          <a:lnTo>
                            <a:pt x="15411" y="18632"/>
                          </a:lnTo>
                          <a:cubicBezTo>
                            <a:pt x="15170" y="18745"/>
                            <a:pt x="15087" y="18995"/>
                            <a:pt x="15226" y="19190"/>
                          </a:cubicBezTo>
                          <a:lnTo>
                            <a:pt x="15226" y="19190"/>
                          </a:lnTo>
                          <a:cubicBezTo>
                            <a:pt x="15365" y="19386"/>
                            <a:pt x="15673" y="19453"/>
                            <a:pt x="15915" y="19340"/>
                          </a:cubicBezTo>
                          <a:lnTo>
                            <a:pt x="20399" y="17239"/>
                          </a:lnTo>
                          <a:cubicBezTo>
                            <a:pt x="20640" y="17126"/>
                            <a:pt x="20723" y="16876"/>
                            <a:pt x="20584" y="16680"/>
                          </a:cubicBezTo>
                          <a:cubicBezTo>
                            <a:pt x="20584" y="16680"/>
                            <a:pt x="20584" y="16680"/>
                            <a:pt x="20584" y="16680"/>
                          </a:cubicBezTo>
                          <a:close/>
                          <a:moveTo>
                            <a:pt x="17079" y="20429"/>
                          </a:moveTo>
                          <a:lnTo>
                            <a:pt x="20979" y="18602"/>
                          </a:lnTo>
                          <a:cubicBezTo>
                            <a:pt x="21600" y="19474"/>
                            <a:pt x="21230" y="20591"/>
                            <a:pt x="20153" y="21095"/>
                          </a:cubicBezTo>
                          <a:cubicBezTo>
                            <a:pt x="19076" y="21600"/>
                            <a:pt x="17700" y="21302"/>
                            <a:pt x="17079" y="2042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6" name="Shape 80">
                      <a:extLst>
                        <a:ext uri="{FF2B5EF4-FFF2-40B4-BE49-F238E27FC236}">
                          <a16:creationId xmlns:a16="http://schemas.microsoft.com/office/drawing/2014/main" id="{97CF0417-2E0A-5348-BACD-73FE0E1D9692}"/>
                        </a:ext>
                      </a:extLst>
                    </p:cNvPr>
                    <p:cNvSpPr/>
                    <p:nvPr/>
                  </p:nvSpPr>
                  <p:spPr>
                    <a:xfrm>
                      <a:off x="1963315" y="4051910"/>
                      <a:ext cx="286286" cy="454425"/>
                    </a:xfrm>
                    <a:custGeom>
                      <a:avLst/>
                      <a:gdLst/>
                      <a:ahLst/>
                      <a:cxnLst>
                        <a:cxn ang="0">
                          <a:pos x="wd2" y="hd2"/>
                        </a:cxn>
                        <a:cxn ang="5400000">
                          <a:pos x="wd2" y="hd2"/>
                        </a:cxn>
                        <a:cxn ang="10800000">
                          <a:pos x="wd2" y="hd2"/>
                        </a:cxn>
                        <a:cxn ang="16200000">
                          <a:pos x="wd2" y="hd2"/>
                        </a:cxn>
                      </a:cxnLst>
                      <a:rect l="0" t="0" r="r" b="b"/>
                      <a:pathLst>
                        <a:path w="21015" h="21600" extrusionOk="0">
                          <a:moveTo>
                            <a:pt x="0" y="938"/>
                          </a:moveTo>
                          <a:lnTo>
                            <a:pt x="6284" y="11455"/>
                          </a:lnTo>
                          <a:lnTo>
                            <a:pt x="10032" y="10516"/>
                          </a:lnTo>
                          <a:lnTo>
                            <a:pt x="6771" y="5067"/>
                          </a:lnTo>
                          <a:cubicBezTo>
                            <a:pt x="7276" y="5103"/>
                            <a:pt x="7799" y="5064"/>
                            <a:pt x="8290" y="4918"/>
                          </a:cubicBezTo>
                          <a:cubicBezTo>
                            <a:pt x="9265" y="4628"/>
                            <a:pt x="9902" y="4019"/>
                            <a:pt x="10109" y="3335"/>
                          </a:cubicBezTo>
                          <a:cubicBezTo>
                            <a:pt x="10127" y="3275"/>
                            <a:pt x="10142" y="3214"/>
                            <a:pt x="10154" y="3153"/>
                          </a:cubicBezTo>
                          <a:cubicBezTo>
                            <a:pt x="11859" y="3250"/>
                            <a:pt x="13418" y="3571"/>
                            <a:pt x="14738" y="4133"/>
                          </a:cubicBezTo>
                          <a:cubicBezTo>
                            <a:pt x="16916" y="5061"/>
                            <a:pt x="18325" y="6560"/>
                            <a:pt x="18814" y="8470"/>
                          </a:cubicBezTo>
                          <a:cubicBezTo>
                            <a:pt x="19575" y="11446"/>
                            <a:pt x="17428" y="14404"/>
                            <a:pt x="13562" y="15911"/>
                          </a:cubicBezTo>
                          <a:lnTo>
                            <a:pt x="12515" y="14314"/>
                          </a:lnTo>
                          <a:lnTo>
                            <a:pt x="15137" y="13594"/>
                          </a:lnTo>
                          <a:lnTo>
                            <a:pt x="14615" y="12797"/>
                          </a:lnTo>
                          <a:lnTo>
                            <a:pt x="5054" y="15424"/>
                          </a:lnTo>
                          <a:lnTo>
                            <a:pt x="5577" y="16221"/>
                          </a:lnTo>
                          <a:lnTo>
                            <a:pt x="8203" y="15499"/>
                          </a:lnTo>
                          <a:lnTo>
                            <a:pt x="9904" y="18094"/>
                          </a:lnTo>
                          <a:lnTo>
                            <a:pt x="4408" y="19605"/>
                          </a:lnTo>
                          <a:lnTo>
                            <a:pt x="5716" y="21600"/>
                          </a:lnTo>
                          <a:lnTo>
                            <a:pt x="21015" y="17395"/>
                          </a:lnTo>
                          <a:lnTo>
                            <a:pt x="19707" y="15399"/>
                          </a:lnTo>
                          <a:lnTo>
                            <a:pt x="15876" y="16453"/>
                          </a:lnTo>
                          <a:cubicBezTo>
                            <a:pt x="19603" y="14559"/>
                            <a:pt x="21600" y="11416"/>
                            <a:pt x="20792" y="8258"/>
                          </a:cubicBezTo>
                          <a:cubicBezTo>
                            <a:pt x="20210" y="5981"/>
                            <a:pt x="18497" y="4180"/>
                            <a:pt x="15839" y="3048"/>
                          </a:cubicBezTo>
                          <a:cubicBezTo>
                            <a:pt x="14076" y="2297"/>
                            <a:pt x="11998" y="1893"/>
                            <a:pt x="9725" y="1829"/>
                          </a:cubicBezTo>
                          <a:cubicBezTo>
                            <a:pt x="8880" y="999"/>
                            <a:pt x="7217" y="649"/>
                            <a:pt x="5755" y="1051"/>
                          </a:cubicBezTo>
                          <a:cubicBezTo>
                            <a:pt x="5329" y="1168"/>
                            <a:pt x="4967" y="1337"/>
                            <a:pt x="4668" y="1543"/>
                          </a:cubicBezTo>
                          <a:lnTo>
                            <a:pt x="3742" y="0"/>
                          </a:lnTo>
                          <a:lnTo>
                            <a:pt x="0" y="938"/>
                          </a:lnTo>
                          <a:close/>
                          <a:moveTo>
                            <a:pt x="6539" y="2246"/>
                          </a:moveTo>
                          <a:cubicBezTo>
                            <a:pt x="7096" y="2088"/>
                            <a:pt x="7748" y="2205"/>
                            <a:pt x="8082" y="2533"/>
                          </a:cubicBezTo>
                          <a:cubicBezTo>
                            <a:pt x="8426" y="2872"/>
                            <a:pt x="8318" y="3324"/>
                            <a:pt x="7835" y="3581"/>
                          </a:cubicBezTo>
                          <a:cubicBezTo>
                            <a:pt x="7738" y="3636"/>
                            <a:pt x="7630" y="3685"/>
                            <a:pt x="7504" y="3719"/>
                          </a:cubicBezTo>
                          <a:cubicBezTo>
                            <a:pt x="6877" y="3892"/>
                            <a:pt x="6149" y="3701"/>
                            <a:pt x="5884" y="3295"/>
                          </a:cubicBezTo>
                          <a:cubicBezTo>
                            <a:pt x="5620" y="2890"/>
                            <a:pt x="5916" y="2423"/>
                            <a:pt x="6539" y="2246"/>
                          </a:cubicBezTo>
                          <a:close/>
                        </a:path>
                      </a:pathLst>
                    </a:custGeom>
                    <a:solidFill>
                      <a:schemeClr val="bg1">
                        <a:lumMod val="75000"/>
                      </a:schemeClr>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7" name="Shape 81">
                      <a:extLst>
                        <a:ext uri="{FF2B5EF4-FFF2-40B4-BE49-F238E27FC236}">
                          <a16:creationId xmlns:a16="http://schemas.microsoft.com/office/drawing/2014/main" id="{6455E911-61DE-4444-903A-28485F6A6F69}"/>
                        </a:ext>
                      </a:extLst>
                    </p:cNvPr>
                    <p:cNvSpPr/>
                    <p:nvPr/>
                  </p:nvSpPr>
                  <p:spPr>
                    <a:xfrm>
                      <a:off x="3027920" y="4773332"/>
                      <a:ext cx="304392" cy="341542"/>
                    </a:xfrm>
                    <a:custGeom>
                      <a:avLst/>
                      <a:gdLst/>
                      <a:ahLst/>
                      <a:cxnLst>
                        <a:cxn ang="0">
                          <a:pos x="wd2" y="hd2"/>
                        </a:cxn>
                        <a:cxn ang="5400000">
                          <a:pos x="wd2" y="hd2"/>
                        </a:cxn>
                        <a:cxn ang="10800000">
                          <a:pos x="wd2" y="hd2"/>
                        </a:cxn>
                        <a:cxn ang="16200000">
                          <a:pos x="wd2" y="hd2"/>
                        </a:cxn>
                      </a:cxnLst>
                      <a:rect l="0" t="0" r="r" b="b"/>
                      <a:pathLst>
                        <a:path w="21057" h="21254" extrusionOk="0">
                          <a:moveTo>
                            <a:pt x="8090" y="6610"/>
                          </a:moveTo>
                          <a:lnTo>
                            <a:pt x="8090" y="3934"/>
                          </a:lnTo>
                          <a:lnTo>
                            <a:pt x="19378" y="1852"/>
                          </a:lnTo>
                          <a:lnTo>
                            <a:pt x="19378" y="4528"/>
                          </a:lnTo>
                          <a:cubicBezTo>
                            <a:pt x="19378" y="4528"/>
                            <a:pt x="8090" y="6610"/>
                            <a:pt x="8090" y="6610"/>
                          </a:cubicBezTo>
                          <a:close/>
                          <a:moveTo>
                            <a:pt x="21057" y="0"/>
                          </a:moveTo>
                          <a:lnTo>
                            <a:pt x="6411" y="2701"/>
                          </a:lnTo>
                          <a:lnTo>
                            <a:pt x="6411" y="15495"/>
                          </a:lnTo>
                          <a:cubicBezTo>
                            <a:pt x="5363" y="15254"/>
                            <a:pt x="3972" y="15448"/>
                            <a:pt x="2666" y="16104"/>
                          </a:cubicBezTo>
                          <a:cubicBezTo>
                            <a:pt x="567" y="17160"/>
                            <a:pt x="-518" y="19009"/>
                            <a:pt x="244" y="20236"/>
                          </a:cubicBezTo>
                          <a:cubicBezTo>
                            <a:pt x="1005" y="21462"/>
                            <a:pt x="3325" y="21600"/>
                            <a:pt x="5425" y="20544"/>
                          </a:cubicBezTo>
                          <a:cubicBezTo>
                            <a:pt x="7005" y="19749"/>
                            <a:pt x="8010" y="18505"/>
                            <a:pt x="8085" y="17416"/>
                          </a:cubicBezTo>
                          <a:lnTo>
                            <a:pt x="8090" y="17416"/>
                          </a:lnTo>
                          <a:lnTo>
                            <a:pt x="8090" y="8152"/>
                          </a:lnTo>
                          <a:lnTo>
                            <a:pt x="19378" y="6070"/>
                          </a:lnTo>
                          <a:lnTo>
                            <a:pt x="19378" y="10758"/>
                          </a:lnTo>
                          <a:cubicBezTo>
                            <a:pt x="18330" y="10518"/>
                            <a:pt x="16941" y="10712"/>
                            <a:pt x="15636" y="11368"/>
                          </a:cubicBezTo>
                          <a:cubicBezTo>
                            <a:pt x="13536" y="12424"/>
                            <a:pt x="12452" y="14273"/>
                            <a:pt x="13213" y="15499"/>
                          </a:cubicBezTo>
                          <a:cubicBezTo>
                            <a:pt x="13975" y="16725"/>
                            <a:pt x="16295" y="16863"/>
                            <a:pt x="18395" y="15807"/>
                          </a:cubicBezTo>
                          <a:cubicBezTo>
                            <a:pt x="20060" y="14970"/>
                            <a:pt x="21082" y="13635"/>
                            <a:pt x="21056" y="12506"/>
                          </a:cubicBezTo>
                          <a:lnTo>
                            <a:pt x="21057" y="12506"/>
                          </a:lnTo>
                          <a:cubicBezTo>
                            <a:pt x="21057" y="12506"/>
                            <a:pt x="21057" y="0"/>
                            <a:pt x="21057" y="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8" name="Shape 82">
                      <a:extLst>
                        <a:ext uri="{FF2B5EF4-FFF2-40B4-BE49-F238E27FC236}">
                          <a16:creationId xmlns:a16="http://schemas.microsoft.com/office/drawing/2014/main" id="{74AD048B-0BDF-624C-9DF2-65323E3267B1}"/>
                        </a:ext>
                      </a:extLst>
                    </p:cNvPr>
                    <p:cNvSpPr/>
                    <p:nvPr/>
                  </p:nvSpPr>
                  <p:spPr>
                    <a:xfrm>
                      <a:off x="3399041" y="4502118"/>
                      <a:ext cx="206527" cy="295304"/>
                    </a:xfrm>
                    <a:custGeom>
                      <a:avLst/>
                      <a:gdLst/>
                      <a:ahLst/>
                      <a:cxnLst>
                        <a:cxn ang="0">
                          <a:pos x="wd2" y="hd2"/>
                        </a:cxn>
                        <a:cxn ang="5400000">
                          <a:pos x="wd2" y="hd2"/>
                        </a:cxn>
                        <a:cxn ang="10800000">
                          <a:pos x="wd2" y="hd2"/>
                        </a:cxn>
                        <a:cxn ang="16200000">
                          <a:pos x="wd2" y="hd2"/>
                        </a:cxn>
                      </a:cxnLst>
                      <a:rect l="0" t="0" r="r" b="b"/>
                      <a:pathLst>
                        <a:path w="21451" h="21511" extrusionOk="0">
                          <a:moveTo>
                            <a:pt x="18683" y="0"/>
                          </a:moveTo>
                          <a:lnTo>
                            <a:pt x="17079" y="1668"/>
                          </a:lnTo>
                          <a:cubicBezTo>
                            <a:pt x="17015" y="1638"/>
                            <a:pt x="16700" y="1488"/>
                            <a:pt x="16700" y="1488"/>
                          </a:cubicBezTo>
                          <a:lnTo>
                            <a:pt x="15441" y="2801"/>
                          </a:lnTo>
                          <a:lnTo>
                            <a:pt x="15820" y="2981"/>
                          </a:lnTo>
                          <a:lnTo>
                            <a:pt x="15441" y="3375"/>
                          </a:lnTo>
                          <a:lnTo>
                            <a:pt x="2730" y="16587"/>
                          </a:lnTo>
                          <a:cubicBezTo>
                            <a:pt x="2279" y="17056"/>
                            <a:pt x="509" y="19614"/>
                            <a:pt x="586" y="20489"/>
                          </a:cubicBezTo>
                          <a:cubicBezTo>
                            <a:pt x="597" y="20614"/>
                            <a:pt x="646" y="20706"/>
                            <a:pt x="742" y="20751"/>
                          </a:cubicBezTo>
                          <a:cubicBezTo>
                            <a:pt x="1508" y="21113"/>
                            <a:pt x="4988" y="18432"/>
                            <a:pt x="5504" y="17895"/>
                          </a:cubicBezTo>
                          <a:lnTo>
                            <a:pt x="18209" y="4684"/>
                          </a:lnTo>
                          <a:lnTo>
                            <a:pt x="18588" y="4289"/>
                          </a:lnTo>
                          <a:lnTo>
                            <a:pt x="18984" y="4477"/>
                          </a:lnTo>
                          <a:lnTo>
                            <a:pt x="14043" y="9610"/>
                          </a:lnTo>
                          <a:lnTo>
                            <a:pt x="14611" y="9879"/>
                          </a:lnTo>
                          <a:lnTo>
                            <a:pt x="20810" y="3434"/>
                          </a:lnTo>
                          <a:cubicBezTo>
                            <a:pt x="20810" y="3434"/>
                            <a:pt x="20191" y="3144"/>
                            <a:pt x="19847" y="2981"/>
                          </a:cubicBezTo>
                          <a:lnTo>
                            <a:pt x="21451" y="1313"/>
                          </a:lnTo>
                          <a:cubicBezTo>
                            <a:pt x="21451" y="1313"/>
                            <a:pt x="18683" y="0"/>
                            <a:pt x="18683" y="0"/>
                          </a:cubicBezTo>
                          <a:close/>
                          <a:moveTo>
                            <a:pt x="586" y="20489"/>
                          </a:moveTo>
                          <a:cubicBezTo>
                            <a:pt x="585" y="20448"/>
                            <a:pt x="574" y="20416"/>
                            <a:pt x="580" y="20368"/>
                          </a:cubicBezTo>
                          <a:lnTo>
                            <a:pt x="319" y="20638"/>
                          </a:lnTo>
                          <a:cubicBezTo>
                            <a:pt x="213" y="20748"/>
                            <a:pt x="-149" y="21394"/>
                            <a:pt x="68" y="21497"/>
                          </a:cubicBezTo>
                          <a:cubicBezTo>
                            <a:pt x="286" y="21600"/>
                            <a:pt x="1004" y="21123"/>
                            <a:pt x="1110" y="21013"/>
                          </a:cubicBezTo>
                          <a:lnTo>
                            <a:pt x="1371" y="20739"/>
                          </a:lnTo>
                          <a:cubicBezTo>
                            <a:pt x="1093" y="20840"/>
                            <a:pt x="868" y="20874"/>
                            <a:pt x="731" y="20810"/>
                          </a:cubicBezTo>
                          <a:cubicBezTo>
                            <a:pt x="624" y="20759"/>
                            <a:pt x="588" y="20638"/>
                            <a:pt x="586" y="2048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99" name="Shape 83">
                      <a:extLst>
                        <a:ext uri="{FF2B5EF4-FFF2-40B4-BE49-F238E27FC236}">
                          <a16:creationId xmlns:a16="http://schemas.microsoft.com/office/drawing/2014/main" id="{EC02B2EE-41C3-604A-A5F5-E5AC2FC5B36C}"/>
                        </a:ext>
                      </a:extLst>
                    </p:cNvPr>
                    <p:cNvSpPr/>
                    <p:nvPr/>
                  </p:nvSpPr>
                  <p:spPr>
                    <a:xfrm>
                      <a:off x="509760" y="627028"/>
                      <a:ext cx="206767" cy="239848"/>
                    </a:xfrm>
                    <a:custGeom>
                      <a:avLst/>
                      <a:gdLst/>
                      <a:ahLst/>
                      <a:cxnLst>
                        <a:cxn ang="0">
                          <a:pos x="wd2" y="hd2"/>
                        </a:cxn>
                        <a:cxn ang="5400000">
                          <a:pos x="wd2" y="hd2"/>
                        </a:cxn>
                        <a:cxn ang="10800000">
                          <a:pos x="wd2" y="hd2"/>
                        </a:cxn>
                        <a:cxn ang="16200000">
                          <a:pos x="wd2" y="hd2"/>
                        </a:cxn>
                      </a:cxnLst>
                      <a:rect l="0" t="0" r="r" b="b"/>
                      <a:pathLst>
                        <a:path w="21600" h="21600" extrusionOk="0">
                          <a:moveTo>
                            <a:pt x="10664" y="0"/>
                          </a:moveTo>
                          <a:lnTo>
                            <a:pt x="0" y="14712"/>
                          </a:lnTo>
                          <a:lnTo>
                            <a:pt x="12786" y="21600"/>
                          </a:lnTo>
                          <a:lnTo>
                            <a:pt x="21600" y="9440"/>
                          </a:lnTo>
                          <a:lnTo>
                            <a:pt x="20503" y="5300"/>
                          </a:lnTo>
                          <a:lnTo>
                            <a:pt x="10664" y="0"/>
                          </a:lnTo>
                          <a:close/>
                          <a:moveTo>
                            <a:pt x="12273" y="5578"/>
                          </a:moveTo>
                          <a:lnTo>
                            <a:pt x="16930" y="8086"/>
                          </a:lnTo>
                          <a:lnTo>
                            <a:pt x="16635" y="8492"/>
                          </a:lnTo>
                          <a:lnTo>
                            <a:pt x="11979" y="5984"/>
                          </a:lnTo>
                          <a:lnTo>
                            <a:pt x="12273" y="5578"/>
                          </a:lnTo>
                          <a:close/>
                          <a:moveTo>
                            <a:pt x="7043" y="8326"/>
                          </a:moveTo>
                          <a:lnTo>
                            <a:pt x="16357" y="13343"/>
                          </a:lnTo>
                          <a:lnTo>
                            <a:pt x="16071" y="13738"/>
                          </a:lnTo>
                          <a:lnTo>
                            <a:pt x="6757" y="8721"/>
                          </a:lnTo>
                          <a:lnTo>
                            <a:pt x="7043" y="8326"/>
                          </a:lnTo>
                          <a:close/>
                          <a:moveTo>
                            <a:pt x="5596" y="10322"/>
                          </a:moveTo>
                          <a:lnTo>
                            <a:pt x="14910" y="15339"/>
                          </a:lnTo>
                          <a:lnTo>
                            <a:pt x="14616" y="15745"/>
                          </a:lnTo>
                          <a:lnTo>
                            <a:pt x="5302" y="10728"/>
                          </a:lnTo>
                          <a:lnTo>
                            <a:pt x="5596" y="10322"/>
                          </a:lnTo>
                          <a:close/>
                          <a:moveTo>
                            <a:pt x="4150" y="12318"/>
                          </a:moveTo>
                          <a:lnTo>
                            <a:pt x="8807" y="14826"/>
                          </a:lnTo>
                          <a:lnTo>
                            <a:pt x="8512" y="15232"/>
                          </a:lnTo>
                          <a:lnTo>
                            <a:pt x="3856" y="12724"/>
                          </a:lnTo>
                          <a:lnTo>
                            <a:pt x="4150" y="12318"/>
                          </a:ln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00" name="Shape 84">
                      <a:extLst>
                        <a:ext uri="{FF2B5EF4-FFF2-40B4-BE49-F238E27FC236}">
                          <a16:creationId xmlns:a16="http://schemas.microsoft.com/office/drawing/2014/main" id="{80A40DE3-C09C-E24B-B7B3-7B781251500F}"/>
                        </a:ext>
                      </a:extLst>
                    </p:cNvPr>
                    <p:cNvSpPr/>
                    <p:nvPr/>
                  </p:nvSpPr>
                  <p:spPr>
                    <a:xfrm>
                      <a:off x="673320" y="2589915"/>
                      <a:ext cx="246004" cy="522442"/>
                    </a:xfrm>
                    <a:custGeom>
                      <a:avLst/>
                      <a:gdLst/>
                      <a:ahLst/>
                      <a:cxnLst>
                        <a:cxn ang="0">
                          <a:pos x="wd2" y="hd2"/>
                        </a:cxn>
                        <a:cxn ang="5400000">
                          <a:pos x="wd2" y="hd2"/>
                        </a:cxn>
                        <a:cxn ang="10800000">
                          <a:pos x="wd2" y="hd2"/>
                        </a:cxn>
                        <a:cxn ang="16200000">
                          <a:pos x="wd2" y="hd2"/>
                        </a:cxn>
                      </a:cxnLst>
                      <a:rect l="0" t="0" r="r" b="b"/>
                      <a:pathLst>
                        <a:path w="21600" h="21600" extrusionOk="0">
                          <a:moveTo>
                            <a:pt x="16919" y="0"/>
                          </a:moveTo>
                          <a:lnTo>
                            <a:pt x="15512" y="1725"/>
                          </a:lnTo>
                          <a:cubicBezTo>
                            <a:pt x="15654" y="1751"/>
                            <a:pt x="17066" y="2005"/>
                            <a:pt x="17066" y="2005"/>
                          </a:cubicBezTo>
                          <a:lnTo>
                            <a:pt x="16932" y="2169"/>
                          </a:lnTo>
                          <a:lnTo>
                            <a:pt x="15379" y="1889"/>
                          </a:lnTo>
                          <a:lnTo>
                            <a:pt x="14764" y="2643"/>
                          </a:lnTo>
                          <a:cubicBezTo>
                            <a:pt x="14901" y="2667"/>
                            <a:pt x="15906" y="2848"/>
                            <a:pt x="15906" y="2848"/>
                          </a:cubicBezTo>
                          <a:lnTo>
                            <a:pt x="15773" y="3012"/>
                          </a:lnTo>
                          <a:lnTo>
                            <a:pt x="14631" y="2807"/>
                          </a:lnTo>
                          <a:lnTo>
                            <a:pt x="14016" y="3561"/>
                          </a:lnTo>
                          <a:cubicBezTo>
                            <a:pt x="14158" y="3586"/>
                            <a:pt x="15569" y="3841"/>
                            <a:pt x="15569" y="3841"/>
                          </a:cubicBezTo>
                          <a:lnTo>
                            <a:pt x="15436" y="4004"/>
                          </a:lnTo>
                          <a:lnTo>
                            <a:pt x="13883" y="3724"/>
                          </a:lnTo>
                          <a:lnTo>
                            <a:pt x="13267" y="4479"/>
                          </a:lnTo>
                          <a:cubicBezTo>
                            <a:pt x="13404" y="4504"/>
                            <a:pt x="14409" y="4684"/>
                            <a:pt x="14409" y="4684"/>
                          </a:cubicBezTo>
                          <a:lnTo>
                            <a:pt x="14276" y="4848"/>
                          </a:lnTo>
                          <a:lnTo>
                            <a:pt x="13134" y="4643"/>
                          </a:lnTo>
                          <a:lnTo>
                            <a:pt x="12519" y="5397"/>
                          </a:lnTo>
                          <a:cubicBezTo>
                            <a:pt x="12661" y="5422"/>
                            <a:pt x="14072" y="5676"/>
                            <a:pt x="14072" y="5676"/>
                          </a:cubicBezTo>
                          <a:lnTo>
                            <a:pt x="13939" y="5840"/>
                          </a:lnTo>
                          <a:lnTo>
                            <a:pt x="12386" y="5561"/>
                          </a:lnTo>
                          <a:lnTo>
                            <a:pt x="11771" y="6315"/>
                          </a:lnTo>
                          <a:cubicBezTo>
                            <a:pt x="11908" y="6339"/>
                            <a:pt x="12913" y="6520"/>
                            <a:pt x="12913" y="6520"/>
                          </a:cubicBezTo>
                          <a:lnTo>
                            <a:pt x="12780" y="6684"/>
                          </a:lnTo>
                          <a:lnTo>
                            <a:pt x="11638" y="6478"/>
                          </a:lnTo>
                          <a:lnTo>
                            <a:pt x="11023" y="7232"/>
                          </a:lnTo>
                          <a:cubicBezTo>
                            <a:pt x="11164" y="7258"/>
                            <a:pt x="12575" y="7513"/>
                            <a:pt x="12575" y="7513"/>
                          </a:cubicBezTo>
                          <a:lnTo>
                            <a:pt x="12442" y="7677"/>
                          </a:lnTo>
                          <a:lnTo>
                            <a:pt x="10890" y="7396"/>
                          </a:lnTo>
                          <a:lnTo>
                            <a:pt x="10274" y="8151"/>
                          </a:lnTo>
                          <a:cubicBezTo>
                            <a:pt x="10411" y="8176"/>
                            <a:pt x="11416" y="8356"/>
                            <a:pt x="11416" y="8356"/>
                          </a:cubicBezTo>
                          <a:lnTo>
                            <a:pt x="11283" y="8520"/>
                          </a:lnTo>
                          <a:lnTo>
                            <a:pt x="10141" y="8315"/>
                          </a:lnTo>
                          <a:lnTo>
                            <a:pt x="9526" y="9069"/>
                          </a:lnTo>
                          <a:cubicBezTo>
                            <a:pt x="9667" y="9094"/>
                            <a:pt x="11079" y="9348"/>
                            <a:pt x="11079" y="9348"/>
                          </a:cubicBezTo>
                          <a:lnTo>
                            <a:pt x="10946" y="9512"/>
                          </a:lnTo>
                          <a:lnTo>
                            <a:pt x="9392" y="9232"/>
                          </a:lnTo>
                          <a:lnTo>
                            <a:pt x="8778" y="9986"/>
                          </a:lnTo>
                          <a:cubicBezTo>
                            <a:pt x="8914" y="10011"/>
                            <a:pt x="9919" y="10193"/>
                            <a:pt x="9919" y="10193"/>
                          </a:cubicBezTo>
                          <a:lnTo>
                            <a:pt x="9786" y="10355"/>
                          </a:lnTo>
                          <a:lnTo>
                            <a:pt x="8644" y="10150"/>
                          </a:lnTo>
                          <a:lnTo>
                            <a:pt x="8029" y="10905"/>
                          </a:lnTo>
                          <a:cubicBezTo>
                            <a:pt x="8170" y="10930"/>
                            <a:pt x="9582" y="11185"/>
                            <a:pt x="9582" y="11184"/>
                          </a:cubicBezTo>
                          <a:lnTo>
                            <a:pt x="9449" y="11348"/>
                          </a:lnTo>
                          <a:lnTo>
                            <a:pt x="7896" y="11068"/>
                          </a:lnTo>
                          <a:lnTo>
                            <a:pt x="7281" y="11823"/>
                          </a:lnTo>
                          <a:cubicBezTo>
                            <a:pt x="7417" y="11847"/>
                            <a:pt x="8423" y="12028"/>
                            <a:pt x="8423" y="12028"/>
                          </a:cubicBezTo>
                          <a:lnTo>
                            <a:pt x="8289" y="12192"/>
                          </a:lnTo>
                          <a:lnTo>
                            <a:pt x="7147" y="11987"/>
                          </a:lnTo>
                          <a:lnTo>
                            <a:pt x="6533" y="12740"/>
                          </a:lnTo>
                          <a:cubicBezTo>
                            <a:pt x="6674" y="12766"/>
                            <a:pt x="8086" y="13020"/>
                            <a:pt x="8086" y="13020"/>
                          </a:cubicBezTo>
                          <a:lnTo>
                            <a:pt x="7952" y="13184"/>
                          </a:lnTo>
                          <a:lnTo>
                            <a:pt x="6399" y="12904"/>
                          </a:lnTo>
                          <a:lnTo>
                            <a:pt x="5784" y="13659"/>
                          </a:lnTo>
                          <a:cubicBezTo>
                            <a:pt x="5920" y="13684"/>
                            <a:pt x="6926" y="13864"/>
                            <a:pt x="6926" y="13864"/>
                          </a:cubicBezTo>
                          <a:lnTo>
                            <a:pt x="6792" y="14028"/>
                          </a:lnTo>
                          <a:lnTo>
                            <a:pt x="5651" y="13822"/>
                          </a:lnTo>
                          <a:lnTo>
                            <a:pt x="5036" y="14577"/>
                          </a:lnTo>
                          <a:cubicBezTo>
                            <a:pt x="5177" y="14602"/>
                            <a:pt x="6589" y="14856"/>
                            <a:pt x="6589" y="14856"/>
                          </a:cubicBezTo>
                          <a:lnTo>
                            <a:pt x="6455" y="15020"/>
                          </a:lnTo>
                          <a:lnTo>
                            <a:pt x="4902" y="14741"/>
                          </a:lnTo>
                          <a:lnTo>
                            <a:pt x="4288" y="15494"/>
                          </a:lnTo>
                          <a:cubicBezTo>
                            <a:pt x="4424" y="15519"/>
                            <a:pt x="5430" y="15700"/>
                            <a:pt x="5430" y="15700"/>
                          </a:cubicBezTo>
                          <a:lnTo>
                            <a:pt x="5296" y="15863"/>
                          </a:lnTo>
                          <a:lnTo>
                            <a:pt x="4154" y="15658"/>
                          </a:lnTo>
                          <a:lnTo>
                            <a:pt x="3540" y="16412"/>
                          </a:lnTo>
                          <a:cubicBezTo>
                            <a:pt x="3681" y="16437"/>
                            <a:pt x="5093" y="16691"/>
                            <a:pt x="5093" y="16691"/>
                          </a:cubicBezTo>
                          <a:lnTo>
                            <a:pt x="4959" y="16855"/>
                          </a:lnTo>
                          <a:lnTo>
                            <a:pt x="3406" y="16576"/>
                          </a:lnTo>
                          <a:lnTo>
                            <a:pt x="2791" y="17331"/>
                          </a:lnTo>
                          <a:cubicBezTo>
                            <a:pt x="2927" y="17355"/>
                            <a:pt x="3933" y="17536"/>
                            <a:pt x="3933" y="17536"/>
                          </a:cubicBezTo>
                          <a:lnTo>
                            <a:pt x="3799" y="17700"/>
                          </a:lnTo>
                          <a:lnTo>
                            <a:pt x="2658" y="17493"/>
                          </a:lnTo>
                          <a:lnTo>
                            <a:pt x="2042" y="18248"/>
                          </a:lnTo>
                          <a:cubicBezTo>
                            <a:pt x="2184" y="18274"/>
                            <a:pt x="3596" y="18528"/>
                            <a:pt x="3596" y="18528"/>
                          </a:cubicBezTo>
                          <a:lnTo>
                            <a:pt x="3462" y="18692"/>
                          </a:lnTo>
                          <a:lnTo>
                            <a:pt x="1909" y="18412"/>
                          </a:lnTo>
                          <a:lnTo>
                            <a:pt x="1294" y="19166"/>
                          </a:lnTo>
                          <a:cubicBezTo>
                            <a:pt x="1431" y="19191"/>
                            <a:pt x="2436" y="19371"/>
                            <a:pt x="2436" y="19371"/>
                          </a:cubicBezTo>
                          <a:lnTo>
                            <a:pt x="2303" y="19535"/>
                          </a:lnTo>
                          <a:lnTo>
                            <a:pt x="1161" y="19330"/>
                          </a:lnTo>
                          <a:lnTo>
                            <a:pt x="546" y="20084"/>
                          </a:lnTo>
                          <a:cubicBezTo>
                            <a:pt x="688" y="20109"/>
                            <a:pt x="2099" y="20364"/>
                            <a:pt x="2099" y="20364"/>
                          </a:cubicBezTo>
                          <a:lnTo>
                            <a:pt x="1966" y="20527"/>
                          </a:lnTo>
                          <a:lnTo>
                            <a:pt x="413" y="20248"/>
                          </a:lnTo>
                          <a:lnTo>
                            <a:pt x="0" y="20754"/>
                          </a:lnTo>
                          <a:lnTo>
                            <a:pt x="4681" y="21600"/>
                          </a:lnTo>
                          <a:lnTo>
                            <a:pt x="21600" y="846"/>
                          </a:lnTo>
                          <a:lnTo>
                            <a:pt x="16919" y="0"/>
                          </a:lnTo>
                          <a:close/>
                          <a:moveTo>
                            <a:pt x="18807" y="978"/>
                          </a:moveTo>
                          <a:cubicBezTo>
                            <a:pt x="19275" y="1062"/>
                            <a:pt x="19509" y="1308"/>
                            <a:pt x="19330" y="1528"/>
                          </a:cubicBezTo>
                          <a:cubicBezTo>
                            <a:pt x="19151" y="1748"/>
                            <a:pt x="18626" y="1858"/>
                            <a:pt x="18158" y="1774"/>
                          </a:cubicBezTo>
                          <a:cubicBezTo>
                            <a:pt x="17691" y="1689"/>
                            <a:pt x="17457" y="1442"/>
                            <a:pt x="17637" y="1222"/>
                          </a:cubicBezTo>
                          <a:cubicBezTo>
                            <a:pt x="17816" y="1002"/>
                            <a:pt x="18340" y="893"/>
                            <a:pt x="18807" y="978"/>
                          </a:cubicBezTo>
                          <a:close/>
                        </a:path>
                      </a:pathLst>
                    </a:custGeom>
                    <a:solidFill>
                      <a:srgbClr val="205C97"/>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101" name="Shape 85">
                      <a:extLst>
                        <a:ext uri="{FF2B5EF4-FFF2-40B4-BE49-F238E27FC236}">
                          <a16:creationId xmlns:a16="http://schemas.microsoft.com/office/drawing/2014/main" id="{9E6BAC87-3D85-1948-89D9-8F120AE6D9E3}"/>
                        </a:ext>
                      </a:extLst>
                    </p:cNvPr>
                    <p:cNvSpPr/>
                    <p:nvPr/>
                  </p:nvSpPr>
                  <p:spPr>
                    <a:xfrm>
                      <a:off x="3545137" y="4696944"/>
                      <a:ext cx="218851" cy="242266"/>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5"/>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02" name="Shape 86">
                      <a:extLst>
                        <a:ext uri="{FF2B5EF4-FFF2-40B4-BE49-F238E27FC236}">
                          <a16:creationId xmlns:a16="http://schemas.microsoft.com/office/drawing/2014/main" id="{B4B89D9F-C4CE-ED46-9675-FDC50F97109C}"/>
                        </a:ext>
                      </a:extLst>
                    </p:cNvPr>
                    <p:cNvSpPr/>
                    <p:nvPr/>
                  </p:nvSpPr>
                  <p:spPr>
                    <a:xfrm>
                      <a:off x="2698165" y="3823087"/>
                      <a:ext cx="293610" cy="281287"/>
                    </a:xfrm>
                    <a:custGeom>
                      <a:avLst/>
                      <a:gdLst/>
                      <a:ahLst/>
                      <a:cxnLst>
                        <a:cxn ang="0">
                          <a:pos x="wd2" y="hd2"/>
                        </a:cxn>
                        <a:cxn ang="5400000">
                          <a:pos x="wd2" y="hd2"/>
                        </a:cxn>
                        <a:cxn ang="10800000">
                          <a:pos x="wd2" y="hd2"/>
                        </a:cxn>
                        <a:cxn ang="16200000">
                          <a:pos x="wd2" y="hd2"/>
                        </a:cxn>
                      </a:cxnLst>
                      <a:rect l="0" t="0" r="r" b="b"/>
                      <a:pathLst>
                        <a:path w="21595" h="21600" extrusionOk="0">
                          <a:moveTo>
                            <a:pt x="8914" y="18801"/>
                          </a:moveTo>
                          <a:lnTo>
                            <a:pt x="4785" y="21600"/>
                          </a:lnTo>
                          <a:lnTo>
                            <a:pt x="4816" y="16426"/>
                          </a:lnTo>
                          <a:cubicBezTo>
                            <a:pt x="4816" y="16426"/>
                            <a:pt x="8914" y="18801"/>
                            <a:pt x="8914" y="18801"/>
                          </a:cubicBezTo>
                          <a:close/>
                          <a:moveTo>
                            <a:pt x="13648" y="9886"/>
                          </a:moveTo>
                          <a:cubicBezTo>
                            <a:pt x="14256" y="10473"/>
                            <a:pt x="14710" y="11017"/>
                            <a:pt x="14897" y="11332"/>
                          </a:cubicBezTo>
                          <a:cubicBezTo>
                            <a:pt x="15850" y="10515"/>
                            <a:pt x="17245" y="10354"/>
                            <a:pt x="18616" y="11148"/>
                          </a:cubicBezTo>
                          <a:cubicBezTo>
                            <a:pt x="20411" y="12189"/>
                            <a:pt x="21595" y="16528"/>
                            <a:pt x="21595" y="16528"/>
                          </a:cubicBezTo>
                          <a:cubicBezTo>
                            <a:pt x="21595" y="16528"/>
                            <a:pt x="21592" y="16527"/>
                            <a:pt x="21588" y="16526"/>
                          </a:cubicBezTo>
                          <a:cubicBezTo>
                            <a:pt x="21592" y="16529"/>
                            <a:pt x="21593" y="16531"/>
                            <a:pt x="21593" y="16531"/>
                          </a:cubicBezTo>
                          <a:cubicBezTo>
                            <a:pt x="21593" y="16531"/>
                            <a:pt x="17444" y="17785"/>
                            <a:pt x="15649" y="16745"/>
                          </a:cubicBezTo>
                          <a:cubicBezTo>
                            <a:pt x="14292" y="15958"/>
                            <a:pt x="13682" y="14654"/>
                            <a:pt x="13824" y="13387"/>
                          </a:cubicBezTo>
                          <a:cubicBezTo>
                            <a:pt x="13475" y="13392"/>
                            <a:pt x="12782" y="13278"/>
                            <a:pt x="11970" y="13046"/>
                          </a:cubicBezTo>
                          <a:lnTo>
                            <a:pt x="9286" y="18101"/>
                          </a:lnTo>
                          <a:lnTo>
                            <a:pt x="5188" y="15725"/>
                          </a:lnTo>
                          <a:lnTo>
                            <a:pt x="7746" y="10909"/>
                          </a:lnTo>
                          <a:cubicBezTo>
                            <a:pt x="5611" y="9358"/>
                            <a:pt x="2500" y="6818"/>
                            <a:pt x="1282" y="5700"/>
                          </a:cubicBezTo>
                          <a:cubicBezTo>
                            <a:pt x="139" y="4651"/>
                            <a:pt x="14" y="4208"/>
                            <a:pt x="8" y="4074"/>
                          </a:cubicBezTo>
                          <a:cubicBezTo>
                            <a:pt x="-5" y="4066"/>
                            <a:pt x="-1" y="4060"/>
                            <a:pt x="9" y="4052"/>
                          </a:cubicBezTo>
                          <a:cubicBezTo>
                            <a:pt x="10" y="4035"/>
                            <a:pt x="13" y="4026"/>
                            <a:pt x="13" y="4026"/>
                          </a:cubicBezTo>
                          <a:cubicBezTo>
                            <a:pt x="143" y="3970"/>
                            <a:pt x="568" y="3846"/>
                            <a:pt x="2025" y="4303"/>
                          </a:cubicBezTo>
                          <a:cubicBezTo>
                            <a:pt x="3577" y="4790"/>
                            <a:pt x="7287" y="6203"/>
                            <a:pt x="9677" y="7273"/>
                          </a:cubicBezTo>
                          <a:lnTo>
                            <a:pt x="11818" y="3240"/>
                          </a:lnTo>
                          <a:lnTo>
                            <a:pt x="15917" y="5613"/>
                          </a:lnTo>
                          <a:cubicBezTo>
                            <a:pt x="15917" y="5613"/>
                            <a:pt x="13648" y="9886"/>
                            <a:pt x="13648" y="9886"/>
                          </a:cubicBezTo>
                          <a:close/>
                          <a:moveTo>
                            <a:pt x="12197" y="2525"/>
                          </a:moveTo>
                          <a:lnTo>
                            <a:pt x="13538" y="0"/>
                          </a:lnTo>
                          <a:lnTo>
                            <a:pt x="17637" y="2372"/>
                          </a:lnTo>
                          <a:lnTo>
                            <a:pt x="16296" y="4898"/>
                          </a:lnTo>
                          <a:cubicBezTo>
                            <a:pt x="16296" y="4898"/>
                            <a:pt x="12197" y="2525"/>
                            <a:pt x="12197" y="2525"/>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03" name="Shape 87">
                      <a:extLst>
                        <a:ext uri="{FF2B5EF4-FFF2-40B4-BE49-F238E27FC236}">
                          <a16:creationId xmlns:a16="http://schemas.microsoft.com/office/drawing/2014/main" id="{8F076889-1AE9-4549-B4BE-C77E798A270E}"/>
                        </a:ext>
                      </a:extLst>
                    </p:cNvPr>
                    <p:cNvSpPr/>
                    <p:nvPr/>
                  </p:nvSpPr>
                  <p:spPr>
                    <a:xfrm>
                      <a:off x="1701123" y="4878505"/>
                      <a:ext cx="209526" cy="224228"/>
                    </a:xfrm>
                    <a:custGeom>
                      <a:avLst/>
                      <a:gdLst/>
                      <a:ahLst/>
                      <a:cxnLst>
                        <a:cxn ang="0">
                          <a:pos x="wd2" y="hd2"/>
                        </a:cxn>
                        <a:cxn ang="5400000">
                          <a:pos x="wd2" y="hd2"/>
                        </a:cxn>
                        <a:cxn ang="10800000">
                          <a:pos x="wd2" y="hd2"/>
                        </a:cxn>
                        <a:cxn ang="16200000">
                          <a:pos x="wd2" y="hd2"/>
                        </a:cxn>
                      </a:cxnLst>
                      <a:rect l="0" t="0" r="r" b="b"/>
                      <a:pathLst>
                        <a:path w="19372" h="21028" extrusionOk="0">
                          <a:moveTo>
                            <a:pt x="11134" y="0"/>
                          </a:moveTo>
                          <a:cubicBezTo>
                            <a:pt x="10473" y="291"/>
                            <a:pt x="9829" y="670"/>
                            <a:pt x="9218" y="1133"/>
                          </a:cubicBezTo>
                          <a:cubicBezTo>
                            <a:pt x="8205" y="1900"/>
                            <a:pt x="7241" y="3000"/>
                            <a:pt x="7232" y="4263"/>
                          </a:cubicBezTo>
                          <a:cubicBezTo>
                            <a:pt x="7232" y="4376"/>
                            <a:pt x="7251" y="4474"/>
                            <a:pt x="7265" y="4578"/>
                          </a:cubicBezTo>
                          <a:lnTo>
                            <a:pt x="5151" y="2019"/>
                          </a:lnTo>
                          <a:cubicBezTo>
                            <a:pt x="5136" y="2030"/>
                            <a:pt x="5118" y="2042"/>
                            <a:pt x="5102" y="2053"/>
                          </a:cubicBezTo>
                          <a:cubicBezTo>
                            <a:pt x="5027" y="2106"/>
                            <a:pt x="4955" y="2159"/>
                            <a:pt x="4880" y="2213"/>
                          </a:cubicBezTo>
                          <a:lnTo>
                            <a:pt x="7423" y="5900"/>
                          </a:lnTo>
                          <a:cubicBezTo>
                            <a:pt x="4977" y="5414"/>
                            <a:pt x="2486" y="6475"/>
                            <a:pt x="1082" y="8857"/>
                          </a:cubicBezTo>
                          <a:cubicBezTo>
                            <a:pt x="-1074" y="12513"/>
                            <a:pt x="95" y="17729"/>
                            <a:pt x="3688" y="19976"/>
                          </a:cubicBezTo>
                          <a:cubicBezTo>
                            <a:pt x="6286" y="21600"/>
                            <a:pt x="9522" y="21245"/>
                            <a:pt x="12057" y="19586"/>
                          </a:cubicBezTo>
                          <a:cubicBezTo>
                            <a:pt x="14335" y="19918"/>
                            <a:pt x="16643" y="19169"/>
                            <a:pt x="18072" y="17172"/>
                          </a:cubicBezTo>
                          <a:cubicBezTo>
                            <a:pt x="20526" y="13741"/>
                            <a:pt x="19342" y="8581"/>
                            <a:pt x="15911" y="5901"/>
                          </a:cubicBezTo>
                          <a:cubicBezTo>
                            <a:pt x="14980" y="5173"/>
                            <a:pt x="13948" y="4703"/>
                            <a:pt x="12864" y="4562"/>
                          </a:cubicBezTo>
                          <a:cubicBezTo>
                            <a:pt x="12076" y="4459"/>
                            <a:pt x="11291" y="4541"/>
                            <a:pt x="10539" y="4763"/>
                          </a:cubicBezTo>
                          <a:cubicBezTo>
                            <a:pt x="10955" y="4092"/>
                            <a:pt x="11179" y="3259"/>
                            <a:pt x="11250" y="2443"/>
                          </a:cubicBezTo>
                          <a:cubicBezTo>
                            <a:pt x="11324" y="1599"/>
                            <a:pt x="11285" y="776"/>
                            <a:pt x="11134" y="0"/>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104" name="Shape 88">
                      <a:extLst>
                        <a:ext uri="{FF2B5EF4-FFF2-40B4-BE49-F238E27FC236}">
                          <a16:creationId xmlns:a16="http://schemas.microsoft.com/office/drawing/2014/main" id="{FED3433E-35BB-684E-84D4-1B43B43CA96B}"/>
                        </a:ext>
                      </a:extLst>
                    </p:cNvPr>
                    <p:cNvSpPr/>
                    <p:nvPr/>
                  </p:nvSpPr>
                  <p:spPr>
                    <a:xfrm>
                      <a:off x="1693615" y="4649769"/>
                      <a:ext cx="191587" cy="22137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0293" y="15970"/>
                          </a:lnTo>
                          <a:lnTo>
                            <a:pt x="15488" y="19464"/>
                          </a:lnTo>
                          <a:cubicBezTo>
                            <a:pt x="15488" y="19464"/>
                            <a:pt x="21600" y="21600"/>
                            <a:pt x="21600" y="21600"/>
                          </a:cubicBezTo>
                          <a:close/>
                          <a:moveTo>
                            <a:pt x="14827" y="18782"/>
                          </a:moveTo>
                          <a:lnTo>
                            <a:pt x="19632" y="15288"/>
                          </a:lnTo>
                          <a:lnTo>
                            <a:pt x="7863" y="3150"/>
                          </a:lnTo>
                          <a:lnTo>
                            <a:pt x="3055" y="6642"/>
                          </a:lnTo>
                          <a:cubicBezTo>
                            <a:pt x="3055" y="6642"/>
                            <a:pt x="14827" y="18782"/>
                            <a:pt x="14827" y="18782"/>
                          </a:cubicBezTo>
                          <a:close/>
                          <a:moveTo>
                            <a:pt x="2382" y="5946"/>
                          </a:moveTo>
                          <a:lnTo>
                            <a:pt x="7189" y="2455"/>
                          </a:lnTo>
                          <a:lnTo>
                            <a:pt x="4808" y="0"/>
                          </a:lnTo>
                          <a:lnTo>
                            <a:pt x="0" y="3492"/>
                          </a:lnTo>
                          <a:cubicBezTo>
                            <a:pt x="0" y="3492"/>
                            <a:pt x="2382" y="5946"/>
                            <a:pt x="2382" y="5946"/>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05" name="Shape 89">
                      <a:extLst>
                        <a:ext uri="{FF2B5EF4-FFF2-40B4-BE49-F238E27FC236}">
                          <a16:creationId xmlns:a16="http://schemas.microsoft.com/office/drawing/2014/main" id="{E3C55C09-05BF-734B-B432-7ABC3C784F7F}"/>
                        </a:ext>
                      </a:extLst>
                    </p:cNvPr>
                    <p:cNvSpPr/>
                    <p:nvPr/>
                  </p:nvSpPr>
                  <p:spPr>
                    <a:xfrm>
                      <a:off x="2310034" y="4288479"/>
                      <a:ext cx="174083" cy="162045"/>
                    </a:xfrm>
                    <a:custGeom>
                      <a:avLst/>
                      <a:gdLst/>
                      <a:ahLst/>
                      <a:cxnLst>
                        <a:cxn ang="0">
                          <a:pos x="wd2" y="hd2"/>
                        </a:cxn>
                        <a:cxn ang="5400000">
                          <a:pos x="wd2" y="hd2"/>
                        </a:cxn>
                        <a:cxn ang="10800000">
                          <a:pos x="wd2" y="hd2"/>
                        </a:cxn>
                        <a:cxn ang="16200000">
                          <a:pos x="wd2" y="hd2"/>
                        </a:cxn>
                      </a:cxnLst>
                      <a:rect l="0" t="0" r="r" b="b"/>
                      <a:pathLst>
                        <a:path w="21184" h="21600" extrusionOk="0">
                          <a:moveTo>
                            <a:pt x="0" y="3459"/>
                          </a:moveTo>
                          <a:lnTo>
                            <a:pt x="1422" y="10208"/>
                          </a:lnTo>
                          <a:cubicBezTo>
                            <a:pt x="1422" y="10208"/>
                            <a:pt x="2469" y="10982"/>
                            <a:pt x="3219" y="10113"/>
                          </a:cubicBezTo>
                          <a:cubicBezTo>
                            <a:pt x="4049" y="9149"/>
                            <a:pt x="6494" y="8518"/>
                            <a:pt x="6992" y="11134"/>
                          </a:cubicBezTo>
                          <a:cubicBezTo>
                            <a:pt x="7491" y="13750"/>
                            <a:pt x="5522" y="14362"/>
                            <a:pt x="4296" y="14027"/>
                          </a:cubicBezTo>
                          <a:cubicBezTo>
                            <a:pt x="3187" y="13725"/>
                            <a:pt x="2357" y="14641"/>
                            <a:pt x="2357" y="14641"/>
                          </a:cubicBezTo>
                          <a:lnTo>
                            <a:pt x="3823" y="21600"/>
                          </a:lnTo>
                          <a:lnTo>
                            <a:pt x="9313" y="20212"/>
                          </a:lnTo>
                          <a:cubicBezTo>
                            <a:pt x="9313" y="20212"/>
                            <a:pt x="9635" y="19276"/>
                            <a:pt x="8958" y="18523"/>
                          </a:cubicBezTo>
                          <a:cubicBezTo>
                            <a:pt x="8134" y="17611"/>
                            <a:pt x="7558" y="15210"/>
                            <a:pt x="10150" y="14555"/>
                          </a:cubicBezTo>
                          <a:cubicBezTo>
                            <a:pt x="12743" y="13899"/>
                            <a:pt x="13216" y="16255"/>
                            <a:pt x="12736" y="17679"/>
                          </a:cubicBezTo>
                          <a:cubicBezTo>
                            <a:pt x="12378" y="18747"/>
                            <a:pt x="13070" y="19262"/>
                            <a:pt x="13070" y="19262"/>
                          </a:cubicBezTo>
                          <a:lnTo>
                            <a:pt x="17693" y="18092"/>
                          </a:lnTo>
                          <a:cubicBezTo>
                            <a:pt x="17693" y="18092"/>
                            <a:pt x="16501" y="13146"/>
                            <a:pt x="16426" y="11786"/>
                          </a:cubicBezTo>
                          <a:cubicBezTo>
                            <a:pt x="16346" y="10328"/>
                            <a:pt x="18026" y="10919"/>
                            <a:pt x="18332" y="11000"/>
                          </a:cubicBezTo>
                          <a:cubicBezTo>
                            <a:pt x="20097" y="11473"/>
                            <a:pt x="21600" y="10153"/>
                            <a:pt x="21079" y="7680"/>
                          </a:cubicBezTo>
                          <a:cubicBezTo>
                            <a:pt x="20558" y="5208"/>
                            <a:pt x="18027" y="5192"/>
                            <a:pt x="17063" y="6452"/>
                          </a:cubicBezTo>
                          <a:cubicBezTo>
                            <a:pt x="16347" y="7388"/>
                            <a:pt x="15661" y="7684"/>
                            <a:pt x="15383" y="7029"/>
                          </a:cubicBezTo>
                          <a:cubicBezTo>
                            <a:pt x="14735" y="5498"/>
                            <a:pt x="13677" y="0"/>
                            <a:pt x="13677" y="0"/>
                          </a:cubicBezTo>
                          <a:lnTo>
                            <a:pt x="9343" y="1096"/>
                          </a:lnTo>
                          <a:cubicBezTo>
                            <a:pt x="9343" y="1096"/>
                            <a:pt x="8732" y="2392"/>
                            <a:pt x="9572" y="3149"/>
                          </a:cubicBezTo>
                          <a:cubicBezTo>
                            <a:pt x="10838" y="4289"/>
                            <a:pt x="10727" y="6525"/>
                            <a:pt x="8669" y="7045"/>
                          </a:cubicBezTo>
                          <a:cubicBezTo>
                            <a:pt x="6612" y="7566"/>
                            <a:pt x="5599" y="5828"/>
                            <a:pt x="6228" y="4123"/>
                          </a:cubicBezTo>
                          <a:cubicBezTo>
                            <a:pt x="6581" y="3168"/>
                            <a:pt x="5664" y="2036"/>
                            <a:pt x="5664" y="2036"/>
                          </a:cubicBezTo>
                          <a:cubicBezTo>
                            <a:pt x="5664" y="2036"/>
                            <a:pt x="0" y="3459"/>
                            <a:pt x="0" y="345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06" name="Shape 90">
                      <a:extLst>
                        <a:ext uri="{FF2B5EF4-FFF2-40B4-BE49-F238E27FC236}">
                          <a16:creationId xmlns:a16="http://schemas.microsoft.com/office/drawing/2014/main" id="{6749CFC5-FD93-1340-9BFC-EAC0B5209FBA}"/>
                        </a:ext>
                      </a:extLst>
                    </p:cNvPr>
                    <p:cNvSpPr/>
                    <p:nvPr/>
                  </p:nvSpPr>
                  <p:spPr>
                    <a:xfrm>
                      <a:off x="3703845" y="4946995"/>
                      <a:ext cx="174083" cy="162045"/>
                    </a:xfrm>
                    <a:custGeom>
                      <a:avLst/>
                      <a:gdLst/>
                      <a:ahLst/>
                      <a:cxnLst>
                        <a:cxn ang="0">
                          <a:pos x="wd2" y="hd2"/>
                        </a:cxn>
                        <a:cxn ang="5400000">
                          <a:pos x="wd2" y="hd2"/>
                        </a:cxn>
                        <a:cxn ang="10800000">
                          <a:pos x="wd2" y="hd2"/>
                        </a:cxn>
                        <a:cxn ang="16200000">
                          <a:pos x="wd2" y="hd2"/>
                        </a:cxn>
                      </a:cxnLst>
                      <a:rect l="0" t="0" r="r" b="b"/>
                      <a:pathLst>
                        <a:path w="21184" h="21600" extrusionOk="0">
                          <a:moveTo>
                            <a:pt x="0" y="3459"/>
                          </a:moveTo>
                          <a:lnTo>
                            <a:pt x="1422" y="10208"/>
                          </a:lnTo>
                          <a:cubicBezTo>
                            <a:pt x="1422" y="10208"/>
                            <a:pt x="2469" y="10982"/>
                            <a:pt x="3219" y="10113"/>
                          </a:cubicBezTo>
                          <a:cubicBezTo>
                            <a:pt x="4049" y="9149"/>
                            <a:pt x="6494" y="8518"/>
                            <a:pt x="6992" y="11134"/>
                          </a:cubicBezTo>
                          <a:cubicBezTo>
                            <a:pt x="7491" y="13750"/>
                            <a:pt x="5522" y="14362"/>
                            <a:pt x="4296" y="14027"/>
                          </a:cubicBezTo>
                          <a:cubicBezTo>
                            <a:pt x="3187" y="13725"/>
                            <a:pt x="2357" y="14641"/>
                            <a:pt x="2357" y="14641"/>
                          </a:cubicBezTo>
                          <a:lnTo>
                            <a:pt x="3823" y="21600"/>
                          </a:lnTo>
                          <a:lnTo>
                            <a:pt x="9313" y="20212"/>
                          </a:lnTo>
                          <a:cubicBezTo>
                            <a:pt x="9313" y="20212"/>
                            <a:pt x="9635" y="19276"/>
                            <a:pt x="8958" y="18523"/>
                          </a:cubicBezTo>
                          <a:cubicBezTo>
                            <a:pt x="8134" y="17611"/>
                            <a:pt x="7558" y="15210"/>
                            <a:pt x="10150" y="14555"/>
                          </a:cubicBezTo>
                          <a:cubicBezTo>
                            <a:pt x="12743" y="13899"/>
                            <a:pt x="13216" y="16255"/>
                            <a:pt x="12736" y="17679"/>
                          </a:cubicBezTo>
                          <a:cubicBezTo>
                            <a:pt x="12378" y="18747"/>
                            <a:pt x="13070" y="19262"/>
                            <a:pt x="13070" y="19262"/>
                          </a:cubicBezTo>
                          <a:lnTo>
                            <a:pt x="17693" y="18092"/>
                          </a:lnTo>
                          <a:cubicBezTo>
                            <a:pt x="17693" y="18092"/>
                            <a:pt x="16501" y="13146"/>
                            <a:pt x="16426" y="11786"/>
                          </a:cubicBezTo>
                          <a:cubicBezTo>
                            <a:pt x="16346" y="10328"/>
                            <a:pt x="18026" y="10919"/>
                            <a:pt x="18332" y="11000"/>
                          </a:cubicBezTo>
                          <a:cubicBezTo>
                            <a:pt x="20097" y="11473"/>
                            <a:pt x="21600" y="10153"/>
                            <a:pt x="21079" y="7680"/>
                          </a:cubicBezTo>
                          <a:cubicBezTo>
                            <a:pt x="20558" y="5208"/>
                            <a:pt x="18027" y="5192"/>
                            <a:pt x="17063" y="6452"/>
                          </a:cubicBezTo>
                          <a:cubicBezTo>
                            <a:pt x="16347" y="7388"/>
                            <a:pt x="15661" y="7684"/>
                            <a:pt x="15383" y="7029"/>
                          </a:cubicBezTo>
                          <a:cubicBezTo>
                            <a:pt x="14735" y="5498"/>
                            <a:pt x="13677" y="0"/>
                            <a:pt x="13677" y="0"/>
                          </a:cubicBezTo>
                          <a:lnTo>
                            <a:pt x="9343" y="1096"/>
                          </a:lnTo>
                          <a:cubicBezTo>
                            <a:pt x="9343" y="1096"/>
                            <a:pt x="8732" y="2392"/>
                            <a:pt x="9572" y="3149"/>
                          </a:cubicBezTo>
                          <a:cubicBezTo>
                            <a:pt x="10838" y="4289"/>
                            <a:pt x="10727" y="6525"/>
                            <a:pt x="8669" y="7045"/>
                          </a:cubicBezTo>
                          <a:cubicBezTo>
                            <a:pt x="6612" y="7566"/>
                            <a:pt x="5599" y="5828"/>
                            <a:pt x="6228" y="4123"/>
                          </a:cubicBezTo>
                          <a:cubicBezTo>
                            <a:pt x="6581" y="3168"/>
                            <a:pt x="5664" y="2036"/>
                            <a:pt x="5664" y="2036"/>
                          </a:cubicBezTo>
                          <a:cubicBezTo>
                            <a:pt x="5664" y="2036"/>
                            <a:pt x="0" y="3459"/>
                            <a:pt x="0" y="345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07" name="Shape 91">
                      <a:extLst>
                        <a:ext uri="{FF2B5EF4-FFF2-40B4-BE49-F238E27FC236}">
                          <a16:creationId xmlns:a16="http://schemas.microsoft.com/office/drawing/2014/main" id="{BD799F5F-27CB-D641-A354-3A6B6F516BF5}"/>
                        </a:ext>
                      </a:extLst>
                    </p:cNvPr>
                    <p:cNvSpPr/>
                    <p:nvPr/>
                  </p:nvSpPr>
                  <p:spPr>
                    <a:xfrm>
                      <a:off x="360592" y="3493923"/>
                      <a:ext cx="656948" cy="546054"/>
                    </a:xfrm>
                    <a:custGeom>
                      <a:avLst/>
                      <a:gdLst/>
                      <a:ahLst/>
                      <a:cxnLst>
                        <a:cxn ang="0">
                          <a:pos x="wd2" y="hd2"/>
                        </a:cxn>
                        <a:cxn ang="5400000">
                          <a:pos x="wd2" y="hd2"/>
                        </a:cxn>
                        <a:cxn ang="10800000">
                          <a:pos x="wd2" y="hd2"/>
                        </a:cxn>
                        <a:cxn ang="16200000">
                          <a:pos x="wd2" y="hd2"/>
                        </a:cxn>
                      </a:cxnLst>
                      <a:rect l="0" t="0" r="r" b="b"/>
                      <a:pathLst>
                        <a:path w="21307" h="21059" extrusionOk="0">
                          <a:moveTo>
                            <a:pt x="5067" y="1749"/>
                          </a:moveTo>
                          <a:cubicBezTo>
                            <a:pt x="3889" y="2785"/>
                            <a:pt x="2937" y="4241"/>
                            <a:pt x="2399" y="6003"/>
                          </a:cubicBezTo>
                          <a:cubicBezTo>
                            <a:pt x="1643" y="8477"/>
                            <a:pt x="1865" y="11193"/>
                            <a:pt x="2990" y="13443"/>
                          </a:cubicBezTo>
                          <a:cubicBezTo>
                            <a:pt x="3870" y="15269"/>
                            <a:pt x="5250" y="16660"/>
                            <a:pt x="6922" y="17380"/>
                          </a:cubicBezTo>
                          <a:cubicBezTo>
                            <a:pt x="9451" y="18469"/>
                            <a:pt x="12240" y="17907"/>
                            <a:pt x="14313" y="15902"/>
                          </a:cubicBezTo>
                          <a:cubicBezTo>
                            <a:pt x="18651" y="11419"/>
                            <a:pt x="17421" y="3049"/>
                            <a:pt x="12063" y="579"/>
                          </a:cubicBezTo>
                          <a:cubicBezTo>
                            <a:pt x="9632" y="-541"/>
                            <a:pt x="7029" y="23"/>
                            <a:pt x="5067" y="1749"/>
                          </a:cubicBezTo>
                          <a:close/>
                          <a:moveTo>
                            <a:pt x="144" y="7068"/>
                          </a:moveTo>
                          <a:cubicBezTo>
                            <a:pt x="-293" y="10041"/>
                            <a:pt x="271" y="13044"/>
                            <a:pt x="1730" y="15514"/>
                          </a:cubicBezTo>
                          <a:cubicBezTo>
                            <a:pt x="3189" y="17983"/>
                            <a:pt x="5373" y="19622"/>
                            <a:pt x="7873" y="20141"/>
                          </a:cubicBezTo>
                          <a:cubicBezTo>
                            <a:pt x="10701" y="20728"/>
                            <a:pt x="13525" y="19736"/>
                            <a:pt x="15626" y="17641"/>
                          </a:cubicBezTo>
                          <a:cubicBezTo>
                            <a:pt x="16046" y="17222"/>
                            <a:pt x="16441" y="16756"/>
                            <a:pt x="16797" y="16252"/>
                          </a:cubicBezTo>
                          <a:lnTo>
                            <a:pt x="17968" y="17912"/>
                          </a:lnTo>
                          <a:lnTo>
                            <a:pt x="15970" y="19906"/>
                          </a:lnTo>
                          <a:lnTo>
                            <a:pt x="16784" y="21059"/>
                          </a:lnTo>
                          <a:lnTo>
                            <a:pt x="21307" y="16546"/>
                          </a:lnTo>
                          <a:lnTo>
                            <a:pt x="20493" y="15393"/>
                          </a:lnTo>
                          <a:lnTo>
                            <a:pt x="18938" y="16945"/>
                          </a:lnTo>
                          <a:lnTo>
                            <a:pt x="17563" y="14996"/>
                          </a:lnTo>
                          <a:cubicBezTo>
                            <a:pt x="17707" y="14724"/>
                            <a:pt x="17841" y="14443"/>
                            <a:pt x="17966" y="14154"/>
                          </a:cubicBezTo>
                          <a:cubicBezTo>
                            <a:pt x="18091" y="13865"/>
                            <a:pt x="18199" y="13564"/>
                            <a:pt x="18303" y="13258"/>
                          </a:cubicBezTo>
                          <a:lnTo>
                            <a:pt x="17136" y="12695"/>
                          </a:lnTo>
                          <a:cubicBezTo>
                            <a:pt x="15692" y="16940"/>
                            <a:pt x="11882" y="19451"/>
                            <a:pt x="8083" y="18662"/>
                          </a:cubicBezTo>
                          <a:cubicBezTo>
                            <a:pt x="5916" y="18212"/>
                            <a:pt x="4035" y="16786"/>
                            <a:pt x="2770" y="14645"/>
                          </a:cubicBezTo>
                          <a:cubicBezTo>
                            <a:pt x="1505" y="12505"/>
                            <a:pt x="1009" y="9912"/>
                            <a:pt x="1387" y="7335"/>
                          </a:cubicBezTo>
                          <a:lnTo>
                            <a:pt x="144" y="7068"/>
                          </a:lnTo>
                          <a:close/>
                          <a:moveTo>
                            <a:pt x="5335" y="2836"/>
                          </a:moveTo>
                          <a:cubicBezTo>
                            <a:pt x="5642" y="2547"/>
                            <a:pt x="5974" y="2293"/>
                            <a:pt x="6321" y="2073"/>
                          </a:cubicBezTo>
                          <a:cubicBezTo>
                            <a:pt x="6377" y="2351"/>
                            <a:pt x="6420" y="2627"/>
                            <a:pt x="6454" y="2907"/>
                          </a:cubicBezTo>
                          <a:cubicBezTo>
                            <a:pt x="6487" y="3186"/>
                            <a:pt x="6509" y="3472"/>
                            <a:pt x="6523" y="3752"/>
                          </a:cubicBezTo>
                          <a:cubicBezTo>
                            <a:pt x="6184" y="3732"/>
                            <a:pt x="5841" y="3730"/>
                            <a:pt x="5502" y="3738"/>
                          </a:cubicBezTo>
                          <a:cubicBezTo>
                            <a:pt x="5162" y="3746"/>
                            <a:pt x="4828" y="3762"/>
                            <a:pt x="4490" y="3798"/>
                          </a:cubicBezTo>
                          <a:cubicBezTo>
                            <a:pt x="4750" y="3451"/>
                            <a:pt x="5029" y="3125"/>
                            <a:pt x="5335" y="2836"/>
                          </a:cubicBezTo>
                          <a:close/>
                          <a:moveTo>
                            <a:pt x="3789" y="4905"/>
                          </a:moveTo>
                          <a:cubicBezTo>
                            <a:pt x="4243" y="4824"/>
                            <a:pt x="4700" y="4769"/>
                            <a:pt x="5156" y="4743"/>
                          </a:cubicBezTo>
                          <a:cubicBezTo>
                            <a:pt x="5613" y="4717"/>
                            <a:pt x="6071" y="4719"/>
                            <a:pt x="6527" y="4747"/>
                          </a:cubicBezTo>
                          <a:cubicBezTo>
                            <a:pt x="6511" y="5144"/>
                            <a:pt x="6474" y="5550"/>
                            <a:pt x="6416" y="5942"/>
                          </a:cubicBezTo>
                          <a:cubicBezTo>
                            <a:pt x="6358" y="6335"/>
                            <a:pt x="6283" y="6721"/>
                            <a:pt x="6183" y="7106"/>
                          </a:cubicBezTo>
                          <a:lnTo>
                            <a:pt x="3360" y="5892"/>
                          </a:lnTo>
                          <a:cubicBezTo>
                            <a:pt x="3422" y="5724"/>
                            <a:pt x="3488" y="5550"/>
                            <a:pt x="3560" y="5387"/>
                          </a:cubicBezTo>
                          <a:cubicBezTo>
                            <a:pt x="3631" y="5225"/>
                            <a:pt x="3708" y="5061"/>
                            <a:pt x="3789" y="4905"/>
                          </a:cubicBezTo>
                          <a:close/>
                          <a:moveTo>
                            <a:pt x="7125" y="1576"/>
                          </a:moveTo>
                          <a:cubicBezTo>
                            <a:pt x="7809" y="1266"/>
                            <a:pt x="8522" y="1092"/>
                            <a:pt x="9239" y="1059"/>
                          </a:cubicBezTo>
                          <a:cubicBezTo>
                            <a:pt x="9955" y="1027"/>
                            <a:pt x="10670" y="1128"/>
                            <a:pt x="11369" y="1373"/>
                          </a:cubicBezTo>
                          <a:lnTo>
                            <a:pt x="10388" y="4605"/>
                          </a:lnTo>
                          <a:cubicBezTo>
                            <a:pt x="9901" y="4414"/>
                            <a:pt x="9404" y="4249"/>
                            <a:pt x="8905" y="4120"/>
                          </a:cubicBezTo>
                          <a:cubicBezTo>
                            <a:pt x="8407" y="3990"/>
                            <a:pt x="7907" y="3891"/>
                            <a:pt x="7401" y="3825"/>
                          </a:cubicBezTo>
                          <a:cubicBezTo>
                            <a:pt x="7389" y="3447"/>
                            <a:pt x="7359" y="3069"/>
                            <a:pt x="7314" y="2692"/>
                          </a:cubicBezTo>
                          <a:cubicBezTo>
                            <a:pt x="7268" y="2315"/>
                            <a:pt x="7205" y="1950"/>
                            <a:pt x="7125" y="1576"/>
                          </a:cubicBezTo>
                          <a:close/>
                          <a:moveTo>
                            <a:pt x="3066" y="6828"/>
                          </a:moveTo>
                          <a:lnTo>
                            <a:pt x="5890" y="8043"/>
                          </a:lnTo>
                          <a:cubicBezTo>
                            <a:pt x="5764" y="8384"/>
                            <a:pt x="5625" y="8719"/>
                            <a:pt x="5468" y="9040"/>
                          </a:cubicBezTo>
                          <a:cubicBezTo>
                            <a:pt x="5310" y="9361"/>
                            <a:pt x="5138" y="9666"/>
                            <a:pt x="4951" y="9963"/>
                          </a:cubicBezTo>
                          <a:cubicBezTo>
                            <a:pt x="4578" y="9629"/>
                            <a:pt x="4217" y="9279"/>
                            <a:pt x="3874" y="8902"/>
                          </a:cubicBezTo>
                          <a:cubicBezTo>
                            <a:pt x="3532" y="8525"/>
                            <a:pt x="3202" y="8131"/>
                            <a:pt x="2893" y="7713"/>
                          </a:cubicBezTo>
                          <a:cubicBezTo>
                            <a:pt x="2915" y="7565"/>
                            <a:pt x="2943" y="7407"/>
                            <a:pt x="2973" y="7261"/>
                          </a:cubicBezTo>
                          <a:cubicBezTo>
                            <a:pt x="3002" y="7114"/>
                            <a:pt x="3030" y="6974"/>
                            <a:pt x="3066" y="6828"/>
                          </a:cubicBezTo>
                          <a:close/>
                          <a:moveTo>
                            <a:pt x="2802" y="9057"/>
                          </a:moveTo>
                          <a:cubicBezTo>
                            <a:pt x="3052" y="9361"/>
                            <a:pt x="3305" y="9650"/>
                            <a:pt x="3574" y="9930"/>
                          </a:cubicBezTo>
                          <a:cubicBezTo>
                            <a:pt x="3843" y="10210"/>
                            <a:pt x="4128" y="10480"/>
                            <a:pt x="4413" y="10736"/>
                          </a:cubicBezTo>
                          <a:cubicBezTo>
                            <a:pt x="4240" y="10959"/>
                            <a:pt x="4046" y="11175"/>
                            <a:pt x="3855" y="11378"/>
                          </a:cubicBezTo>
                          <a:cubicBezTo>
                            <a:pt x="3663" y="11581"/>
                            <a:pt x="3470" y="11770"/>
                            <a:pt x="3263" y="11952"/>
                          </a:cubicBezTo>
                          <a:cubicBezTo>
                            <a:pt x="3107" y="11485"/>
                            <a:pt x="2988" y="11008"/>
                            <a:pt x="2911" y="10524"/>
                          </a:cubicBezTo>
                          <a:cubicBezTo>
                            <a:pt x="2833" y="10040"/>
                            <a:pt x="2802" y="9549"/>
                            <a:pt x="2802" y="9057"/>
                          </a:cubicBezTo>
                          <a:close/>
                          <a:moveTo>
                            <a:pt x="7388" y="4837"/>
                          </a:moveTo>
                          <a:cubicBezTo>
                            <a:pt x="7847" y="4900"/>
                            <a:pt x="8303" y="4999"/>
                            <a:pt x="8754" y="5117"/>
                          </a:cubicBezTo>
                          <a:cubicBezTo>
                            <a:pt x="9206" y="5235"/>
                            <a:pt x="9653" y="5369"/>
                            <a:pt x="10094" y="5542"/>
                          </a:cubicBezTo>
                          <a:lnTo>
                            <a:pt x="9216" y="8417"/>
                          </a:lnTo>
                          <a:lnTo>
                            <a:pt x="6979" y="7447"/>
                          </a:lnTo>
                          <a:cubicBezTo>
                            <a:pt x="7094" y="7020"/>
                            <a:pt x="7183" y="6594"/>
                            <a:pt x="7252" y="6158"/>
                          </a:cubicBezTo>
                          <a:cubicBezTo>
                            <a:pt x="7322" y="5723"/>
                            <a:pt x="7367" y="5277"/>
                            <a:pt x="7388" y="4837"/>
                          </a:cubicBezTo>
                          <a:close/>
                          <a:moveTo>
                            <a:pt x="12165" y="1714"/>
                          </a:moveTo>
                          <a:cubicBezTo>
                            <a:pt x="12833" y="2061"/>
                            <a:pt x="13444" y="2536"/>
                            <a:pt x="13976" y="3109"/>
                          </a:cubicBezTo>
                          <a:cubicBezTo>
                            <a:pt x="14508" y="3681"/>
                            <a:pt x="14966" y="4358"/>
                            <a:pt x="15323" y="5119"/>
                          </a:cubicBezTo>
                          <a:cubicBezTo>
                            <a:pt x="15135" y="5279"/>
                            <a:pt x="14943" y="5447"/>
                            <a:pt x="14767" y="5623"/>
                          </a:cubicBezTo>
                          <a:cubicBezTo>
                            <a:pt x="14452" y="5937"/>
                            <a:pt x="14161" y="6275"/>
                            <a:pt x="13887" y="6637"/>
                          </a:cubicBezTo>
                          <a:cubicBezTo>
                            <a:pt x="13463" y="6300"/>
                            <a:pt x="13028" y="5990"/>
                            <a:pt x="12576" y="5708"/>
                          </a:cubicBezTo>
                          <a:cubicBezTo>
                            <a:pt x="12124" y="5426"/>
                            <a:pt x="11652" y="5180"/>
                            <a:pt x="11175" y="4955"/>
                          </a:cubicBezTo>
                          <a:lnTo>
                            <a:pt x="12165" y="1714"/>
                          </a:lnTo>
                          <a:close/>
                          <a:moveTo>
                            <a:pt x="6686" y="8384"/>
                          </a:moveTo>
                          <a:lnTo>
                            <a:pt x="8930" y="9363"/>
                          </a:lnTo>
                          <a:lnTo>
                            <a:pt x="8095" y="12077"/>
                          </a:lnTo>
                          <a:cubicBezTo>
                            <a:pt x="7666" y="11873"/>
                            <a:pt x="7252" y="11647"/>
                            <a:pt x="6844" y="11394"/>
                          </a:cubicBezTo>
                          <a:cubicBezTo>
                            <a:pt x="6436" y="11141"/>
                            <a:pt x="6042" y="10862"/>
                            <a:pt x="5658" y="10561"/>
                          </a:cubicBezTo>
                          <a:cubicBezTo>
                            <a:pt x="5865" y="10226"/>
                            <a:pt x="6051" y="9868"/>
                            <a:pt x="6224" y="9506"/>
                          </a:cubicBezTo>
                          <a:cubicBezTo>
                            <a:pt x="6396" y="9143"/>
                            <a:pt x="6550" y="8768"/>
                            <a:pt x="6686" y="8384"/>
                          </a:cubicBezTo>
                          <a:close/>
                          <a:moveTo>
                            <a:pt x="5128" y="11344"/>
                          </a:moveTo>
                          <a:cubicBezTo>
                            <a:pt x="5549" y="11678"/>
                            <a:pt x="5983" y="11984"/>
                            <a:pt x="6431" y="12263"/>
                          </a:cubicBezTo>
                          <a:cubicBezTo>
                            <a:pt x="6880" y="12542"/>
                            <a:pt x="7336" y="12800"/>
                            <a:pt x="7808" y="13023"/>
                          </a:cubicBezTo>
                          <a:lnTo>
                            <a:pt x="6820" y="16246"/>
                          </a:lnTo>
                          <a:cubicBezTo>
                            <a:pt x="6157" y="15901"/>
                            <a:pt x="5551" y="15437"/>
                            <a:pt x="5023" y="14871"/>
                          </a:cubicBezTo>
                          <a:cubicBezTo>
                            <a:pt x="4495" y="14304"/>
                            <a:pt x="4047" y="13632"/>
                            <a:pt x="3690" y="12880"/>
                          </a:cubicBezTo>
                          <a:cubicBezTo>
                            <a:pt x="3863" y="12732"/>
                            <a:pt x="4034" y="12588"/>
                            <a:pt x="4196" y="12426"/>
                          </a:cubicBezTo>
                          <a:cubicBezTo>
                            <a:pt x="4362" y="12260"/>
                            <a:pt x="4521" y="12077"/>
                            <a:pt x="4677" y="11896"/>
                          </a:cubicBezTo>
                          <a:cubicBezTo>
                            <a:pt x="4831" y="11716"/>
                            <a:pt x="4984" y="11536"/>
                            <a:pt x="5128" y="11344"/>
                          </a:cubicBezTo>
                          <a:close/>
                          <a:moveTo>
                            <a:pt x="10890" y="5883"/>
                          </a:moveTo>
                          <a:cubicBezTo>
                            <a:pt x="11322" y="6088"/>
                            <a:pt x="11745" y="6330"/>
                            <a:pt x="12155" y="6586"/>
                          </a:cubicBezTo>
                          <a:cubicBezTo>
                            <a:pt x="12566" y="6841"/>
                            <a:pt x="12970" y="7117"/>
                            <a:pt x="13357" y="7420"/>
                          </a:cubicBezTo>
                          <a:cubicBezTo>
                            <a:pt x="13134" y="7775"/>
                            <a:pt x="12924" y="8140"/>
                            <a:pt x="12741" y="8526"/>
                          </a:cubicBezTo>
                          <a:cubicBezTo>
                            <a:pt x="12557" y="8911"/>
                            <a:pt x="12392" y="9315"/>
                            <a:pt x="12250" y="9727"/>
                          </a:cubicBezTo>
                          <a:lnTo>
                            <a:pt x="10012" y="8758"/>
                          </a:lnTo>
                          <a:lnTo>
                            <a:pt x="10890" y="5883"/>
                          </a:lnTo>
                          <a:close/>
                          <a:moveTo>
                            <a:pt x="9726" y="9704"/>
                          </a:moveTo>
                          <a:lnTo>
                            <a:pt x="11963" y="10674"/>
                          </a:lnTo>
                          <a:cubicBezTo>
                            <a:pt x="11858" y="11075"/>
                            <a:pt x="11775" y="11483"/>
                            <a:pt x="11711" y="11891"/>
                          </a:cubicBezTo>
                          <a:cubicBezTo>
                            <a:pt x="11647" y="12299"/>
                            <a:pt x="11605" y="12707"/>
                            <a:pt x="11582" y="13121"/>
                          </a:cubicBezTo>
                          <a:cubicBezTo>
                            <a:pt x="11125" y="13057"/>
                            <a:pt x="10671" y="12969"/>
                            <a:pt x="10223" y="12851"/>
                          </a:cubicBezTo>
                          <a:cubicBezTo>
                            <a:pt x="9773" y="12733"/>
                            <a:pt x="9330" y="12589"/>
                            <a:pt x="8891" y="12417"/>
                          </a:cubicBezTo>
                          <a:lnTo>
                            <a:pt x="9726" y="9704"/>
                          </a:lnTo>
                          <a:close/>
                          <a:moveTo>
                            <a:pt x="15110" y="6653"/>
                          </a:moveTo>
                          <a:cubicBezTo>
                            <a:pt x="15286" y="6465"/>
                            <a:pt x="15468" y="6291"/>
                            <a:pt x="15660" y="6121"/>
                          </a:cubicBezTo>
                          <a:cubicBezTo>
                            <a:pt x="15809" y="6562"/>
                            <a:pt x="15931" y="7009"/>
                            <a:pt x="16010" y="7466"/>
                          </a:cubicBezTo>
                          <a:cubicBezTo>
                            <a:pt x="16090" y="7922"/>
                            <a:pt x="16131" y="8379"/>
                            <a:pt x="16141" y="8842"/>
                          </a:cubicBezTo>
                          <a:cubicBezTo>
                            <a:pt x="15901" y="8554"/>
                            <a:pt x="15654" y="8277"/>
                            <a:pt x="15397" y="8010"/>
                          </a:cubicBezTo>
                          <a:cubicBezTo>
                            <a:pt x="15141" y="7743"/>
                            <a:pt x="14873" y="7490"/>
                            <a:pt x="14601" y="7245"/>
                          </a:cubicBezTo>
                          <a:cubicBezTo>
                            <a:pt x="14764" y="7040"/>
                            <a:pt x="14933" y="6842"/>
                            <a:pt x="15110" y="6653"/>
                          </a:cubicBezTo>
                          <a:close/>
                          <a:moveTo>
                            <a:pt x="8605" y="13364"/>
                          </a:moveTo>
                          <a:cubicBezTo>
                            <a:pt x="9087" y="13554"/>
                            <a:pt x="9570" y="13710"/>
                            <a:pt x="10065" y="13838"/>
                          </a:cubicBezTo>
                          <a:cubicBezTo>
                            <a:pt x="10559" y="13967"/>
                            <a:pt x="11066" y="14066"/>
                            <a:pt x="11569" y="14133"/>
                          </a:cubicBezTo>
                          <a:cubicBezTo>
                            <a:pt x="11579" y="14514"/>
                            <a:pt x="11603" y="14895"/>
                            <a:pt x="11648" y="15274"/>
                          </a:cubicBezTo>
                          <a:cubicBezTo>
                            <a:pt x="11692" y="15654"/>
                            <a:pt x="11756" y="16032"/>
                            <a:pt x="11835" y="16408"/>
                          </a:cubicBezTo>
                          <a:cubicBezTo>
                            <a:pt x="11155" y="16713"/>
                            <a:pt x="10449" y="16878"/>
                            <a:pt x="9738" y="16909"/>
                          </a:cubicBezTo>
                          <a:cubicBezTo>
                            <a:pt x="9027" y="16939"/>
                            <a:pt x="8310" y="16829"/>
                            <a:pt x="7616" y="16587"/>
                          </a:cubicBezTo>
                          <a:lnTo>
                            <a:pt x="8605" y="13364"/>
                          </a:lnTo>
                          <a:close/>
                          <a:moveTo>
                            <a:pt x="14057" y="8008"/>
                          </a:moveTo>
                          <a:cubicBezTo>
                            <a:pt x="14422" y="8336"/>
                            <a:pt x="14775" y="8688"/>
                            <a:pt x="15111" y="9058"/>
                          </a:cubicBezTo>
                          <a:cubicBezTo>
                            <a:pt x="15447" y="9427"/>
                            <a:pt x="15766" y="9826"/>
                            <a:pt x="16070" y="10235"/>
                          </a:cubicBezTo>
                          <a:cubicBezTo>
                            <a:pt x="16047" y="10415"/>
                            <a:pt x="16018" y="10583"/>
                            <a:pt x="15985" y="10761"/>
                          </a:cubicBezTo>
                          <a:cubicBezTo>
                            <a:pt x="15951" y="10940"/>
                            <a:pt x="15911" y="11124"/>
                            <a:pt x="15868" y="11301"/>
                          </a:cubicBezTo>
                          <a:lnTo>
                            <a:pt x="13053" y="10078"/>
                          </a:lnTo>
                          <a:cubicBezTo>
                            <a:pt x="13184" y="9710"/>
                            <a:pt x="13327" y="9355"/>
                            <a:pt x="13495" y="9009"/>
                          </a:cubicBezTo>
                          <a:cubicBezTo>
                            <a:pt x="13664" y="8665"/>
                            <a:pt x="13854" y="8326"/>
                            <a:pt x="14057" y="8008"/>
                          </a:cubicBezTo>
                          <a:close/>
                          <a:moveTo>
                            <a:pt x="12766" y="11024"/>
                          </a:moveTo>
                          <a:lnTo>
                            <a:pt x="15589" y="12239"/>
                          </a:lnTo>
                          <a:cubicBezTo>
                            <a:pt x="15538" y="12378"/>
                            <a:pt x="15478" y="12511"/>
                            <a:pt x="15420" y="12645"/>
                          </a:cubicBezTo>
                          <a:cubicBezTo>
                            <a:pt x="15362" y="12780"/>
                            <a:pt x="15300" y="12919"/>
                            <a:pt x="15235" y="13050"/>
                          </a:cubicBezTo>
                          <a:cubicBezTo>
                            <a:pt x="14772" y="13134"/>
                            <a:pt x="14310" y="13191"/>
                            <a:pt x="13844" y="13218"/>
                          </a:cubicBezTo>
                          <a:cubicBezTo>
                            <a:pt x="13378" y="13245"/>
                            <a:pt x="12908" y="13241"/>
                            <a:pt x="12443" y="13211"/>
                          </a:cubicBezTo>
                          <a:cubicBezTo>
                            <a:pt x="12460" y="12841"/>
                            <a:pt x="12494" y="12472"/>
                            <a:pt x="12547" y="12107"/>
                          </a:cubicBezTo>
                          <a:cubicBezTo>
                            <a:pt x="12600" y="11742"/>
                            <a:pt x="12676" y="11384"/>
                            <a:pt x="12766" y="11024"/>
                          </a:cubicBezTo>
                          <a:close/>
                          <a:moveTo>
                            <a:pt x="12438" y="14214"/>
                          </a:moveTo>
                          <a:cubicBezTo>
                            <a:pt x="12795" y="14237"/>
                            <a:pt x="13149" y="14242"/>
                            <a:pt x="13506" y="14233"/>
                          </a:cubicBezTo>
                          <a:cubicBezTo>
                            <a:pt x="13864" y="14224"/>
                            <a:pt x="14224" y="14202"/>
                            <a:pt x="14580" y="14161"/>
                          </a:cubicBezTo>
                          <a:cubicBezTo>
                            <a:pt x="14335" y="14508"/>
                            <a:pt x="14059" y="14833"/>
                            <a:pt x="13766" y="15126"/>
                          </a:cubicBezTo>
                          <a:cubicBezTo>
                            <a:pt x="13423" y="15468"/>
                            <a:pt x="13055" y="15770"/>
                            <a:pt x="12662" y="16024"/>
                          </a:cubicBezTo>
                          <a:cubicBezTo>
                            <a:pt x="12600" y="15725"/>
                            <a:pt x="12549" y="15426"/>
                            <a:pt x="12511" y="15125"/>
                          </a:cubicBezTo>
                          <a:cubicBezTo>
                            <a:pt x="12473" y="14823"/>
                            <a:pt x="12451" y="14517"/>
                            <a:pt x="12438" y="14214"/>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108" name="Shape 92">
                      <a:extLst>
                        <a:ext uri="{FF2B5EF4-FFF2-40B4-BE49-F238E27FC236}">
                          <a16:creationId xmlns:a16="http://schemas.microsoft.com/office/drawing/2014/main" id="{E1F4CA85-B4A7-494E-8440-E3D8B7D13B4E}"/>
                        </a:ext>
                      </a:extLst>
                    </p:cNvPr>
                    <p:cNvSpPr/>
                    <p:nvPr/>
                  </p:nvSpPr>
                  <p:spPr>
                    <a:xfrm>
                      <a:off x="256386" y="3248617"/>
                      <a:ext cx="222679" cy="238303"/>
                    </a:xfrm>
                    <a:custGeom>
                      <a:avLst/>
                      <a:gdLst/>
                      <a:ahLst/>
                      <a:cxnLst>
                        <a:cxn ang="0">
                          <a:pos x="wd2" y="hd2"/>
                        </a:cxn>
                        <a:cxn ang="5400000">
                          <a:pos x="wd2" y="hd2"/>
                        </a:cxn>
                        <a:cxn ang="10800000">
                          <a:pos x="wd2" y="hd2"/>
                        </a:cxn>
                        <a:cxn ang="16200000">
                          <a:pos x="wd2" y="hd2"/>
                        </a:cxn>
                      </a:cxnLst>
                      <a:rect l="0" t="0" r="r" b="b"/>
                      <a:pathLst>
                        <a:path w="19372" h="21028" extrusionOk="0">
                          <a:moveTo>
                            <a:pt x="11134" y="0"/>
                          </a:moveTo>
                          <a:cubicBezTo>
                            <a:pt x="10473" y="291"/>
                            <a:pt x="9829" y="670"/>
                            <a:pt x="9218" y="1133"/>
                          </a:cubicBezTo>
                          <a:cubicBezTo>
                            <a:pt x="8205" y="1900"/>
                            <a:pt x="7241" y="3000"/>
                            <a:pt x="7232" y="4263"/>
                          </a:cubicBezTo>
                          <a:cubicBezTo>
                            <a:pt x="7232" y="4376"/>
                            <a:pt x="7251" y="4474"/>
                            <a:pt x="7265" y="4578"/>
                          </a:cubicBezTo>
                          <a:lnTo>
                            <a:pt x="5151" y="2019"/>
                          </a:lnTo>
                          <a:cubicBezTo>
                            <a:pt x="5136" y="2030"/>
                            <a:pt x="5118" y="2041"/>
                            <a:pt x="5102" y="2053"/>
                          </a:cubicBezTo>
                          <a:cubicBezTo>
                            <a:pt x="5027" y="2106"/>
                            <a:pt x="4955" y="2159"/>
                            <a:pt x="4880" y="2213"/>
                          </a:cubicBezTo>
                          <a:lnTo>
                            <a:pt x="7423" y="5900"/>
                          </a:lnTo>
                          <a:cubicBezTo>
                            <a:pt x="4977" y="5414"/>
                            <a:pt x="2486" y="6475"/>
                            <a:pt x="1082" y="8857"/>
                          </a:cubicBezTo>
                          <a:cubicBezTo>
                            <a:pt x="-1074" y="12513"/>
                            <a:pt x="95" y="17729"/>
                            <a:pt x="3688" y="19976"/>
                          </a:cubicBezTo>
                          <a:cubicBezTo>
                            <a:pt x="6286" y="21600"/>
                            <a:pt x="9522" y="21245"/>
                            <a:pt x="12057" y="19586"/>
                          </a:cubicBezTo>
                          <a:cubicBezTo>
                            <a:pt x="14335" y="19918"/>
                            <a:pt x="16643" y="19169"/>
                            <a:pt x="18072" y="17172"/>
                          </a:cubicBezTo>
                          <a:cubicBezTo>
                            <a:pt x="20526" y="13741"/>
                            <a:pt x="19342" y="8581"/>
                            <a:pt x="15911" y="5901"/>
                          </a:cubicBezTo>
                          <a:cubicBezTo>
                            <a:pt x="14980" y="5173"/>
                            <a:pt x="13948" y="4703"/>
                            <a:pt x="12864" y="4562"/>
                          </a:cubicBezTo>
                          <a:cubicBezTo>
                            <a:pt x="12076" y="4459"/>
                            <a:pt x="11291" y="4541"/>
                            <a:pt x="10539" y="4763"/>
                          </a:cubicBezTo>
                          <a:cubicBezTo>
                            <a:pt x="10955" y="4092"/>
                            <a:pt x="11179" y="3259"/>
                            <a:pt x="11250" y="2443"/>
                          </a:cubicBezTo>
                          <a:cubicBezTo>
                            <a:pt x="11324" y="1599"/>
                            <a:pt x="11285" y="776"/>
                            <a:pt x="11134" y="0"/>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109" name="Shape 93">
                      <a:extLst>
                        <a:ext uri="{FF2B5EF4-FFF2-40B4-BE49-F238E27FC236}">
                          <a16:creationId xmlns:a16="http://schemas.microsoft.com/office/drawing/2014/main" id="{B0C4B965-4815-CF4F-86D4-D82254B72808}"/>
                        </a:ext>
                      </a:extLst>
                    </p:cNvPr>
                    <p:cNvSpPr/>
                    <p:nvPr/>
                  </p:nvSpPr>
                  <p:spPr>
                    <a:xfrm>
                      <a:off x="891000" y="3113821"/>
                      <a:ext cx="238451" cy="263964"/>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5"/>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110" name="Shape 94">
                      <a:extLst>
                        <a:ext uri="{FF2B5EF4-FFF2-40B4-BE49-F238E27FC236}">
                          <a16:creationId xmlns:a16="http://schemas.microsoft.com/office/drawing/2014/main" id="{1CE904BD-8794-734D-9E5D-98F64921BDF1}"/>
                        </a:ext>
                      </a:extLst>
                    </p:cNvPr>
                    <p:cNvSpPr/>
                    <p:nvPr/>
                  </p:nvSpPr>
                  <p:spPr>
                    <a:xfrm>
                      <a:off x="125092" y="2293014"/>
                      <a:ext cx="267688" cy="373622"/>
                    </a:xfrm>
                    <a:custGeom>
                      <a:avLst/>
                      <a:gdLst/>
                      <a:ahLst/>
                      <a:cxnLst>
                        <a:cxn ang="0">
                          <a:pos x="wd2" y="hd2"/>
                        </a:cxn>
                        <a:cxn ang="5400000">
                          <a:pos x="wd2" y="hd2"/>
                        </a:cxn>
                        <a:cxn ang="10800000">
                          <a:pos x="wd2" y="hd2"/>
                        </a:cxn>
                        <a:cxn ang="16200000">
                          <a:pos x="wd2" y="hd2"/>
                        </a:cxn>
                      </a:cxnLst>
                      <a:rect l="0" t="0" r="r" b="b"/>
                      <a:pathLst>
                        <a:path w="19206" h="21363" extrusionOk="0">
                          <a:moveTo>
                            <a:pt x="10609" y="43"/>
                          </a:moveTo>
                          <a:cubicBezTo>
                            <a:pt x="8165" y="-162"/>
                            <a:pt x="5621" y="372"/>
                            <a:pt x="3560" y="1702"/>
                          </a:cubicBezTo>
                          <a:cubicBezTo>
                            <a:pt x="-561" y="4362"/>
                            <a:pt x="-1197" y="9181"/>
                            <a:pt x="2140" y="12465"/>
                          </a:cubicBezTo>
                          <a:cubicBezTo>
                            <a:pt x="4853" y="15135"/>
                            <a:pt x="9359" y="15971"/>
                            <a:pt x="13163" y="14762"/>
                          </a:cubicBezTo>
                          <a:cubicBezTo>
                            <a:pt x="13165" y="14832"/>
                            <a:pt x="13187" y="14904"/>
                            <a:pt x="13225" y="14972"/>
                          </a:cubicBezTo>
                          <a:lnTo>
                            <a:pt x="16612" y="21039"/>
                          </a:lnTo>
                          <a:cubicBezTo>
                            <a:pt x="16765" y="21313"/>
                            <a:pt x="17169" y="21438"/>
                            <a:pt x="17513" y="21316"/>
                          </a:cubicBezTo>
                          <a:lnTo>
                            <a:pt x="17878" y="21186"/>
                          </a:lnTo>
                          <a:cubicBezTo>
                            <a:pt x="18222" y="21064"/>
                            <a:pt x="18373" y="20741"/>
                            <a:pt x="18220" y="20467"/>
                          </a:cubicBezTo>
                          <a:lnTo>
                            <a:pt x="14832" y="14405"/>
                          </a:lnTo>
                          <a:cubicBezTo>
                            <a:pt x="14778" y="14307"/>
                            <a:pt x="14685" y="14238"/>
                            <a:pt x="14581" y="14183"/>
                          </a:cubicBezTo>
                          <a:cubicBezTo>
                            <a:pt x="14946" y="14006"/>
                            <a:pt x="15305" y="13816"/>
                            <a:pt x="15646" y="13596"/>
                          </a:cubicBezTo>
                          <a:cubicBezTo>
                            <a:pt x="19767" y="10937"/>
                            <a:pt x="20403" y="6118"/>
                            <a:pt x="17066" y="2833"/>
                          </a:cubicBezTo>
                          <a:cubicBezTo>
                            <a:pt x="15397" y="1191"/>
                            <a:pt x="13053" y="247"/>
                            <a:pt x="10609" y="43"/>
                          </a:cubicBezTo>
                          <a:close/>
                          <a:moveTo>
                            <a:pt x="10451" y="1237"/>
                          </a:moveTo>
                          <a:cubicBezTo>
                            <a:pt x="12511" y="1410"/>
                            <a:pt x="14487" y="2210"/>
                            <a:pt x="15893" y="3594"/>
                          </a:cubicBezTo>
                          <a:cubicBezTo>
                            <a:pt x="18705" y="6361"/>
                            <a:pt x="18170" y="10422"/>
                            <a:pt x="14697" y="12663"/>
                          </a:cubicBezTo>
                          <a:cubicBezTo>
                            <a:pt x="11225" y="14903"/>
                            <a:pt x="6130" y="14477"/>
                            <a:pt x="3318" y="11709"/>
                          </a:cubicBezTo>
                          <a:cubicBezTo>
                            <a:pt x="506" y="8942"/>
                            <a:pt x="1041" y="4882"/>
                            <a:pt x="4514" y="2641"/>
                          </a:cubicBezTo>
                          <a:cubicBezTo>
                            <a:pt x="6250" y="1520"/>
                            <a:pt x="8392" y="1065"/>
                            <a:pt x="10451" y="1237"/>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11" name="Shape 95">
                      <a:extLst>
                        <a:ext uri="{FF2B5EF4-FFF2-40B4-BE49-F238E27FC236}">
                          <a16:creationId xmlns:a16="http://schemas.microsoft.com/office/drawing/2014/main" id="{0C18BBCF-2DF1-6043-A6CB-5BE256C66553}"/>
                        </a:ext>
                      </a:extLst>
                    </p:cNvPr>
                    <p:cNvSpPr/>
                    <p:nvPr/>
                  </p:nvSpPr>
                  <p:spPr>
                    <a:xfrm>
                      <a:off x="862080" y="2863997"/>
                      <a:ext cx="227146" cy="211439"/>
                    </a:xfrm>
                    <a:custGeom>
                      <a:avLst/>
                      <a:gdLst/>
                      <a:ahLst/>
                      <a:cxnLst>
                        <a:cxn ang="0">
                          <a:pos x="wd2" y="hd2"/>
                        </a:cxn>
                        <a:cxn ang="5400000">
                          <a:pos x="wd2" y="hd2"/>
                        </a:cxn>
                        <a:cxn ang="10800000">
                          <a:pos x="wd2" y="hd2"/>
                        </a:cxn>
                        <a:cxn ang="16200000">
                          <a:pos x="wd2" y="hd2"/>
                        </a:cxn>
                      </a:cxnLst>
                      <a:rect l="0" t="0" r="r" b="b"/>
                      <a:pathLst>
                        <a:path w="21184" h="21600" extrusionOk="0">
                          <a:moveTo>
                            <a:pt x="0" y="3459"/>
                          </a:moveTo>
                          <a:lnTo>
                            <a:pt x="1422" y="10208"/>
                          </a:lnTo>
                          <a:cubicBezTo>
                            <a:pt x="1422" y="10208"/>
                            <a:pt x="2469" y="10982"/>
                            <a:pt x="3219" y="10113"/>
                          </a:cubicBezTo>
                          <a:cubicBezTo>
                            <a:pt x="4049" y="9149"/>
                            <a:pt x="6494" y="8518"/>
                            <a:pt x="6992" y="11134"/>
                          </a:cubicBezTo>
                          <a:cubicBezTo>
                            <a:pt x="7491" y="13750"/>
                            <a:pt x="5522" y="14362"/>
                            <a:pt x="4296" y="14027"/>
                          </a:cubicBezTo>
                          <a:cubicBezTo>
                            <a:pt x="3187" y="13725"/>
                            <a:pt x="2357" y="14641"/>
                            <a:pt x="2357" y="14641"/>
                          </a:cubicBezTo>
                          <a:lnTo>
                            <a:pt x="3823" y="21600"/>
                          </a:lnTo>
                          <a:lnTo>
                            <a:pt x="9313" y="20212"/>
                          </a:lnTo>
                          <a:cubicBezTo>
                            <a:pt x="9313" y="20212"/>
                            <a:pt x="9635" y="19276"/>
                            <a:pt x="8958" y="18523"/>
                          </a:cubicBezTo>
                          <a:cubicBezTo>
                            <a:pt x="8134" y="17611"/>
                            <a:pt x="7558" y="15210"/>
                            <a:pt x="10150" y="14555"/>
                          </a:cubicBezTo>
                          <a:cubicBezTo>
                            <a:pt x="12743" y="13899"/>
                            <a:pt x="13216" y="16255"/>
                            <a:pt x="12736" y="17679"/>
                          </a:cubicBezTo>
                          <a:cubicBezTo>
                            <a:pt x="12378" y="18747"/>
                            <a:pt x="13070" y="19262"/>
                            <a:pt x="13070" y="19262"/>
                          </a:cubicBezTo>
                          <a:lnTo>
                            <a:pt x="17693" y="18092"/>
                          </a:lnTo>
                          <a:cubicBezTo>
                            <a:pt x="17693" y="18092"/>
                            <a:pt x="16501" y="13146"/>
                            <a:pt x="16426" y="11786"/>
                          </a:cubicBezTo>
                          <a:cubicBezTo>
                            <a:pt x="16346" y="10328"/>
                            <a:pt x="18026" y="10919"/>
                            <a:pt x="18332" y="11000"/>
                          </a:cubicBezTo>
                          <a:cubicBezTo>
                            <a:pt x="20097" y="11473"/>
                            <a:pt x="21600" y="10153"/>
                            <a:pt x="21079" y="7680"/>
                          </a:cubicBezTo>
                          <a:cubicBezTo>
                            <a:pt x="20558" y="5208"/>
                            <a:pt x="18027" y="5192"/>
                            <a:pt x="17063" y="6452"/>
                          </a:cubicBezTo>
                          <a:cubicBezTo>
                            <a:pt x="16347" y="7388"/>
                            <a:pt x="15661" y="7684"/>
                            <a:pt x="15383" y="7029"/>
                          </a:cubicBezTo>
                          <a:cubicBezTo>
                            <a:pt x="14735" y="5498"/>
                            <a:pt x="13677" y="0"/>
                            <a:pt x="13677" y="0"/>
                          </a:cubicBezTo>
                          <a:lnTo>
                            <a:pt x="9343" y="1096"/>
                          </a:lnTo>
                          <a:cubicBezTo>
                            <a:pt x="9343" y="1096"/>
                            <a:pt x="8732" y="2392"/>
                            <a:pt x="9572" y="3149"/>
                          </a:cubicBezTo>
                          <a:cubicBezTo>
                            <a:pt x="10838" y="4289"/>
                            <a:pt x="10727" y="6525"/>
                            <a:pt x="8669" y="7045"/>
                          </a:cubicBezTo>
                          <a:cubicBezTo>
                            <a:pt x="6612" y="7566"/>
                            <a:pt x="5599" y="5828"/>
                            <a:pt x="6228" y="4123"/>
                          </a:cubicBezTo>
                          <a:cubicBezTo>
                            <a:pt x="6581" y="3168"/>
                            <a:pt x="5664" y="2036"/>
                            <a:pt x="5664" y="2036"/>
                          </a:cubicBezTo>
                          <a:cubicBezTo>
                            <a:pt x="5664" y="2036"/>
                            <a:pt x="0" y="3459"/>
                            <a:pt x="0" y="345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12" name="Shape 96">
                      <a:extLst>
                        <a:ext uri="{FF2B5EF4-FFF2-40B4-BE49-F238E27FC236}">
                          <a16:creationId xmlns:a16="http://schemas.microsoft.com/office/drawing/2014/main" id="{7B952FB5-7689-EA45-98F8-085A10C8BC87}"/>
                        </a:ext>
                      </a:extLst>
                    </p:cNvPr>
                    <p:cNvSpPr/>
                    <p:nvPr/>
                  </p:nvSpPr>
                  <p:spPr>
                    <a:xfrm>
                      <a:off x="200350" y="2824085"/>
                      <a:ext cx="282853" cy="348582"/>
                    </a:xfrm>
                    <a:custGeom>
                      <a:avLst/>
                      <a:gdLst/>
                      <a:ahLst/>
                      <a:cxnLst>
                        <a:cxn ang="0">
                          <a:pos x="wd2" y="hd2"/>
                        </a:cxn>
                        <a:cxn ang="5400000">
                          <a:pos x="wd2" y="hd2"/>
                        </a:cxn>
                        <a:cxn ang="10800000">
                          <a:pos x="wd2" y="hd2"/>
                        </a:cxn>
                        <a:cxn ang="16200000">
                          <a:pos x="wd2" y="hd2"/>
                        </a:cxn>
                      </a:cxnLst>
                      <a:rect l="0" t="0" r="r" b="b"/>
                      <a:pathLst>
                        <a:path w="21339" h="21341" extrusionOk="0">
                          <a:moveTo>
                            <a:pt x="19725" y="4962"/>
                          </a:moveTo>
                          <a:cubicBezTo>
                            <a:pt x="19481" y="4621"/>
                            <a:pt x="18944" y="4504"/>
                            <a:pt x="18524" y="4700"/>
                          </a:cubicBezTo>
                          <a:lnTo>
                            <a:pt x="16276" y="5753"/>
                          </a:lnTo>
                          <a:cubicBezTo>
                            <a:pt x="16665" y="6156"/>
                            <a:pt x="16967" y="6565"/>
                            <a:pt x="17201" y="6965"/>
                          </a:cubicBezTo>
                          <a:lnTo>
                            <a:pt x="19403" y="5935"/>
                          </a:lnTo>
                          <a:cubicBezTo>
                            <a:pt x="19823" y="5739"/>
                            <a:pt x="19967" y="5303"/>
                            <a:pt x="19725" y="4962"/>
                          </a:cubicBezTo>
                          <a:close/>
                          <a:moveTo>
                            <a:pt x="21339" y="9898"/>
                          </a:moveTo>
                          <a:cubicBezTo>
                            <a:pt x="21338" y="9504"/>
                            <a:pt x="20944" y="9185"/>
                            <a:pt x="20459" y="9185"/>
                          </a:cubicBezTo>
                          <a:lnTo>
                            <a:pt x="17939" y="9183"/>
                          </a:lnTo>
                          <a:cubicBezTo>
                            <a:pt x="17998" y="9688"/>
                            <a:pt x="17984" y="10167"/>
                            <a:pt x="17927" y="10609"/>
                          </a:cubicBezTo>
                          <a:lnTo>
                            <a:pt x="20460" y="10610"/>
                          </a:lnTo>
                          <a:cubicBezTo>
                            <a:pt x="20946" y="10610"/>
                            <a:pt x="21338" y="10292"/>
                            <a:pt x="21339" y="9898"/>
                          </a:cubicBezTo>
                          <a:close/>
                          <a:moveTo>
                            <a:pt x="4324" y="1565"/>
                          </a:moveTo>
                          <a:cubicBezTo>
                            <a:pt x="4080" y="1224"/>
                            <a:pt x="3543" y="1107"/>
                            <a:pt x="3123" y="1304"/>
                          </a:cubicBezTo>
                          <a:cubicBezTo>
                            <a:pt x="2703" y="1501"/>
                            <a:pt x="2559" y="1936"/>
                            <a:pt x="2802" y="2278"/>
                          </a:cubicBezTo>
                          <a:lnTo>
                            <a:pt x="4065" y="4052"/>
                          </a:lnTo>
                          <a:cubicBezTo>
                            <a:pt x="4512" y="3793"/>
                            <a:pt x="5019" y="3548"/>
                            <a:pt x="5588" y="3340"/>
                          </a:cubicBezTo>
                          <a:cubicBezTo>
                            <a:pt x="5588" y="3340"/>
                            <a:pt x="4324" y="1565"/>
                            <a:pt x="4324" y="1565"/>
                          </a:cubicBezTo>
                          <a:close/>
                          <a:moveTo>
                            <a:pt x="10086" y="713"/>
                          </a:moveTo>
                          <a:cubicBezTo>
                            <a:pt x="10086" y="319"/>
                            <a:pt x="9693" y="0"/>
                            <a:pt x="9207" y="0"/>
                          </a:cubicBezTo>
                          <a:cubicBezTo>
                            <a:pt x="8723" y="0"/>
                            <a:pt x="8330" y="319"/>
                            <a:pt x="8330" y="713"/>
                          </a:cubicBezTo>
                          <a:lnTo>
                            <a:pt x="8331" y="2772"/>
                          </a:lnTo>
                          <a:cubicBezTo>
                            <a:pt x="8876" y="2739"/>
                            <a:pt x="9464" y="2751"/>
                            <a:pt x="10088" y="2828"/>
                          </a:cubicBezTo>
                          <a:cubicBezTo>
                            <a:pt x="10088" y="2828"/>
                            <a:pt x="10086" y="713"/>
                            <a:pt x="10086" y="713"/>
                          </a:cubicBezTo>
                          <a:close/>
                          <a:moveTo>
                            <a:pt x="15284" y="1339"/>
                          </a:moveTo>
                          <a:cubicBezTo>
                            <a:pt x="14864" y="1142"/>
                            <a:pt x="14326" y="1258"/>
                            <a:pt x="14084" y="1599"/>
                          </a:cubicBezTo>
                          <a:lnTo>
                            <a:pt x="12730" y="3502"/>
                          </a:lnTo>
                          <a:cubicBezTo>
                            <a:pt x="12923" y="3577"/>
                            <a:pt x="14063" y="4115"/>
                            <a:pt x="14249" y="4220"/>
                          </a:cubicBezTo>
                          <a:lnTo>
                            <a:pt x="15606" y="2312"/>
                          </a:lnTo>
                          <a:cubicBezTo>
                            <a:pt x="15849" y="1971"/>
                            <a:pt x="15704" y="1536"/>
                            <a:pt x="15284" y="1339"/>
                          </a:cubicBezTo>
                          <a:close/>
                          <a:moveTo>
                            <a:pt x="16063" y="12771"/>
                          </a:moveTo>
                          <a:cubicBezTo>
                            <a:pt x="17178" y="10880"/>
                            <a:pt x="17910" y="6928"/>
                            <a:pt x="12930" y="4595"/>
                          </a:cubicBezTo>
                          <a:cubicBezTo>
                            <a:pt x="12930" y="4595"/>
                            <a:pt x="12929" y="4595"/>
                            <a:pt x="12928" y="4595"/>
                          </a:cubicBezTo>
                          <a:cubicBezTo>
                            <a:pt x="12928" y="4594"/>
                            <a:pt x="12927" y="4594"/>
                            <a:pt x="12926" y="4594"/>
                          </a:cubicBezTo>
                          <a:cubicBezTo>
                            <a:pt x="12926" y="4593"/>
                            <a:pt x="12925" y="4593"/>
                            <a:pt x="12924" y="4593"/>
                          </a:cubicBezTo>
                          <a:cubicBezTo>
                            <a:pt x="12924" y="4592"/>
                            <a:pt x="12923" y="4592"/>
                            <a:pt x="12922" y="4592"/>
                          </a:cubicBezTo>
                          <a:cubicBezTo>
                            <a:pt x="7943" y="2259"/>
                            <a:pt x="4092" y="4749"/>
                            <a:pt x="2631" y="6478"/>
                          </a:cubicBezTo>
                          <a:cubicBezTo>
                            <a:pt x="1322" y="8041"/>
                            <a:pt x="1632" y="10216"/>
                            <a:pt x="1621" y="10529"/>
                          </a:cubicBezTo>
                          <a:cubicBezTo>
                            <a:pt x="1602" y="11040"/>
                            <a:pt x="2174" y="13289"/>
                            <a:pt x="1592" y="14216"/>
                          </a:cubicBezTo>
                          <a:cubicBezTo>
                            <a:pt x="792" y="15491"/>
                            <a:pt x="955" y="15611"/>
                            <a:pt x="1594" y="16106"/>
                          </a:cubicBezTo>
                          <a:cubicBezTo>
                            <a:pt x="2244" y="16611"/>
                            <a:pt x="5442" y="18109"/>
                            <a:pt x="6306" y="18314"/>
                          </a:cubicBezTo>
                          <a:cubicBezTo>
                            <a:pt x="7154" y="18515"/>
                            <a:pt x="7364" y="18570"/>
                            <a:pt x="8324" y="17370"/>
                          </a:cubicBezTo>
                          <a:cubicBezTo>
                            <a:pt x="9022" y="16498"/>
                            <a:pt x="11709" y="15775"/>
                            <a:pt x="12245" y="15507"/>
                          </a:cubicBezTo>
                          <a:cubicBezTo>
                            <a:pt x="12574" y="15342"/>
                            <a:pt x="15049" y="14473"/>
                            <a:pt x="16063" y="12771"/>
                          </a:cubicBezTo>
                          <a:close/>
                          <a:moveTo>
                            <a:pt x="5425" y="20157"/>
                          </a:moveTo>
                          <a:cubicBezTo>
                            <a:pt x="5564" y="19962"/>
                            <a:pt x="5481" y="19712"/>
                            <a:pt x="5240" y="19599"/>
                          </a:cubicBezTo>
                          <a:lnTo>
                            <a:pt x="756" y="17498"/>
                          </a:lnTo>
                          <a:cubicBezTo>
                            <a:pt x="515" y="17385"/>
                            <a:pt x="206" y="17452"/>
                            <a:pt x="67" y="17647"/>
                          </a:cubicBezTo>
                          <a:lnTo>
                            <a:pt x="67" y="17647"/>
                          </a:lnTo>
                          <a:cubicBezTo>
                            <a:pt x="-72" y="17843"/>
                            <a:pt x="11" y="18093"/>
                            <a:pt x="252" y="18206"/>
                          </a:cubicBezTo>
                          <a:lnTo>
                            <a:pt x="4736" y="20307"/>
                          </a:lnTo>
                          <a:cubicBezTo>
                            <a:pt x="4977" y="20420"/>
                            <a:pt x="5286" y="20353"/>
                            <a:pt x="5425" y="20157"/>
                          </a:cubicBezTo>
                          <a:cubicBezTo>
                            <a:pt x="5425" y="20157"/>
                            <a:pt x="5425" y="20157"/>
                            <a:pt x="5425" y="20157"/>
                          </a:cubicBezTo>
                          <a:close/>
                          <a:moveTo>
                            <a:pt x="6113" y="19190"/>
                          </a:moveTo>
                          <a:cubicBezTo>
                            <a:pt x="6252" y="18995"/>
                            <a:pt x="6169" y="18745"/>
                            <a:pt x="5928" y="18632"/>
                          </a:cubicBezTo>
                          <a:lnTo>
                            <a:pt x="1444" y="16531"/>
                          </a:lnTo>
                          <a:cubicBezTo>
                            <a:pt x="1203" y="16418"/>
                            <a:pt x="894" y="16485"/>
                            <a:pt x="755" y="16680"/>
                          </a:cubicBezTo>
                          <a:lnTo>
                            <a:pt x="755" y="16680"/>
                          </a:lnTo>
                          <a:cubicBezTo>
                            <a:pt x="616" y="16876"/>
                            <a:pt x="699" y="17126"/>
                            <a:pt x="940" y="17239"/>
                          </a:cubicBezTo>
                          <a:lnTo>
                            <a:pt x="5424" y="19340"/>
                          </a:lnTo>
                          <a:cubicBezTo>
                            <a:pt x="5665" y="19453"/>
                            <a:pt x="5974" y="19386"/>
                            <a:pt x="6113" y="19190"/>
                          </a:cubicBezTo>
                          <a:cubicBezTo>
                            <a:pt x="6113" y="19190"/>
                            <a:pt x="6113" y="19190"/>
                            <a:pt x="6113" y="19190"/>
                          </a:cubicBezTo>
                          <a:close/>
                          <a:moveTo>
                            <a:pt x="360" y="18601"/>
                          </a:moveTo>
                          <a:lnTo>
                            <a:pt x="4260" y="20429"/>
                          </a:lnTo>
                          <a:cubicBezTo>
                            <a:pt x="3639" y="21302"/>
                            <a:pt x="2263" y="21600"/>
                            <a:pt x="1186" y="21095"/>
                          </a:cubicBezTo>
                          <a:cubicBezTo>
                            <a:pt x="109" y="20591"/>
                            <a:pt x="-261" y="19474"/>
                            <a:pt x="360" y="18601"/>
                          </a:cubicBezTo>
                          <a:close/>
                        </a:path>
                      </a:pathLst>
                    </a:custGeom>
                    <a:solidFill>
                      <a:schemeClr val="bg1">
                        <a:lumMod val="75000"/>
                      </a:schemeClr>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13" name="Shape 97">
                      <a:extLst>
                        <a:ext uri="{FF2B5EF4-FFF2-40B4-BE49-F238E27FC236}">
                          <a16:creationId xmlns:a16="http://schemas.microsoft.com/office/drawing/2014/main" id="{2D5A1ED1-79FB-6D4E-9017-45872F494BDF}"/>
                        </a:ext>
                      </a:extLst>
                    </p:cNvPr>
                    <p:cNvSpPr/>
                    <p:nvPr/>
                  </p:nvSpPr>
                  <p:spPr>
                    <a:xfrm>
                      <a:off x="597909" y="2424639"/>
                      <a:ext cx="198413" cy="198423"/>
                    </a:xfrm>
                    <a:custGeom>
                      <a:avLst/>
                      <a:gdLst/>
                      <a:ahLst/>
                      <a:cxnLst>
                        <a:cxn ang="0">
                          <a:pos x="wd2" y="hd2"/>
                        </a:cxn>
                        <a:cxn ang="5400000">
                          <a:pos x="wd2" y="hd2"/>
                        </a:cxn>
                        <a:cxn ang="10800000">
                          <a:pos x="wd2" y="hd2"/>
                        </a:cxn>
                        <a:cxn ang="16200000">
                          <a:pos x="wd2" y="hd2"/>
                        </a:cxn>
                      </a:cxnLst>
                      <a:rect l="0" t="0" r="r" b="b"/>
                      <a:pathLst>
                        <a:path w="21590" h="21585" extrusionOk="0">
                          <a:moveTo>
                            <a:pt x="5809" y="19810"/>
                          </a:moveTo>
                          <a:lnTo>
                            <a:pt x="0" y="21585"/>
                          </a:lnTo>
                          <a:lnTo>
                            <a:pt x="1723" y="15720"/>
                          </a:lnTo>
                          <a:cubicBezTo>
                            <a:pt x="1723" y="15720"/>
                            <a:pt x="5809" y="19810"/>
                            <a:pt x="5809" y="19810"/>
                          </a:cubicBezTo>
                          <a:close/>
                          <a:moveTo>
                            <a:pt x="14328" y="11295"/>
                          </a:moveTo>
                          <a:cubicBezTo>
                            <a:pt x="14857" y="12169"/>
                            <a:pt x="15219" y="12941"/>
                            <a:pt x="15338" y="13361"/>
                          </a:cubicBezTo>
                          <a:cubicBezTo>
                            <a:pt x="16735" y="12758"/>
                            <a:pt x="18442" y="13050"/>
                            <a:pt x="19809" y="14418"/>
                          </a:cubicBezTo>
                          <a:cubicBezTo>
                            <a:pt x="21600" y="16210"/>
                            <a:pt x="21590" y="21540"/>
                            <a:pt x="21590" y="21540"/>
                          </a:cubicBezTo>
                          <a:cubicBezTo>
                            <a:pt x="21590" y="21540"/>
                            <a:pt x="21587" y="21538"/>
                            <a:pt x="21583" y="21536"/>
                          </a:cubicBezTo>
                          <a:cubicBezTo>
                            <a:pt x="21586" y="21540"/>
                            <a:pt x="21587" y="21543"/>
                            <a:pt x="21587" y="21543"/>
                          </a:cubicBezTo>
                          <a:cubicBezTo>
                            <a:pt x="21587" y="21543"/>
                            <a:pt x="16257" y="21556"/>
                            <a:pt x="14467" y="19765"/>
                          </a:cubicBezTo>
                          <a:cubicBezTo>
                            <a:pt x="13114" y="18410"/>
                            <a:pt x="12816" y="16721"/>
                            <a:pt x="13396" y="15331"/>
                          </a:cubicBezTo>
                          <a:cubicBezTo>
                            <a:pt x="12981" y="15218"/>
                            <a:pt x="12197" y="14852"/>
                            <a:pt x="11308" y="14314"/>
                          </a:cubicBezTo>
                          <a:lnTo>
                            <a:pt x="6478" y="19142"/>
                          </a:lnTo>
                          <a:lnTo>
                            <a:pt x="2392" y="15051"/>
                          </a:lnTo>
                          <a:lnTo>
                            <a:pt x="6994" y="10450"/>
                          </a:lnTo>
                          <a:cubicBezTo>
                            <a:pt x="4968" y="7962"/>
                            <a:pt x="2105" y="4020"/>
                            <a:pt x="1025" y="2336"/>
                          </a:cubicBezTo>
                          <a:cubicBezTo>
                            <a:pt x="11" y="756"/>
                            <a:pt x="7" y="211"/>
                            <a:pt x="44" y="57"/>
                          </a:cubicBezTo>
                          <a:cubicBezTo>
                            <a:pt x="31" y="43"/>
                            <a:pt x="37" y="38"/>
                            <a:pt x="52" y="32"/>
                          </a:cubicBezTo>
                          <a:cubicBezTo>
                            <a:pt x="59" y="13"/>
                            <a:pt x="65" y="4"/>
                            <a:pt x="65" y="4"/>
                          </a:cubicBezTo>
                          <a:cubicBezTo>
                            <a:pt x="237" y="-15"/>
                            <a:pt x="782" y="-11"/>
                            <a:pt x="2361" y="1003"/>
                          </a:cubicBezTo>
                          <a:cubicBezTo>
                            <a:pt x="4043" y="2084"/>
                            <a:pt x="7984" y="4949"/>
                            <a:pt x="10469" y="6978"/>
                          </a:cubicBezTo>
                          <a:lnTo>
                            <a:pt x="14322" y="3125"/>
                          </a:lnTo>
                          <a:lnTo>
                            <a:pt x="18411" y="7213"/>
                          </a:lnTo>
                          <a:cubicBezTo>
                            <a:pt x="18411" y="7213"/>
                            <a:pt x="14328" y="11295"/>
                            <a:pt x="14328" y="11295"/>
                          </a:cubicBezTo>
                          <a:close/>
                          <a:moveTo>
                            <a:pt x="15005" y="2441"/>
                          </a:moveTo>
                          <a:lnTo>
                            <a:pt x="17418" y="30"/>
                          </a:lnTo>
                          <a:lnTo>
                            <a:pt x="21507" y="4118"/>
                          </a:lnTo>
                          <a:lnTo>
                            <a:pt x="19094" y="6530"/>
                          </a:lnTo>
                          <a:cubicBezTo>
                            <a:pt x="19094" y="6530"/>
                            <a:pt x="15005" y="2441"/>
                            <a:pt x="15005" y="24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14" name="Shape 98">
                      <a:extLst>
                        <a:ext uri="{FF2B5EF4-FFF2-40B4-BE49-F238E27FC236}">
                          <a16:creationId xmlns:a16="http://schemas.microsoft.com/office/drawing/2014/main" id="{DF332F8A-CCA9-5346-BD8C-6A6D81E5A843}"/>
                        </a:ext>
                      </a:extLst>
                    </p:cNvPr>
                    <p:cNvSpPr/>
                    <p:nvPr/>
                  </p:nvSpPr>
                  <p:spPr>
                    <a:xfrm>
                      <a:off x="2460625" y="3495318"/>
                      <a:ext cx="332320" cy="303685"/>
                    </a:xfrm>
                    <a:custGeom>
                      <a:avLst/>
                      <a:gdLst/>
                      <a:ahLst/>
                      <a:cxnLst>
                        <a:cxn ang="0">
                          <a:pos x="wd2" y="hd2"/>
                        </a:cxn>
                        <a:cxn ang="5400000">
                          <a:pos x="wd2" y="hd2"/>
                        </a:cxn>
                        <a:cxn ang="10800000">
                          <a:pos x="wd2" y="hd2"/>
                        </a:cxn>
                        <a:cxn ang="16200000">
                          <a:pos x="wd2" y="hd2"/>
                        </a:cxn>
                      </a:cxnLst>
                      <a:rect l="0" t="0" r="r" b="b"/>
                      <a:pathLst>
                        <a:path w="20409" h="20716" extrusionOk="0">
                          <a:moveTo>
                            <a:pt x="1339" y="18146"/>
                          </a:moveTo>
                          <a:cubicBezTo>
                            <a:pt x="227" y="16314"/>
                            <a:pt x="661" y="13820"/>
                            <a:pt x="2308" y="12586"/>
                          </a:cubicBezTo>
                          <a:cubicBezTo>
                            <a:pt x="2748" y="12256"/>
                            <a:pt x="3232" y="12053"/>
                            <a:pt x="3725" y="11962"/>
                          </a:cubicBezTo>
                          <a:lnTo>
                            <a:pt x="3738" y="15889"/>
                          </a:lnTo>
                          <a:cubicBezTo>
                            <a:pt x="3739" y="16166"/>
                            <a:pt x="3941" y="16390"/>
                            <a:pt x="4190" y="16389"/>
                          </a:cubicBezTo>
                          <a:cubicBezTo>
                            <a:pt x="4439" y="16388"/>
                            <a:pt x="4640" y="16164"/>
                            <a:pt x="4639" y="15887"/>
                          </a:cubicBezTo>
                          <a:lnTo>
                            <a:pt x="4626" y="11921"/>
                          </a:lnTo>
                          <a:cubicBezTo>
                            <a:pt x="5675" y="12022"/>
                            <a:pt x="6678" y="12627"/>
                            <a:pt x="7312" y="13672"/>
                          </a:cubicBezTo>
                          <a:cubicBezTo>
                            <a:pt x="8425" y="15504"/>
                            <a:pt x="7990" y="17998"/>
                            <a:pt x="6343" y="19232"/>
                          </a:cubicBezTo>
                          <a:cubicBezTo>
                            <a:pt x="4697" y="20465"/>
                            <a:pt x="2452" y="19979"/>
                            <a:pt x="1339" y="18146"/>
                          </a:cubicBezTo>
                          <a:close/>
                          <a:moveTo>
                            <a:pt x="3670" y="7857"/>
                          </a:moveTo>
                          <a:lnTo>
                            <a:pt x="5119" y="6772"/>
                          </a:lnTo>
                          <a:cubicBezTo>
                            <a:pt x="5283" y="6649"/>
                            <a:pt x="5395" y="6369"/>
                            <a:pt x="5367" y="6151"/>
                          </a:cubicBezTo>
                          <a:lnTo>
                            <a:pt x="5135" y="4322"/>
                          </a:lnTo>
                          <a:lnTo>
                            <a:pt x="8435" y="5321"/>
                          </a:lnTo>
                          <a:cubicBezTo>
                            <a:pt x="8435" y="5321"/>
                            <a:pt x="8207" y="5706"/>
                            <a:pt x="7927" y="6179"/>
                          </a:cubicBezTo>
                          <a:lnTo>
                            <a:pt x="4301" y="8895"/>
                          </a:lnTo>
                          <a:cubicBezTo>
                            <a:pt x="4301" y="8895"/>
                            <a:pt x="3670" y="7857"/>
                            <a:pt x="3670" y="7857"/>
                          </a:cubicBezTo>
                          <a:close/>
                          <a:moveTo>
                            <a:pt x="5317" y="9342"/>
                          </a:moveTo>
                          <a:lnTo>
                            <a:pt x="6806" y="8227"/>
                          </a:lnTo>
                          <a:cubicBezTo>
                            <a:pt x="6763" y="8494"/>
                            <a:pt x="6811" y="8776"/>
                            <a:pt x="6952" y="9008"/>
                          </a:cubicBezTo>
                          <a:lnTo>
                            <a:pt x="6951" y="9008"/>
                          </a:lnTo>
                          <a:cubicBezTo>
                            <a:pt x="6951" y="9008"/>
                            <a:pt x="7368" y="9692"/>
                            <a:pt x="7887" y="10542"/>
                          </a:cubicBezTo>
                          <a:cubicBezTo>
                            <a:pt x="7887" y="10542"/>
                            <a:pt x="5317" y="9342"/>
                            <a:pt x="5317" y="9342"/>
                          </a:cubicBezTo>
                          <a:close/>
                          <a:moveTo>
                            <a:pt x="8791" y="8259"/>
                          </a:moveTo>
                          <a:cubicBezTo>
                            <a:pt x="8791" y="8259"/>
                            <a:pt x="10089" y="6315"/>
                            <a:pt x="10706" y="5383"/>
                          </a:cubicBezTo>
                          <a:lnTo>
                            <a:pt x="11903" y="5869"/>
                          </a:lnTo>
                          <a:cubicBezTo>
                            <a:pt x="11641" y="6978"/>
                            <a:pt x="11735" y="8186"/>
                            <a:pt x="12226" y="9262"/>
                          </a:cubicBezTo>
                          <a:lnTo>
                            <a:pt x="10284" y="10718"/>
                          </a:lnTo>
                          <a:cubicBezTo>
                            <a:pt x="10284" y="10718"/>
                            <a:pt x="8791" y="8259"/>
                            <a:pt x="8791" y="8259"/>
                          </a:cubicBezTo>
                          <a:close/>
                          <a:moveTo>
                            <a:pt x="13314" y="9656"/>
                          </a:moveTo>
                          <a:lnTo>
                            <a:pt x="16285" y="7430"/>
                          </a:lnTo>
                          <a:cubicBezTo>
                            <a:pt x="16491" y="7275"/>
                            <a:pt x="16545" y="6964"/>
                            <a:pt x="16406" y="6735"/>
                          </a:cubicBezTo>
                          <a:cubicBezTo>
                            <a:pt x="16343" y="6631"/>
                            <a:pt x="16251" y="6564"/>
                            <a:pt x="16150" y="6533"/>
                          </a:cubicBezTo>
                          <a:lnTo>
                            <a:pt x="16151" y="6531"/>
                          </a:lnTo>
                          <a:lnTo>
                            <a:pt x="12905" y="5212"/>
                          </a:lnTo>
                          <a:cubicBezTo>
                            <a:pt x="13172" y="4652"/>
                            <a:pt x="13562" y="4155"/>
                            <a:pt x="14067" y="3777"/>
                          </a:cubicBezTo>
                          <a:cubicBezTo>
                            <a:pt x="15713" y="2543"/>
                            <a:pt x="17958" y="3030"/>
                            <a:pt x="19071" y="4862"/>
                          </a:cubicBezTo>
                          <a:cubicBezTo>
                            <a:pt x="20183" y="6694"/>
                            <a:pt x="19749" y="9188"/>
                            <a:pt x="18102" y="10422"/>
                          </a:cubicBezTo>
                          <a:cubicBezTo>
                            <a:pt x="16556" y="11580"/>
                            <a:pt x="14482" y="11221"/>
                            <a:pt x="13314" y="9656"/>
                          </a:cubicBezTo>
                          <a:close/>
                          <a:moveTo>
                            <a:pt x="15048" y="7148"/>
                          </a:moveTo>
                          <a:lnTo>
                            <a:pt x="12832" y="8808"/>
                          </a:lnTo>
                          <a:cubicBezTo>
                            <a:pt x="12470" y="7960"/>
                            <a:pt x="12397" y="7021"/>
                            <a:pt x="12588" y="6148"/>
                          </a:cubicBezTo>
                          <a:cubicBezTo>
                            <a:pt x="12588" y="6148"/>
                            <a:pt x="15048" y="7148"/>
                            <a:pt x="15048" y="7148"/>
                          </a:cubicBezTo>
                          <a:close/>
                          <a:moveTo>
                            <a:pt x="742" y="18594"/>
                          </a:moveTo>
                          <a:cubicBezTo>
                            <a:pt x="2079" y="20796"/>
                            <a:pt x="4768" y="21379"/>
                            <a:pt x="6747" y="19896"/>
                          </a:cubicBezTo>
                          <a:cubicBezTo>
                            <a:pt x="8726" y="18413"/>
                            <a:pt x="9246" y="15426"/>
                            <a:pt x="7909" y="13224"/>
                          </a:cubicBezTo>
                          <a:cubicBezTo>
                            <a:pt x="7134" y="11948"/>
                            <a:pt x="5905" y="11216"/>
                            <a:pt x="4623" y="11115"/>
                          </a:cubicBezTo>
                          <a:lnTo>
                            <a:pt x="4619" y="10101"/>
                          </a:lnTo>
                          <a:lnTo>
                            <a:pt x="8815" y="12059"/>
                          </a:lnTo>
                          <a:cubicBezTo>
                            <a:pt x="9382" y="12983"/>
                            <a:pt x="9863" y="13764"/>
                            <a:pt x="9886" y="13787"/>
                          </a:cubicBezTo>
                          <a:cubicBezTo>
                            <a:pt x="10275" y="14180"/>
                            <a:pt x="10877" y="14149"/>
                            <a:pt x="11230" y="13717"/>
                          </a:cubicBezTo>
                          <a:cubicBezTo>
                            <a:pt x="11531" y="13349"/>
                            <a:pt x="11553" y="12810"/>
                            <a:pt x="11313" y="12415"/>
                          </a:cubicBezTo>
                          <a:lnTo>
                            <a:pt x="11314" y="12414"/>
                          </a:lnTo>
                          <a:lnTo>
                            <a:pt x="10788" y="11548"/>
                          </a:lnTo>
                          <a:lnTo>
                            <a:pt x="12715" y="10105"/>
                          </a:lnTo>
                          <a:cubicBezTo>
                            <a:pt x="14109" y="12039"/>
                            <a:pt x="16627" y="12494"/>
                            <a:pt x="18506" y="11086"/>
                          </a:cubicBezTo>
                          <a:cubicBezTo>
                            <a:pt x="20485" y="9603"/>
                            <a:pt x="21005" y="6616"/>
                            <a:pt x="19668" y="4414"/>
                          </a:cubicBezTo>
                          <a:cubicBezTo>
                            <a:pt x="18331" y="2212"/>
                            <a:pt x="15642" y="1629"/>
                            <a:pt x="13663" y="3112"/>
                          </a:cubicBezTo>
                          <a:cubicBezTo>
                            <a:pt x="13027" y="3589"/>
                            <a:pt x="12542" y="4222"/>
                            <a:pt x="12221" y="4933"/>
                          </a:cubicBezTo>
                          <a:lnTo>
                            <a:pt x="11168" y="4506"/>
                          </a:lnTo>
                          <a:cubicBezTo>
                            <a:pt x="11303" y="3945"/>
                            <a:pt x="11158" y="3323"/>
                            <a:pt x="10745" y="2905"/>
                          </a:cubicBezTo>
                          <a:cubicBezTo>
                            <a:pt x="10551" y="2709"/>
                            <a:pt x="10321" y="2584"/>
                            <a:pt x="10082" y="2526"/>
                          </a:cubicBezTo>
                          <a:lnTo>
                            <a:pt x="10082" y="2525"/>
                          </a:lnTo>
                          <a:lnTo>
                            <a:pt x="5355" y="1211"/>
                          </a:lnTo>
                          <a:lnTo>
                            <a:pt x="5355" y="1211"/>
                          </a:lnTo>
                          <a:cubicBezTo>
                            <a:pt x="4823" y="1000"/>
                            <a:pt x="4206" y="1148"/>
                            <a:pt x="3803" y="1641"/>
                          </a:cubicBezTo>
                          <a:cubicBezTo>
                            <a:pt x="3485" y="2031"/>
                            <a:pt x="3373" y="2548"/>
                            <a:pt x="3458" y="3028"/>
                          </a:cubicBezTo>
                          <a:lnTo>
                            <a:pt x="3457" y="3029"/>
                          </a:lnTo>
                          <a:lnTo>
                            <a:pt x="3914" y="5740"/>
                          </a:lnTo>
                          <a:lnTo>
                            <a:pt x="2179" y="7041"/>
                          </a:lnTo>
                          <a:cubicBezTo>
                            <a:pt x="1849" y="7288"/>
                            <a:pt x="1762" y="7786"/>
                            <a:pt x="1985" y="8153"/>
                          </a:cubicBezTo>
                          <a:cubicBezTo>
                            <a:pt x="2193" y="8496"/>
                            <a:pt x="2598" y="8599"/>
                            <a:pt x="2919" y="8409"/>
                          </a:cubicBezTo>
                          <a:lnTo>
                            <a:pt x="3717" y="9723"/>
                          </a:lnTo>
                          <a:lnTo>
                            <a:pt x="3722" y="11148"/>
                          </a:lnTo>
                          <a:cubicBezTo>
                            <a:pt x="3090" y="11245"/>
                            <a:pt x="2469" y="11499"/>
                            <a:pt x="1905" y="11922"/>
                          </a:cubicBezTo>
                          <a:cubicBezTo>
                            <a:pt x="-75" y="13405"/>
                            <a:pt x="-595" y="16392"/>
                            <a:pt x="742" y="18594"/>
                          </a:cubicBezTo>
                          <a:close/>
                          <a:moveTo>
                            <a:pt x="2678" y="707"/>
                          </a:moveTo>
                          <a:cubicBezTo>
                            <a:pt x="2232" y="-27"/>
                            <a:pt x="1336" y="-221"/>
                            <a:pt x="676" y="273"/>
                          </a:cubicBezTo>
                          <a:cubicBezTo>
                            <a:pt x="16" y="767"/>
                            <a:pt x="-157" y="1763"/>
                            <a:pt x="289" y="2497"/>
                          </a:cubicBezTo>
                          <a:cubicBezTo>
                            <a:pt x="734" y="3231"/>
                            <a:pt x="1630" y="3426"/>
                            <a:pt x="2290" y="2931"/>
                          </a:cubicBezTo>
                          <a:cubicBezTo>
                            <a:pt x="2950" y="2437"/>
                            <a:pt x="3123" y="1441"/>
                            <a:pt x="2678" y="707"/>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15" name="Shape 99">
                      <a:extLst>
                        <a:ext uri="{FF2B5EF4-FFF2-40B4-BE49-F238E27FC236}">
                          <a16:creationId xmlns:a16="http://schemas.microsoft.com/office/drawing/2014/main" id="{3F283267-8870-DF46-B11E-5BD689BB4325}"/>
                        </a:ext>
                      </a:extLst>
                    </p:cNvPr>
                    <p:cNvSpPr/>
                    <p:nvPr/>
                  </p:nvSpPr>
                  <p:spPr>
                    <a:xfrm>
                      <a:off x="384341" y="2079251"/>
                      <a:ext cx="266193" cy="294673"/>
                    </a:xfrm>
                    <a:custGeom>
                      <a:avLst/>
                      <a:gdLst/>
                      <a:ahLst/>
                      <a:cxnLst>
                        <a:cxn ang="0">
                          <a:pos x="wd2" y="hd2"/>
                        </a:cxn>
                        <a:cxn ang="5400000">
                          <a:pos x="wd2" y="hd2"/>
                        </a:cxn>
                        <a:cxn ang="10800000">
                          <a:pos x="wd2" y="hd2"/>
                        </a:cxn>
                        <a:cxn ang="16200000">
                          <a:pos x="wd2" y="hd2"/>
                        </a:cxn>
                      </a:cxnLst>
                      <a:rect l="0" t="0" r="r" b="b"/>
                      <a:pathLst>
                        <a:path w="20678" h="21600" extrusionOk="0">
                          <a:moveTo>
                            <a:pt x="10339" y="0"/>
                          </a:moveTo>
                          <a:cubicBezTo>
                            <a:pt x="8560" y="0"/>
                            <a:pt x="6992" y="1375"/>
                            <a:pt x="5917" y="3576"/>
                          </a:cubicBezTo>
                          <a:cubicBezTo>
                            <a:pt x="5568" y="3546"/>
                            <a:pt x="5234" y="3529"/>
                            <a:pt x="4903" y="3529"/>
                          </a:cubicBezTo>
                          <a:cubicBezTo>
                            <a:pt x="2761" y="3529"/>
                            <a:pt x="1171" y="4188"/>
                            <a:pt x="431" y="5396"/>
                          </a:cubicBezTo>
                          <a:cubicBezTo>
                            <a:pt x="-452" y="6840"/>
                            <a:pt x="119" y="8796"/>
                            <a:pt x="1578" y="10761"/>
                          </a:cubicBezTo>
                          <a:cubicBezTo>
                            <a:pt x="84" y="12747"/>
                            <a:pt x="-461" y="14730"/>
                            <a:pt x="431" y="16188"/>
                          </a:cubicBezTo>
                          <a:cubicBezTo>
                            <a:pt x="1171" y="17397"/>
                            <a:pt x="2760" y="18055"/>
                            <a:pt x="4903" y="18055"/>
                          </a:cubicBezTo>
                          <a:cubicBezTo>
                            <a:pt x="5246" y="18055"/>
                            <a:pt x="5621" y="18010"/>
                            <a:pt x="5983" y="17976"/>
                          </a:cubicBezTo>
                          <a:cubicBezTo>
                            <a:pt x="7057" y="20156"/>
                            <a:pt x="8570" y="21600"/>
                            <a:pt x="10339" y="21600"/>
                          </a:cubicBezTo>
                          <a:cubicBezTo>
                            <a:pt x="12118" y="21600"/>
                            <a:pt x="13685" y="20224"/>
                            <a:pt x="14761" y="18024"/>
                          </a:cubicBezTo>
                          <a:cubicBezTo>
                            <a:pt x="15110" y="18054"/>
                            <a:pt x="15460" y="18071"/>
                            <a:pt x="15791" y="18071"/>
                          </a:cubicBezTo>
                          <a:cubicBezTo>
                            <a:pt x="17934" y="18071"/>
                            <a:pt x="19507" y="17412"/>
                            <a:pt x="20246" y="16204"/>
                          </a:cubicBezTo>
                          <a:cubicBezTo>
                            <a:pt x="21134" y="14753"/>
                            <a:pt x="20576" y="12782"/>
                            <a:pt x="19099" y="10808"/>
                          </a:cubicBezTo>
                          <a:cubicBezTo>
                            <a:pt x="20594" y="8822"/>
                            <a:pt x="21139" y="6839"/>
                            <a:pt x="20246" y="5380"/>
                          </a:cubicBezTo>
                          <a:cubicBezTo>
                            <a:pt x="19508" y="4173"/>
                            <a:pt x="17934" y="3514"/>
                            <a:pt x="15791" y="3514"/>
                          </a:cubicBezTo>
                          <a:cubicBezTo>
                            <a:pt x="15438" y="3514"/>
                            <a:pt x="15052" y="3573"/>
                            <a:pt x="14677" y="3608"/>
                          </a:cubicBezTo>
                          <a:cubicBezTo>
                            <a:pt x="13604" y="1440"/>
                            <a:pt x="12102" y="0"/>
                            <a:pt x="10339" y="0"/>
                          </a:cubicBezTo>
                          <a:close/>
                          <a:moveTo>
                            <a:pt x="10339" y="1004"/>
                          </a:moveTo>
                          <a:cubicBezTo>
                            <a:pt x="11591" y="1004"/>
                            <a:pt x="12710" y="2093"/>
                            <a:pt x="13580" y="3733"/>
                          </a:cubicBezTo>
                          <a:cubicBezTo>
                            <a:pt x="12541" y="3915"/>
                            <a:pt x="11452" y="4238"/>
                            <a:pt x="10355" y="4643"/>
                          </a:cubicBezTo>
                          <a:cubicBezTo>
                            <a:pt x="9226" y="4226"/>
                            <a:pt x="8099" y="3899"/>
                            <a:pt x="7031" y="3718"/>
                          </a:cubicBezTo>
                          <a:cubicBezTo>
                            <a:pt x="7905" y="2046"/>
                            <a:pt x="9073" y="1004"/>
                            <a:pt x="10339" y="1004"/>
                          </a:cubicBezTo>
                          <a:close/>
                          <a:moveTo>
                            <a:pt x="15791" y="4518"/>
                          </a:moveTo>
                          <a:cubicBezTo>
                            <a:pt x="17538" y="4518"/>
                            <a:pt x="18791" y="4998"/>
                            <a:pt x="19332" y="5882"/>
                          </a:cubicBezTo>
                          <a:cubicBezTo>
                            <a:pt x="19959" y="6907"/>
                            <a:pt x="19540" y="8380"/>
                            <a:pt x="18468" y="9914"/>
                          </a:cubicBezTo>
                          <a:cubicBezTo>
                            <a:pt x="17787" y="9159"/>
                            <a:pt x="16951" y="8410"/>
                            <a:pt x="16007" y="7702"/>
                          </a:cubicBezTo>
                          <a:cubicBezTo>
                            <a:pt x="15826" y="6556"/>
                            <a:pt x="15554" y="5511"/>
                            <a:pt x="15193" y="4565"/>
                          </a:cubicBezTo>
                          <a:cubicBezTo>
                            <a:pt x="15389" y="4554"/>
                            <a:pt x="15602" y="4518"/>
                            <a:pt x="15791" y="4518"/>
                          </a:cubicBezTo>
                          <a:close/>
                          <a:moveTo>
                            <a:pt x="4903" y="4533"/>
                          </a:moveTo>
                          <a:cubicBezTo>
                            <a:pt x="5095" y="4533"/>
                            <a:pt x="5302" y="4538"/>
                            <a:pt x="5501" y="4549"/>
                          </a:cubicBezTo>
                          <a:cubicBezTo>
                            <a:pt x="5130" y="5520"/>
                            <a:pt x="4852" y="6633"/>
                            <a:pt x="4670" y="7812"/>
                          </a:cubicBezTo>
                          <a:cubicBezTo>
                            <a:pt x="3730" y="8526"/>
                            <a:pt x="2966" y="9248"/>
                            <a:pt x="2293" y="10008"/>
                          </a:cubicBezTo>
                          <a:cubicBezTo>
                            <a:pt x="1175" y="8445"/>
                            <a:pt x="708" y="6940"/>
                            <a:pt x="1346" y="5898"/>
                          </a:cubicBezTo>
                          <a:cubicBezTo>
                            <a:pt x="1887" y="5014"/>
                            <a:pt x="3156" y="4533"/>
                            <a:pt x="4903" y="4533"/>
                          </a:cubicBezTo>
                          <a:close/>
                          <a:moveTo>
                            <a:pt x="14062" y="4659"/>
                          </a:moveTo>
                          <a:cubicBezTo>
                            <a:pt x="14333" y="5325"/>
                            <a:pt x="14582" y="6051"/>
                            <a:pt x="14761" y="6839"/>
                          </a:cubicBezTo>
                          <a:cubicBezTo>
                            <a:pt x="14294" y="6539"/>
                            <a:pt x="13808" y="6239"/>
                            <a:pt x="13298" y="5961"/>
                          </a:cubicBezTo>
                          <a:cubicBezTo>
                            <a:pt x="12768" y="5672"/>
                            <a:pt x="12225" y="5480"/>
                            <a:pt x="11685" y="5239"/>
                          </a:cubicBezTo>
                          <a:cubicBezTo>
                            <a:pt x="12500" y="4985"/>
                            <a:pt x="13298" y="4775"/>
                            <a:pt x="14062" y="4659"/>
                          </a:cubicBezTo>
                          <a:close/>
                          <a:moveTo>
                            <a:pt x="6599" y="4675"/>
                          </a:moveTo>
                          <a:cubicBezTo>
                            <a:pt x="7326" y="4784"/>
                            <a:pt x="8103" y="5021"/>
                            <a:pt x="8876" y="5255"/>
                          </a:cubicBezTo>
                          <a:cubicBezTo>
                            <a:pt x="8379" y="5481"/>
                            <a:pt x="7868" y="5695"/>
                            <a:pt x="7380" y="5961"/>
                          </a:cubicBezTo>
                          <a:cubicBezTo>
                            <a:pt x="6837" y="6256"/>
                            <a:pt x="6443" y="6613"/>
                            <a:pt x="5950" y="6933"/>
                          </a:cubicBezTo>
                          <a:cubicBezTo>
                            <a:pt x="6128" y="6137"/>
                            <a:pt x="6326" y="5348"/>
                            <a:pt x="6599" y="4675"/>
                          </a:cubicBezTo>
                          <a:close/>
                          <a:moveTo>
                            <a:pt x="10405" y="5788"/>
                          </a:moveTo>
                          <a:cubicBezTo>
                            <a:pt x="11196" y="6102"/>
                            <a:pt x="11987" y="6415"/>
                            <a:pt x="12766" y="6839"/>
                          </a:cubicBezTo>
                          <a:cubicBezTo>
                            <a:pt x="13571" y="7278"/>
                            <a:pt x="14317" y="7751"/>
                            <a:pt x="15010" y="8251"/>
                          </a:cubicBezTo>
                          <a:cubicBezTo>
                            <a:pt x="15123" y="9067"/>
                            <a:pt x="15193" y="9915"/>
                            <a:pt x="15193" y="10792"/>
                          </a:cubicBezTo>
                          <a:cubicBezTo>
                            <a:pt x="15193" y="11657"/>
                            <a:pt x="15070" y="12466"/>
                            <a:pt x="14960" y="13271"/>
                          </a:cubicBezTo>
                          <a:cubicBezTo>
                            <a:pt x="14260" y="13779"/>
                            <a:pt x="13583" y="14300"/>
                            <a:pt x="12766" y="14745"/>
                          </a:cubicBezTo>
                          <a:cubicBezTo>
                            <a:pt x="11937" y="15197"/>
                            <a:pt x="11096" y="15469"/>
                            <a:pt x="10256" y="15796"/>
                          </a:cubicBezTo>
                          <a:cubicBezTo>
                            <a:pt x="9475" y="15485"/>
                            <a:pt x="8681" y="15180"/>
                            <a:pt x="7912" y="14761"/>
                          </a:cubicBezTo>
                          <a:cubicBezTo>
                            <a:pt x="7107" y="14323"/>
                            <a:pt x="6360" y="13849"/>
                            <a:pt x="5668" y="13349"/>
                          </a:cubicBezTo>
                          <a:cubicBezTo>
                            <a:pt x="5554" y="12533"/>
                            <a:pt x="5501" y="11669"/>
                            <a:pt x="5501" y="10792"/>
                          </a:cubicBezTo>
                          <a:cubicBezTo>
                            <a:pt x="5501" y="9918"/>
                            <a:pt x="5605" y="9111"/>
                            <a:pt x="5718" y="8298"/>
                          </a:cubicBezTo>
                          <a:cubicBezTo>
                            <a:pt x="6420" y="7788"/>
                            <a:pt x="7092" y="7270"/>
                            <a:pt x="7912" y="6824"/>
                          </a:cubicBezTo>
                          <a:cubicBezTo>
                            <a:pt x="8731" y="6377"/>
                            <a:pt x="9574" y="6113"/>
                            <a:pt x="10405" y="5788"/>
                          </a:cubicBezTo>
                          <a:close/>
                          <a:moveTo>
                            <a:pt x="10339" y="7984"/>
                          </a:moveTo>
                          <a:cubicBezTo>
                            <a:pt x="8690" y="7984"/>
                            <a:pt x="7363" y="9237"/>
                            <a:pt x="7363" y="10792"/>
                          </a:cubicBezTo>
                          <a:cubicBezTo>
                            <a:pt x="7363" y="12348"/>
                            <a:pt x="8690" y="13616"/>
                            <a:pt x="10339" y="13616"/>
                          </a:cubicBezTo>
                          <a:cubicBezTo>
                            <a:pt x="11987" y="13616"/>
                            <a:pt x="13331" y="12348"/>
                            <a:pt x="13331" y="10792"/>
                          </a:cubicBezTo>
                          <a:cubicBezTo>
                            <a:pt x="13331" y="9237"/>
                            <a:pt x="11987" y="7984"/>
                            <a:pt x="10339" y="7984"/>
                          </a:cubicBezTo>
                          <a:close/>
                          <a:moveTo>
                            <a:pt x="4571" y="9098"/>
                          </a:moveTo>
                          <a:cubicBezTo>
                            <a:pt x="4522" y="9664"/>
                            <a:pt x="4438" y="10197"/>
                            <a:pt x="4438" y="10792"/>
                          </a:cubicBezTo>
                          <a:cubicBezTo>
                            <a:pt x="4438" y="11349"/>
                            <a:pt x="4462" y="11892"/>
                            <a:pt x="4504" y="12424"/>
                          </a:cubicBezTo>
                          <a:cubicBezTo>
                            <a:pt x="3891" y="11902"/>
                            <a:pt x="3374" y="11375"/>
                            <a:pt x="2908" y="10839"/>
                          </a:cubicBezTo>
                          <a:cubicBezTo>
                            <a:pt x="3403" y="10260"/>
                            <a:pt x="3903" y="9661"/>
                            <a:pt x="4571" y="9098"/>
                          </a:cubicBezTo>
                          <a:close/>
                          <a:moveTo>
                            <a:pt x="16190" y="9176"/>
                          </a:moveTo>
                          <a:cubicBezTo>
                            <a:pt x="16796" y="9693"/>
                            <a:pt x="17307" y="10215"/>
                            <a:pt x="17769" y="10745"/>
                          </a:cubicBezTo>
                          <a:cubicBezTo>
                            <a:pt x="17273" y="11325"/>
                            <a:pt x="16776" y="11907"/>
                            <a:pt x="16107" y="12471"/>
                          </a:cubicBezTo>
                          <a:cubicBezTo>
                            <a:pt x="16155" y="11912"/>
                            <a:pt x="16257" y="11379"/>
                            <a:pt x="16257" y="10792"/>
                          </a:cubicBezTo>
                          <a:cubicBezTo>
                            <a:pt x="16257" y="10236"/>
                            <a:pt x="16233" y="9708"/>
                            <a:pt x="16190" y="9176"/>
                          </a:cubicBezTo>
                          <a:close/>
                          <a:moveTo>
                            <a:pt x="18384" y="11576"/>
                          </a:moveTo>
                          <a:cubicBezTo>
                            <a:pt x="19512" y="13146"/>
                            <a:pt x="19972" y="14656"/>
                            <a:pt x="19332" y="15702"/>
                          </a:cubicBezTo>
                          <a:cubicBezTo>
                            <a:pt x="18791" y="16586"/>
                            <a:pt x="17537" y="17067"/>
                            <a:pt x="15791" y="17067"/>
                          </a:cubicBezTo>
                          <a:cubicBezTo>
                            <a:pt x="15599" y="17067"/>
                            <a:pt x="15392" y="17047"/>
                            <a:pt x="15193" y="17035"/>
                          </a:cubicBezTo>
                          <a:cubicBezTo>
                            <a:pt x="15564" y="16065"/>
                            <a:pt x="15826" y="14967"/>
                            <a:pt x="16007" y="13788"/>
                          </a:cubicBezTo>
                          <a:cubicBezTo>
                            <a:pt x="16951" y="13073"/>
                            <a:pt x="17710" y="12337"/>
                            <a:pt x="18384" y="11576"/>
                          </a:cubicBezTo>
                          <a:close/>
                          <a:moveTo>
                            <a:pt x="2210" y="11655"/>
                          </a:moveTo>
                          <a:cubicBezTo>
                            <a:pt x="2896" y="12420"/>
                            <a:pt x="3714" y="13165"/>
                            <a:pt x="4670" y="13882"/>
                          </a:cubicBezTo>
                          <a:cubicBezTo>
                            <a:pt x="4849" y="15014"/>
                            <a:pt x="5113" y="16067"/>
                            <a:pt x="5468" y="17004"/>
                          </a:cubicBezTo>
                          <a:cubicBezTo>
                            <a:pt x="5283" y="17014"/>
                            <a:pt x="5081" y="17051"/>
                            <a:pt x="4903" y="17051"/>
                          </a:cubicBezTo>
                          <a:cubicBezTo>
                            <a:pt x="3156" y="17051"/>
                            <a:pt x="1887" y="16571"/>
                            <a:pt x="1346" y="15686"/>
                          </a:cubicBezTo>
                          <a:cubicBezTo>
                            <a:pt x="717" y="14659"/>
                            <a:pt x="1131" y="13193"/>
                            <a:pt x="2210" y="11655"/>
                          </a:cubicBezTo>
                          <a:close/>
                          <a:moveTo>
                            <a:pt x="14744" y="14651"/>
                          </a:moveTo>
                          <a:cubicBezTo>
                            <a:pt x="14565" y="15455"/>
                            <a:pt x="14370" y="16247"/>
                            <a:pt x="14096" y="16925"/>
                          </a:cubicBezTo>
                          <a:cubicBezTo>
                            <a:pt x="13364" y="16816"/>
                            <a:pt x="12580" y="16581"/>
                            <a:pt x="11802" y="16345"/>
                          </a:cubicBezTo>
                          <a:cubicBezTo>
                            <a:pt x="12304" y="16117"/>
                            <a:pt x="12804" y="15892"/>
                            <a:pt x="13298" y="15624"/>
                          </a:cubicBezTo>
                          <a:cubicBezTo>
                            <a:pt x="13843" y="15326"/>
                            <a:pt x="14249" y="14973"/>
                            <a:pt x="14744" y="14651"/>
                          </a:cubicBezTo>
                          <a:close/>
                          <a:moveTo>
                            <a:pt x="5934" y="14761"/>
                          </a:moveTo>
                          <a:cubicBezTo>
                            <a:pt x="6400" y="15061"/>
                            <a:pt x="6869" y="15346"/>
                            <a:pt x="7380" y="15624"/>
                          </a:cubicBezTo>
                          <a:cubicBezTo>
                            <a:pt x="7902" y="15908"/>
                            <a:pt x="8444" y="16107"/>
                            <a:pt x="8976" y="16345"/>
                          </a:cubicBezTo>
                          <a:cubicBezTo>
                            <a:pt x="8160" y="16598"/>
                            <a:pt x="7364" y="16795"/>
                            <a:pt x="6599" y="16910"/>
                          </a:cubicBezTo>
                          <a:cubicBezTo>
                            <a:pt x="6331" y="16249"/>
                            <a:pt x="6110" y="15542"/>
                            <a:pt x="5934" y="14761"/>
                          </a:cubicBezTo>
                          <a:close/>
                          <a:moveTo>
                            <a:pt x="10322" y="16941"/>
                          </a:moveTo>
                          <a:cubicBezTo>
                            <a:pt x="11458" y="17362"/>
                            <a:pt x="12573" y="17700"/>
                            <a:pt x="13647" y="17882"/>
                          </a:cubicBezTo>
                          <a:cubicBezTo>
                            <a:pt x="12773" y="19553"/>
                            <a:pt x="11605" y="20596"/>
                            <a:pt x="10339" y="20596"/>
                          </a:cubicBezTo>
                          <a:cubicBezTo>
                            <a:pt x="9084" y="20596"/>
                            <a:pt x="7951" y="19498"/>
                            <a:pt x="7081" y="17851"/>
                          </a:cubicBezTo>
                          <a:cubicBezTo>
                            <a:pt x="8127" y="17671"/>
                            <a:pt x="9217" y="17349"/>
                            <a:pt x="10322" y="1694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16" name="Shape 100">
                      <a:extLst>
                        <a:ext uri="{FF2B5EF4-FFF2-40B4-BE49-F238E27FC236}">
                          <a16:creationId xmlns:a16="http://schemas.microsoft.com/office/drawing/2014/main" id="{75990614-0317-464A-AF2B-8B886018E030}"/>
                        </a:ext>
                      </a:extLst>
                    </p:cNvPr>
                    <p:cNvSpPr/>
                    <p:nvPr/>
                  </p:nvSpPr>
                  <p:spPr>
                    <a:xfrm>
                      <a:off x="338373" y="1768201"/>
                      <a:ext cx="257625" cy="267736"/>
                    </a:xfrm>
                    <a:custGeom>
                      <a:avLst/>
                      <a:gdLst/>
                      <a:ahLst/>
                      <a:cxnLst>
                        <a:cxn ang="0">
                          <a:pos x="wd2" y="hd2"/>
                        </a:cxn>
                        <a:cxn ang="5400000">
                          <a:pos x="wd2" y="hd2"/>
                        </a:cxn>
                        <a:cxn ang="10800000">
                          <a:pos x="wd2" y="hd2"/>
                        </a:cxn>
                        <a:cxn ang="16200000">
                          <a:pos x="wd2" y="hd2"/>
                        </a:cxn>
                      </a:cxnLst>
                      <a:rect l="0" t="0" r="r" b="b"/>
                      <a:pathLst>
                        <a:path w="21367" h="21369" extrusionOk="0">
                          <a:moveTo>
                            <a:pt x="9892" y="341"/>
                          </a:moveTo>
                          <a:cubicBezTo>
                            <a:pt x="10333" y="-98"/>
                            <a:pt x="11063" y="-117"/>
                            <a:pt x="11519" y="307"/>
                          </a:cubicBezTo>
                          <a:lnTo>
                            <a:pt x="21020" y="9136"/>
                          </a:lnTo>
                          <a:cubicBezTo>
                            <a:pt x="21476" y="9561"/>
                            <a:pt x="21482" y="10263"/>
                            <a:pt x="21042" y="10702"/>
                          </a:cubicBezTo>
                          <a:lnTo>
                            <a:pt x="10676" y="21032"/>
                          </a:lnTo>
                          <a:cubicBezTo>
                            <a:pt x="10236" y="21471"/>
                            <a:pt x="9512" y="21483"/>
                            <a:pt x="9056" y="21059"/>
                          </a:cubicBezTo>
                          <a:lnTo>
                            <a:pt x="6577" y="18755"/>
                          </a:lnTo>
                          <a:lnTo>
                            <a:pt x="9366" y="15976"/>
                          </a:lnTo>
                          <a:cubicBezTo>
                            <a:pt x="9806" y="15537"/>
                            <a:pt x="9793" y="14841"/>
                            <a:pt x="9337" y="14417"/>
                          </a:cubicBezTo>
                          <a:lnTo>
                            <a:pt x="7682" y="12879"/>
                          </a:lnTo>
                          <a:cubicBezTo>
                            <a:pt x="7226" y="12455"/>
                            <a:pt x="6503" y="12467"/>
                            <a:pt x="6062" y="12906"/>
                          </a:cubicBezTo>
                          <a:lnTo>
                            <a:pt x="3274" y="15685"/>
                          </a:lnTo>
                          <a:lnTo>
                            <a:pt x="1210" y="13767"/>
                          </a:lnTo>
                          <a:cubicBezTo>
                            <a:pt x="754" y="13343"/>
                            <a:pt x="734" y="12641"/>
                            <a:pt x="1175" y="12202"/>
                          </a:cubicBezTo>
                          <a:lnTo>
                            <a:pt x="351" y="11436"/>
                          </a:lnTo>
                          <a:cubicBezTo>
                            <a:pt x="-105" y="11012"/>
                            <a:pt x="-118" y="10316"/>
                            <a:pt x="322" y="9877"/>
                          </a:cubicBezTo>
                          <a:lnTo>
                            <a:pt x="9892" y="341"/>
                          </a:lnTo>
                          <a:close/>
                          <a:moveTo>
                            <a:pt x="10322" y="1500"/>
                          </a:moveTo>
                          <a:lnTo>
                            <a:pt x="1949" y="9844"/>
                          </a:lnTo>
                          <a:cubicBezTo>
                            <a:pt x="1949" y="9844"/>
                            <a:pt x="1145" y="10641"/>
                            <a:pt x="1971" y="11409"/>
                          </a:cubicBezTo>
                          <a:lnTo>
                            <a:pt x="11146" y="2266"/>
                          </a:lnTo>
                          <a:cubicBezTo>
                            <a:pt x="11366" y="2046"/>
                            <a:pt x="11360" y="1705"/>
                            <a:pt x="11132" y="1492"/>
                          </a:cubicBezTo>
                          <a:cubicBezTo>
                            <a:pt x="10904" y="1281"/>
                            <a:pt x="10542" y="1280"/>
                            <a:pt x="10322" y="1500"/>
                          </a:cubicBezTo>
                          <a:close/>
                          <a:moveTo>
                            <a:pt x="6083" y="13685"/>
                          </a:moveTo>
                          <a:cubicBezTo>
                            <a:pt x="6523" y="13247"/>
                            <a:pt x="7247" y="13234"/>
                            <a:pt x="7703" y="13658"/>
                          </a:cubicBezTo>
                          <a:lnTo>
                            <a:pt x="8527" y="14424"/>
                          </a:lnTo>
                          <a:cubicBezTo>
                            <a:pt x="8983" y="14848"/>
                            <a:pt x="8996" y="15544"/>
                            <a:pt x="8555" y="15983"/>
                          </a:cubicBezTo>
                          <a:lnTo>
                            <a:pt x="6161" y="18369"/>
                          </a:lnTo>
                          <a:cubicBezTo>
                            <a:pt x="5721" y="18808"/>
                            <a:pt x="4991" y="18826"/>
                            <a:pt x="4535" y="18403"/>
                          </a:cubicBezTo>
                          <a:lnTo>
                            <a:pt x="3711" y="17637"/>
                          </a:lnTo>
                          <a:cubicBezTo>
                            <a:pt x="3254" y="17213"/>
                            <a:pt x="3249" y="16510"/>
                            <a:pt x="3689" y="16071"/>
                          </a:cubicBezTo>
                          <a:lnTo>
                            <a:pt x="6083" y="13685"/>
                          </a:lnTo>
                          <a:close/>
                          <a:moveTo>
                            <a:pt x="6506" y="14851"/>
                          </a:moveTo>
                          <a:cubicBezTo>
                            <a:pt x="6286" y="15071"/>
                            <a:pt x="6285" y="15419"/>
                            <a:pt x="6514" y="15631"/>
                          </a:cubicBezTo>
                          <a:cubicBezTo>
                            <a:pt x="6742" y="15843"/>
                            <a:pt x="7110" y="15837"/>
                            <a:pt x="7330" y="15617"/>
                          </a:cubicBezTo>
                          <a:cubicBezTo>
                            <a:pt x="7550" y="15398"/>
                            <a:pt x="7544" y="15043"/>
                            <a:pt x="7316" y="14831"/>
                          </a:cubicBezTo>
                          <a:cubicBezTo>
                            <a:pt x="7088" y="14619"/>
                            <a:pt x="6726" y="14632"/>
                            <a:pt x="6506" y="14851"/>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17" name="Shape 101">
                      <a:extLst>
                        <a:ext uri="{FF2B5EF4-FFF2-40B4-BE49-F238E27FC236}">
                          <a16:creationId xmlns:a16="http://schemas.microsoft.com/office/drawing/2014/main" id="{B9A80C02-CEC2-ED41-BD51-A48D06FDE575}"/>
                        </a:ext>
                      </a:extLst>
                    </p:cNvPr>
                    <p:cNvSpPr/>
                    <p:nvPr/>
                  </p:nvSpPr>
                  <p:spPr>
                    <a:xfrm>
                      <a:off x="309689" y="1446786"/>
                      <a:ext cx="198356" cy="3192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3" y="16426"/>
                          </a:lnTo>
                          <a:lnTo>
                            <a:pt x="6939" y="18801"/>
                          </a:lnTo>
                          <a:cubicBezTo>
                            <a:pt x="6939" y="18801"/>
                            <a:pt x="0" y="21600"/>
                            <a:pt x="0" y="21600"/>
                          </a:cubicBezTo>
                          <a:close/>
                          <a:moveTo>
                            <a:pt x="7564" y="18101"/>
                          </a:moveTo>
                          <a:lnTo>
                            <a:pt x="678" y="15726"/>
                          </a:lnTo>
                          <a:lnTo>
                            <a:pt x="11819" y="3241"/>
                          </a:lnTo>
                          <a:lnTo>
                            <a:pt x="18708" y="5613"/>
                          </a:lnTo>
                          <a:cubicBezTo>
                            <a:pt x="18708" y="5613"/>
                            <a:pt x="7564" y="18101"/>
                            <a:pt x="7564" y="18101"/>
                          </a:cubicBezTo>
                          <a:close/>
                          <a:moveTo>
                            <a:pt x="19345" y="4898"/>
                          </a:moveTo>
                          <a:lnTo>
                            <a:pt x="12456" y="2525"/>
                          </a:lnTo>
                          <a:lnTo>
                            <a:pt x="14711" y="0"/>
                          </a:lnTo>
                          <a:lnTo>
                            <a:pt x="21600" y="2372"/>
                          </a:lnTo>
                          <a:cubicBezTo>
                            <a:pt x="21600" y="2372"/>
                            <a:pt x="19345" y="4898"/>
                            <a:pt x="19345" y="4898"/>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18" name="Shape 102">
                      <a:extLst>
                        <a:ext uri="{FF2B5EF4-FFF2-40B4-BE49-F238E27FC236}">
                          <a16:creationId xmlns:a16="http://schemas.microsoft.com/office/drawing/2014/main" id="{4C455BF9-39B0-E44D-AD5F-6236CB6B5F11}"/>
                        </a:ext>
                      </a:extLst>
                    </p:cNvPr>
                    <p:cNvSpPr/>
                    <p:nvPr/>
                  </p:nvSpPr>
                  <p:spPr>
                    <a:xfrm>
                      <a:off x="2834690" y="4543454"/>
                      <a:ext cx="338905" cy="204487"/>
                    </a:xfrm>
                    <a:custGeom>
                      <a:avLst/>
                      <a:gdLst/>
                      <a:ahLst/>
                      <a:cxnLst>
                        <a:cxn ang="0">
                          <a:pos x="wd2" y="hd2"/>
                        </a:cxn>
                        <a:cxn ang="5400000">
                          <a:pos x="wd2" y="hd2"/>
                        </a:cxn>
                        <a:cxn ang="10800000">
                          <a:pos x="wd2" y="hd2"/>
                        </a:cxn>
                        <a:cxn ang="16200000">
                          <a:pos x="wd2" y="hd2"/>
                        </a:cxn>
                      </a:cxnLst>
                      <a:rect l="0" t="0" r="r" b="b"/>
                      <a:pathLst>
                        <a:path w="21411" h="21289" extrusionOk="0">
                          <a:moveTo>
                            <a:pt x="5099" y="1723"/>
                          </a:moveTo>
                          <a:lnTo>
                            <a:pt x="3700" y="16273"/>
                          </a:lnTo>
                          <a:lnTo>
                            <a:pt x="16313" y="19565"/>
                          </a:lnTo>
                          <a:lnTo>
                            <a:pt x="17712" y="5015"/>
                          </a:lnTo>
                          <a:cubicBezTo>
                            <a:pt x="17712" y="5015"/>
                            <a:pt x="5099" y="1723"/>
                            <a:pt x="5099" y="1723"/>
                          </a:cubicBezTo>
                          <a:close/>
                          <a:moveTo>
                            <a:pt x="2757" y="5906"/>
                          </a:moveTo>
                          <a:lnTo>
                            <a:pt x="2258" y="11102"/>
                          </a:lnTo>
                          <a:cubicBezTo>
                            <a:pt x="2230" y="11389"/>
                            <a:pt x="2349" y="11659"/>
                            <a:pt x="2523" y="11704"/>
                          </a:cubicBezTo>
                          <a:cubicBezTo>
                            <a:pt x="2697" y="11750"/>
                            <a:pt x="2861" y="11554"/>
                            <a:pt x="2889" y="11267"/>
                          </a:cubicBezTo>
                          <a:lnTo>
                            <a:pt x="3388" y="6071"/>
                          </a:lnTo>
                          <a:cubicBezTo>
                            <a:pt x="3416" y="5784"/>
                            <a:pt x="3297" y="5514"/>
                            <a:pt x="3123" y="5469"/>
                          </a:cubicBezTo>
                          <a:cubicBezTo>
                            <a:pt x="2949" y="5423"/>
                            <a:pt x="2785" y="5619"/>
                            <a:pt x="2757" y="5906"/>
                          </a:cubicBezTo>
                          <a:close/>
                          <a:moveTo>
                            <a:pt x="19585" y="12429"/>
                          </a:moveTo>
                          <a:cubicBezTo>
                            <a:pt x="19668" y="11568"/>
                            <a:pt x="19311" y="10759"/>
                            <a:pt x="18789" y="10623"/>
                          </a:cubicBezTo>
                          <a:cubicBezTo>
                            <a:pt x="18266" y="10487"/>
                            <a:pt x="17776" y="11074"/>
                            <a:pt x="17693" y="11935"/>
                          </a:cubicBezTo>
                          <a:cubicBezTo>
                            <a:pt x="17610" y="12796"/>
                            <a:pt x="17967" y="13604"/>
                            <a:pt x="18489" y="13741"/>
                          </a:cubicBezTo>
                          <a:cubicBezTo>
                            <a:pt x="19012" y="13877"/>
                            <a:pt x="19502" y="13289"/>
                            <a:pt x="19585" y="12429"/>
                          </a:cubicBezTo>
                          <a:close/>
                          <a:moveTo>
                            <a:pt x="21396" y="7042"/>
                          </a:moveTo>
                          <a:lnTo>
                            <a:pt x="20197" y="19513"/>
                          </a:lnTo>
                          <a:cubicBezTo>
                            <a:pt x="20087" y="20661"/>
                            <a:pt x="19433" y="21444"/>
                            <a:pt x="18736" y="21262"/>
                          </a:cubicBezTo>
                          <a:lnTo>
                            <a:pt x="1078" y="16653"/>
                          </a:lnTo>
                          <a:cubicBezTo>
                            <a:pt x="381" y="16472"/>
                            <a:pt x="-94" y="15394"/>
                            <a:pt x="16" y="14246"/>
                          </a:cubicBezTo>
                          <a:lnTo>
                            <a:pt x="1215" y="1775"/>
                          </a:lnTo>
                          <a:cubicBezTo>
                            <a:pt x="1325" y="627"/>
                            <a:pt x="1979" y="-156"/>
                            <a:pt x="2676" y="26"/>
                          </a:cubicBezTo>
                          <a:lnTo>
                            <a:pt x="20334" y="4635"/>
                          </a:lnTo>
                          <a:cubicBezTo>
                            <a:pt x="21031" y="4816"/>
                            <a:pt x="21506" y="5894"/>
                            <a:pt x="21396" y="7042"/>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119" name="Shape 103">
                      <a:extLst>
                        <a:ext uri="{FF2B5EF4-FFF2-40B4-BE49-F238E27FC236}">
                          <a16:creationId xmlns:a16="http://schemas.microsoft.com/office/drawing/2014/main" id="{DF70580E-8DBD-044C-9A96-375C6419FCA2}"/>
                        </a:ext>
                      </a:extLst>
                    </p:cNvPr>
                    <p:cNvSpPr/>
                    <p:nvPr/>
                  </p:nvSpPr>
                  <p:spPr>
                    <a:xfrm>
                      <a:off x="1627178" y="3263674"/>
                      <a:ext cx="206527" cy="295304"/>
                    </a:xfrm>
                    <a:custGeom>
                      <a:avLst/>
                      <a:gdLst/>
                      <a:ahLst/>
                      <a:cxnLst>
                        <a:cxn ang="0">
                          <a:pos x="wd2" y="hd2"/>
                        </a:cxn>
                        <a:cxn ang="5400000">
                          <a:pos x="wd2" y="hd2"/>
                        </a:cxn>
                        <a:cxn ang="10800000">
                          <a:pos x="wd2" y="hd2"/>
                        </a:cxn>
                        <a:cxn ang="16200000">
                          <a:pos x="wd2" y="hd2"/>
                        </a:cxn>
                      </a:cxnLst>
                      <a:rect l="0" t="0" r="r" b="b"/>
                      <a:pathLst>
                        <a:path w="21451" h="21511" extrusionOk="0">
                          <a:moveTo>
                            <a:pt x="18683" y="0"/>
                          </a:moveTo>
                          <a:lnTo>
                            <a:pt x="17079" y="1668"/>
                          </a:lnTo>
                          <a:cubicBezTo>
                            <a:pt x="17015" y="1638"/>
                            <a:pt x="16700" y="1488"/>
                            <a:pt x="16700" y="1488"/>
                          </a:cubicBezTo>
                          <a:lnTo>
                            <a:pt x="15441" y="2801"/>
                          </a:lnTo>
                          <a:lnTo>
                            <a:pt x="15820" y="2981"/>
                          </a:lnTo>
                          <a:lnTo>
                            <a:pt x="15441" y="3375"/>
                          </a:lnTo>
                          <a:lnTo>
                            <a:pt x="2730" y="16587"/>
                          </a:lnTo>
                          <a:cubicBezTo>
                            <a:pt x="2279" y="17056"/>
                            <a:pt x="509" y="19614"/>
                            <a:pt x="586" y="20489"/>
                          </a:cubicBezTo>
                          <a:cubicBezTo>
                            <a:pt x="597" y="20614"/>
                            <a:pt x="646" y="20706"/>
                            <a:pt x="742" y="20751"/>
                          </a:cubicBezTo>
                          <a:cubicBezTo>
                            <a:pt x="1508" y="21113"/>
                            <a:pt x="4988" y="18432"/>
                            <a:pt x="5504" y="17895"/>
                          </a:cubicBezTo>
                          <a:lnTo>
                            <a:pt x="18209" y="4684"/>
                          </a:lnTo>
                          <a:lnTo>
                            <a:pt x="18588" y="4289"/>
                          </a:lnTo>
                          <a:lnTo>
                            <a:pt x="18984" y="4477"/>
                          </a:lnTo>
                          <a:lnTo>
                            <a:pt x="14043" y="9610"/>
                          </a:lnTo>
                          <a:lnTo>
                            <a:pt x="14611" y="9879"/>
                          </a:lnTo>
                          <a:lnTo>
                            <a:pt x="20810" y="3434"/>
                          </a:lnTo>
                          <a:cubicBezTo>
                            <a:pt x="20810" y="3434"/>
                            <a:pt x="20191" y="3144"/>
                            <a:pt x="19847" y="2981"/>
                          </a:cubicBezTo>
                          <a:lnTo>
                            <a:pt x="21451" y="1313"/>
                          </a:lnTo>
                          <a:cubicBezTo>
                            <a:pt x="21451" y="1313"/>
                            <a:pt x="18683" y="0"/>
                            <a:pt x="18683" y="0"/>
                          </a:cubicBezTo>
                          <a:close/>
                          <a:moveTo>
                            <a:pt x="586" y="20489"/>
                          </a:moveTo>
                          <a:cubicBezTo>
                            <a:pt x="585" y="20448"/>
                            <a:pt x="574" y="20416"/>
                            <a:pt x="580" y="20368"/>
                          </a:cubicBezTo>
                          <a:lnTo>
                            <a:pt x="319" y="20638"/>
                          </a:lnTo>
                          <a:cubicBezTo>
                            <a:pt x="213" y="20748"/>
                            <a:pt x="-149" y="21394"/>
                            <a:pt x="68" y="21497"/>
                          </a:cubicBezTo>
                          <a:cubicBezTo>
                            <a:pt x="286" y="21600"/>
                            <a:pt x="1004" y="21123"/>
                            <a:pt x="1110" y="21013"/>
                          </a:cubicBezTo>
                          <a:lnTo>
                            <a:pt x="1371" y="20739"/>
                          </a:lnTo>
                          <a:cubicBezTo>
                            <a:pt x="1093" y="20840"/>
                            <a:pt x="868" y="20874"/>
                            <a:pt x="731" y="20810"/>
                          </a:cubicBezTo>
                          <a:cubicBezTo>
                            <a:pt x="624" y="20759"/>
                            <a:pt x="588" y="20638"/>
                            <a:pt x="586" y="2048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20" name="Shape 104">
                      <a:extLst>
                        <a:ext uri="{FF2B5EF4-FFF2-40B4-BE49-F238E27FC236}">
                          <a16:creationId xmlns:a16="http://schemas.microsoft.com/office/drawing/2014/main" id="{68432031-D6DD-F946-865F-4D3554B9E641}"/>
                        </a:ext>
                      </a:extLst>
                    </p:cNvPr>
                    <p:cNvSpPr/>
                    <p:nvPr/>
                  </p:nvSpPr>
                  <p:spPr>
                    <a:xfrm>
                      <a:off x="1141342" y="3326241"/>
                      <a:ext cx="286286" cy="454426"/>
                    </a:xfrm>
                    <a:custGeom>
                      <a:avLst/>
                      <a:gdLst/>
                      <a:ahLst/>
                      <a:cxnLst>
                        <a:cxn ang="0">
                          <a:pos x="wd2" y="hd2"/>
                        </a:cxn>
                        <a:cxn ang="5400000">
                          <a:pos x="wd2" y="hd2"/>
                        </a:cxn>
                        <a:cxn ang="10800000">
                          <a:pos x="wd2" y="hd2"/>
                        </a:cxn>
                        <a:cxn ang="16200000">
                          <a:pos x="wd2" y="hd2"/>
                        </a:cxn>
                      </a:cxnLst>
                      <a:rect l="0" t="0" r="r" b="b"/>
                      <a:pathLst>
                        <a:path w="21015" h="21600" extrusionOk="0">
                          <a:moveTo>
                            <a:pt x="0" y="938"/>
                          </a:moveTo>
                          <a:lnTo>
                            <a:pt x="6284" y="11455"/>
                          </a:lnTo>
                          <a:lnTo>
                            <a:pt x="10032" y="10516"/>
                          </a:lnTo>
                          <a:lnTo>
                            <a:pt x="6771" y="5067"/>
                          </a:lnTo>
                          <a:cubicBezTo>
                            <a:pt x="7276" y="5103"/>
                            <a:pt x="7799" y="5064"/>
                            <a:pt x="8290" y="4918"/>
                          </a:cubicBezTo>
                          <a:cubicBezTo>
                            <a:pt x="9265" y="4628"/>
                            <a:pt x="9902" y="4019"/>
                            <a:pt x="10109" y="3335"/>
                          </a:cubicBezTo>
                          <a:cubicBezTo>
                            <a:pt x="10127" y="3275"/>
                            <a:pt x="10142" y="3214"/>
                            <a:pt x="10154" y="3153"/>
                          </a:cubicBezTo>
                          <a:cubicBezTo>
                            <a:pt x="11859" y="3250"/>
                            <a:pt x="13418" y="3571"/>
                            <a:pt x="14738" y="4133"/>
                          </a:cubicBezTo>
                          <a:cubicBezTo>
                            <a:pt x="16916" y="5061"/>
                            <a:pt x="18325" y="6560"/>
                            <a:pt x="18814" y="8470"/>
                          </a:cubicBezTo>
                          <a:cubicBezTo>
                            <a:pt x="19575" y="11446"/>
                            <a:pt x="17428" y="14404"/>
                            <a:pt x="13562" y="15911"/>
                          </a:cubicBezTo>
                          <a:lnTo>
                            <a:pt x="12515" y="14314"/>
                          </a:lnTo>
                          <a:lnTo>
                            <a:pt x="15137" y="13594"/>
                          </a:lnTo>
                          <a:lnTo>
                            <a:pt x="14615" y="12797"/>
                          </a:lnTo>
                          <a:lnTo>
                            <a:pt x="5054" y="15424"/>
                          </a:lnTo>
                          <a:lnTo>
                            <a:pt x="5577" y="16221"/>
                          </a:lnTo>
                          <a:lnTo>
                            <a:pt x="8203" y="15499"/>
                          </a:lnTo>
                          <a:lnTo>
                            <a:pt x="9904" y="18094"/>
                          </a:lnTo>
                          <a:lnTo>
                            <a:pt x="4408" y="19605"/>
                          </a:lnTo>
                          <a:lnTo>
                            <a:pt x="5716" y="21600"/>
                          </a:lnTo>
                          <a:lnTo>
                            <a:pt x="21015" y="17395"/>
                          </a:lnTo>
                          <a:lnTo>
                            <a:pt x="19707" y="15399"/>
                          </a:lnTo>
                          <a:lnTo>
                            <a:pt x="15876" y="16453"/>
                          </a:lnTo>
                          <a:cubicBezTo>
                            <a:pt x="19603" y="14559"/>
                            <a:pt x="21600" y="11416"/>
                            <a:pt x="20792" y="8258"/>
                          </a:cubicBezTo>
                          <a:cubicBezTo>
                            <a:pt x="20210" y="5981"/>
                            <a:pt x="18497" y="4180"/>
                            <a:pt x="15839" y="3048"/>
                          </a:cubicBezTo>
                          <a:cubicBezTo>
                            <a:pt x="14076" y="2297"/>
                            <a:pt x="11998" y="1893"/>
                            <a:pt x="9725" y="1829"/>
                          </a:cubicBezTo>
                          <a:cubicBezTo>
                            <a:pt x="8880" y="999"/>
                            <a:pt x="7217" y="649"/>
                            <a:pt x="5755" y="1051"/>
                          </a:cubicBezTo>
                          <a:cubicBezTo>
                            <a:pt x="5329" y="1168"/>
                            <a:pt x="4967" y="1337"/>
                            <a:pt x="4668" y="1543"/>
                          </a:cubicBezTo>
                          <a:lnTo>
                            <a:pt x="3742" y="0"/>
                          </a:lnTo>
                          <a:lnTo>
                            <a:pt x="0" y="938"/>
                          </a:lnTo>
                          <a:close/>
                          <a:moveTo>
                            <a:pt x="6539" y="2246"/>
                          </a:moveTo>
                          <a:cubicBezTo>
                            <a:pt x="7096" y="2088"/>
                            <a:pt x="7748" y="2205"/>
                            <a:pt x="8082" y="2533"/>
                          </a:cubicBezTo>
                          <a:cubicBezTo>
                            <a:pt x="8426" y="2872"/>
                            <a:pt x="8318" y="3324"/>
                            <a:pt x="7835" y="3581"/>
                          </a:cubicBezTo>
                          <a:cubicBezTo>
                            <a:pt x="7738" y="3636"/>
                            <a:pt x="7630" y="3685"/>
                            <a:pt x="7504" y="3719"/>
                          </a:cubicBezTo>
                          <a:cubicBezTo>
                            <a:pt x="6877" y="3892"/>
                            <a:pt x="6149" y="3701"/>
                            <a:pt x="5884" y="3295"/>
                          </a:cubicBezTo>
                          <a:cubicBezTo>
                            <a:pt x="5620" y="2890"/>
                            <a:pt x="5916" y="2423"/>
                            <a:pt x="6539" y="2246"/>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21" name="Shape 105">
                      <a:extLst>
                        <a:ext uri="{FF2B5EF4-FFF2-40B4-BE49-F238E27FC236}">
                          <a16:creationId xmlns:a16="http://schemas.microsoft.com/office/drawing/2014/main" id="{FBB6BA8D-0AE9-6A4B-82D5-EE2542E516C6}"/>
                        </a:ext>
                      </a:extLst>
                    </p:cNvPr>
                    <p:cNvSpPr/>
                    <p:nvPr/>
                  </p:nvSpPr>
                  <p:spPr>
                    <a:xfrm>
                      <a:off x="930498" y="3449542"/>
                      <a:ext cx="174083" cy="162045"/>
                    </a:xfrm>
                    <a:custGeom>
                      <a:avLst/>
                      <a:gdLst/>
                      <a:ahLst/>
                      <a:cxnLst>
                        <a:cxn ang="0">
                          <a:pos x="wd2" y="hd2"/>
                        </a:cxn>
                        <a:cxn ang="5400000">
                          <a:pos x="wd2" y="hd2"/>
                        </a:cxn>
                        <a:cxn ang="10800000">
                          <a:pos x="wd2" y="hd2"/>
                        </a:cxn>
                        <a:cxn ang="16200000">
                          <a:pos x="wd2" y="hd2"/>
                        </a:cxn>
                      </a:cxnLst>
                      <a:rect l="0" t="0" r="r" b="b"/>
                      <a:pathLst>
                        <a:path w="21184" h="21600" extrusionOk="0">
                          <a:moveTo>
                            <a:pt x="0" y="3459"/>
                          </a:moveTo>
                          <a:lnTo>
                            <a:pt x="1422" y="10208"/>
                          </a:lnTo>
                          <a:cubicBezTo>
                            <a:pt x="1422" y="10208"/>
                            <a:pt x="2469" y="10982"/>
                            <a:pt x="3219" y="10113"/>
                          </a:cubicBezTo>
                          <a:cubicBezTo>
                            <a:pt x="4049" y="9149"/>
                            <a:pt x="6494" y="8518"/>
                            <a:pt x="6992" y="11134"/>
                          </a:cubicBezTo>
                          <a:cubicBezTo>
                            <a:pt x="7491" y="13750"/>
                            <a:pt x="5522" y="14362"/>
                            <a:pt x="4296" y="14027"/>
                          </a:cubicBezTo>
                          <a:cubicBezTo>
                            <a:pt x="3187" y="13725"/>
                            <a:pt x="2357" y="14641"/>
                            <a:pt x="2357" y="14641"/>
                          </a:cubicBezTo>
                          <a:lnTo>
                            <a:pt x="3823" y="21600"/>
                          </a:lnTo>
                          <a:lnTo>
                            <a:pt x="9313" y="20212"/>
                          </a:lnTo>
                          <a:cubicBezTo>
                            <a:pt x="9313" y="20212"/>
                            <a:pt x="9635" y="19276"/>
                            <a:pt x="8958" y="18523"/>
                          </a:cubicBezTo>
                          <a:cubicBezTo>
                            <a:pt x="8134" y="17611"/>
                            <a:pt x="7558" y="15210"/>
                            <a:pt x="10150" y="14555"/>
                          </a:cubicBezTo>
                          <a:cubicBezTo>
                            <a:pt x="12743" y="13899"/>
                            <a:pt x="13216" y="16255"/>
                            <a:pt x="12736" y="17679"/>
                          </a:cubicBezTo>
                          <a:cubicBezTo>
                            <a:pt x="12378" y="18747"/>
                            <a:pt x="13070" y="19262"/>
                            <a:pt x="13070" y="19262"/>
                          </a:cubicBezTo>
                          <a:lnTo>
                            <a:pt x="17693" y="18092"/>
                          </a:lnTo>
                          <a:cubicBezTo>
                            <a:pt x="17693" y="18092"/>
                            <a:pt x="16501" y="13146"/>
                            <a:pt x="16426" y="11786"/>
                          </a:cubicBezTo>
                          <a:cubicBezTo>
                            <a:pt x="16346" y="10328"/>
                            <a:pt x="18026" y="10919"/>
                            <a:pt x="18332" y="11000"/>
                          </a:cubicBezTo>
                          <a:cubicBezTo>
                            <a:pt x="20097" y="11473"/>
                            <a:pt x="21600" y="10153"/>
                            <a:pt x="21079" y="7680"/>
                          </a:cubicBezTo>
                          <a:cubicBezTo>
                            <a:pt x="20558" y="5208"/>
                            <a:pt x="18027" y="5192"/>
                            <a:pt x="17063" y="6452"/>
                          </a:cubicBezTo>
                          <a:cubicBezTo>
                            <a:pt x="16347" y="7388"/>
                            <a:pt x="15661" y="7684"/>
                            <a:pt x="15383" y="7029"/>
                          </a:cubicBezTo>
                          <a:cubicBezTo>
                            <a:pt x="14735" y="5498"/>
                            <a:pt x="13677" y="0"/>
                            <a:pt x="13677" y="0"/>
                          </a:cubicBezTo>
                          <a:lnTo>
                            <a:pt x="9343" y="1096"/>
                          </a:lnTo>
                          <a:cubicBezTo>
                            <a:pt x="9343" y="1096"/>
                            <a:pt x="8732" y="2392"/>
                            <a:pt x="9572" y="3149"/>
                          </a:cubicBezTo>
                          <a:cubicBezTo>
                            <a:pt x="10838" y="4289"/>
                            <a:pt x="10727" y="6525"/>
                            <a:pt x="8669" y="7045"/>
                          </a:cubicBezTo>
                          <a:cubicBezTo>
                            <a:pt x="6612" y="7566"/>
                            <a:pt x="5599" y="5828"/>
                            <a:pt x="6228" y="4123"/>
                          </a:cubicBezTo>
                          <a:cubicBezTo>
                            <a:pt x="6581" y="3168"/>
                            <a:pt x="5664" y="2036"/>
                            <a:pt x="5664" y="2036"/>
                          </a:cubicBezTo>
                          <a:cubicBezTo>
                            <a:pt x="5664" y="2036"/>
                            <a:pt x="0" y="3459"/>
                            <a:pt x="0" y="3459"/>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22" name="Shape 106">
                      <a:extLst>
                        <a:ext uri="{FF2B5EF4-FFF2-40B4-BE49-F238E27FC236}">
                          <a16:creationId xmlns:a16="http://schemas.microsoft.com/office/drawing/2014/main" id="{3A020C7D-0B93-4A4F-BD44-71FDDFB028A2}"/>
                        </a:ext>
                      </a:extLst>
                    </p:cNvPr>
                    <p:cNvSpPr/>
                    <p:nvPr/>
                  </p:nvSpPr>
                  <p:spPr>
                    <a:xfrm>
                      <a:off x="1282202" y="3778565"/>
                      <a:ext cx="165767" cy="177397"/>
                    </a:xfrm>
                    <a:custGeom>
                      <a:avLst/>
                      <a:gdLst/>
                      <a:ahLst/>
                      <a:cxnLst>
                        <a:cxn ang="0">
                          <a:pos x="wd2" y="hd2"/>
                        </a:cxn>
                        <a:cxn ang="5400000">
                          <a:pos x="wd2" y="hd2"/>
                        </a:cxn>
                        <a:cxn ang="10800000">
                          <a:pos x="wd2" y="hd2"/>
                        </a:cxn>
                        <a:cxn ang="16200000">
                          <a:pos x="wd2" y="hd2"/>
                        </a:cxn>
                      </a:cxnLst>
                      <a:rect l="0" t="0" r="r" b="b"/>
                      <a:pathLst>
                        <a:path w="19372" h="21028" extrusionOk="0">
                          <a:moveTo>
                            <a:pt x="11134" y="0"/>
                          </a:moveTo>
                          <a:cubicBezTo>
                            <a:pt x="10473" y="291"/>
                            <a:pt x="9829" y="670"/>
                            <a:pt x="9218" y="1133"/>
                          </a:cubicBezTo>
                          <a:cubicBezTo>
                            <a:pt x="8205" y="1900"/>
                            <a:pt x="7241" y="3000"/>
                            <a:pt x="7232" y="4263"/>
                          </a:cubicBezTo>
                          <a:cubicBezTo>
                            <a:pt x="7232" y="4376"/>
                            <a:pt x="7251" y="4474"/>
                            <a:pt x="7265" y="4578"/>
                          </a:cubicBezTo>
                          <a:lnTo>
                            <a:pt x="5151" y="2019"/>
                          </a:lnTo>
                          <a:cubicBezTo>
                            <a:pt x="5136" y="2030"/>
                            <a:pt x="5118" y="2041"/>
                            <a:pt x="5102" y="2053"/>
                          </a:cubicBezTo>
                          <a:cubicBezTo>
                            <a:pt x="5027" y="2106"/>
                            <a:pt x="4955" y="2159"/>
                            <a:pt x="4880" y="2213"/>
                          </a:cubicBezTo>
                          <a:lnTo>
                            <a:pt x="7423" y="5900"/>
                          </a:lnTo>
                          <a:cubicBezTo>
                            <a:pt x="4977" y="5414"/>
                            <a:pt x="2486" y="6475"/>
                            <a:pt x="1082" y="8857"/>
                          </a:cubicBezTo>
                          <a:cubicBezTo>
                            <a:pt x="-1074" y="12513"/>
                            <a:pt x="95" y="17729"/>
                            <a:pt x="3688" y="19976"/>
                          </a:cubicBezTo>
                          <a:cubicBezTo>
                            <a:pt x="6286" y="21600"/>
                            <a:pt x="9522" y="21245"/>
                            <a:pt x="12057" y="19586"/>
                          </a:cubicBezTo>
                          <a:cubicBezTo>
                            <a:pt x="14335" y="19918"/>
                            <a:pt x="16643" y="19169"/>
                            <a:pt x="18072" y="17172"/>
                          </a:cubicBezTo>
                          <a:cubicBezTo>
                            <a:pt x="20526" y="13741"/>
                            <a:pt x="19342" y="8581"/>
                            <a:pt x="15911" y="5901"/>
                          </a:cubicBezTo>
                          <a:cubicBezTo>
                            <a:pt x="14980" y="5173"/>
                            <a:pt x="13948" y="4703"/>
                            <a:pt x="12864" y="4562"/>
                          </a:cubicBezTo>
                          <a:cubicBezTo>
                            <a:pt x="12076" y="4459"/>
                            <a:pt x="11291" y="4541"/>
                            <a:pt x="10539" y="4763"/>
                          </a:cubicBezTo>
                          <a:cubicBezTo>
                            <a:pt x="10955" y="4092"/>
                            <a:pt x="11179" y="3259"/>
                            <a:pt x="11250" y="2443"/>
                          </a:cubicBezTo>
                          <a:cubicBezTo>
                            <a:pt x="11324" y="1599"/>
                            <a:pt x="11285" y="776"/>
                            <a:pt x="11134" y="0"/>
                          </a:cubicBezTo>
                          <a:close/>
                        </a:path>
                      </a:pathLst>
                    </a:custGeom>
                    <a:solidFill>
                      <a:srgbClr val="B9B9B9"/>
                    </a:solidFill>
                    <a:ln w="12700" cap="flat">
                      <a:noFill/>
                      <a:miter lim="400000"/>
                    </a:ln>
                    <a:effectLst/>
                  </p:spPr>
                  <p:txBody>
                    <a:bodyPr wrap="square" lIns="0" tIns="0" rIns="0" bIns="0" numCol="1" anchor="t">
                      <a:noAutofit/>
                    </a:bodyPr>
                    <a:lstStyle/>
                    <a:p>
                      <a:pPr lvl="0"/>
                      <a:endParaRPr sz="8157">
                        <a:latin typeface="Avenir Next" panose="020B0503020202020204" pitchFamily="34" charset="0"/>
                      </a:endParaRPr>
                    </a:p>
                  </p:txBody>
                </p:sp>
                <p:sp>
                  <p:nvSpPr>
                    <p:cNvPr id="123" name="Shape 107">
                      <a:extLst>
                        <a:ext uri="{FF2B5EF4-FFF2-40B4-BE49-F238E27FC236}">
                          <a16:creationId xmlns:a16="http://schemas.microsoft.com/office/drawing/2014/main" id="{D4D4596B-06DE-CC4B-92E3-567F4466202C}"/>
                        </a:ext>
                      </a:extLst>
                    </p:cNvPr>
                    <p:cNvSpPr/>
                    <p:nvPr/>
                  </p:nvSpPr>
                  <p:spPr>
                    <a:xfrm>
                      <a:off x="2016742" y="3855072"/>
                      <a:ext cx="218851" cy="155126"/>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24" name="Shape 108">
                      <a:extLst>
                        <a:ext uri="{FF2B5EF4-FFF2-40B4-BE49-F238E27FC236}">
                          <a16:creationId xmlns:a16="http://schemas.microsoft.com/office/drawing/2014/main" id="{6C3FD423-082C-B54C-BD6F-8EE11AC90E13}"/>
                        </a:ext>
                      </a:extLst>
                    </p:cNvPr>
                    <p:cNvSpPr/>
                    <p:nvPr/>
                  </p:nvSpPr>
                  <p:spPr>
                    <a:xfrm>
                      <a:off x="348317" y="2989754"/>
                      <a:ext cx="285103" cy="221246"/>
                    </a:xfrm>
                    <a:custGeom>
                      <a:avLst/>
                      <a:gdLst/>
                      <a:ahLst/>
                      <a:cxnLst>
                        <a:cxn ang="0">
                          <a:pos x="wd2" y="hd2"/>
                        </a:cxn>
                        <a:cxn ang="5400000">
                          <a:pos x="wd2" y="hd2"/>
                        </a:cxn>
                        <a:cxn ang="10800000">
                          <a:pos x="wd2" y="hd2"/>
                        </a:cxn>
                        <a:cxn ang="16200000">
                          <a:pos x="wd2" y="hd2"/>
                        </a:cxn>
                      </a:cxnLst>
                      <a:rect l="0" t="0" r="r" b="b"/>
                      <a:pathLst>
                        <a:path w="21504" h="21459" extrusionOk="0">
                          <a:moveTo>
                            <a:pt x="20046" y="0"/>
                          </a:moveTo>
                          <a:lnTo>
                            <a:pt x="18382" y="1612"/>
                          </a:lnTo>
                          <a:cubicBezTo>
                            <a:pt x="18349" y="1555"/>
                            <a:pt x="18183" y="1271"/>
                            <a:pt x="18183" y="1271"/>
                          </a:cubicBezTo>
                          <a:lnTo>
                            <a:pt x="16876" y="2541"/>
                          </a:lnTo>
                          <a:lnTo>
                            <a:pt x="17075" y="2882"/>
                          </a:lnTo>
                          <a:lnTo>
                            <a:pt x="16682" y="3264"/>
                          </a:lnTo>
                          <a:lnTo>
                            <a:pt x="3502" y="16032"/>
                          </a:lnTo>
                          <a:cubicBezTo>
                            <a:pt x="3033" y="16486"/>
                            <a:pt x="956" y="19168"/>
                            <a:pt x="714" y="20293"/>
                          </a:cubicBezTo>
                          <a:cubicBezTo>
                            <a:pt x="679" y="20454"/>
                            <a:pt x="682" y="20584"/>
                            <a:pt x="733" y="20670"/>
                          </a:cubicBezTo>
                          <a:cubicBezTo>
                            <a:pt x="1136" y="21359"/>
                            <a:pt x="4430" y="19041"/>
                            <a:pt x="4965" y="18523"/>
                          </a:cubicBezTo>
                          <a:lnTo>
                            <a:pt x="18142" y="5753"/>
                          </a:lnTo>
                          <a:lnTo>
                            <a:pt x="18535" y="5371"/>
                          </a:lnTo>
                          <a:lnTo>
                            <a:pt x="18743" y="5727"/>
                          </a:lnTo>
                          <a:lnTo>
                            <a:pt x="13621" y="10688"/>
                          </a:lnTo>
                          <a:lnTo>
                            <a:pt x="13920" y="11200"/>
                          </a:lnTo>
                          <a:lnTo>
                            <a:pt x="20349" y="4970"/>
                          </a:lnTo>
                          <a:cubicBezTo>
                            <a:pt x="20349" y="4970"/>
                            <a:pt x="20022" y="4416"/>
                            <a:pt x="19840" y="4106"/>
                          </a:cubicBezTo>
                          <a:lnTo>
                            <a:pt x="21504" y="2494"/>
                          </a:lnTo>
                          <a:cubicBezTo>
                            <a:pt x="21504" y="2494"/>
                            <a:pt x="20046" y="0"/>
                            <a:pt x="20046" y="0"/>
                          </a:cubicBezTo>
                          <a:close/>
                          <a:moveTo>
                            <a:pt x="714" y="20293"/>
                          </a:moveTo>
                          <a:cubicBezTo>
                            <a:pt x="727" y="20240"/>
                            <a:pt x="731" y="20197"/>
                            <a:pt x="751" y="20139"/>
                          </a:cubicBezTo>
                          <a:lnTo>
                            <a:pt x="480" y="20398"/>
                          </a:lnTo>
                          <a:cubicBezTo>
                            <a:pt x="370" y="20505"/>
                            <a:pt x="-96" y="21209"/>
                            <a:pt x="18" y="21404"/>
                          </a:cubicBezTo>
                          <a:cubicBezTo>
                            <a:pt x="133" y="21600"/>
                            <a:pt x="787" y="21217"/>
                            <a:pt x="897" y="21111"/>
                          </a:cubicBezTo>
                          <a:lnTo>
                            <a:pt x="1169" y="20846"/>
                          </a:lnTo>
                          <a:cubicBezTo>
                            <a:pt x="944" y="20888"/>
                            <a:pt x="778" y="20864"/>
                            <a:pt x="705" y="20740"/>
                          </a:cubicBezTo>
                          <a:cubicBezTo>
                            <a:pt x="649" y="20644"/>
                            <a:pt x="665" y="20481"/>
                            <a:pt x="714" y="20293"/>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sp>
                  <p:nvSpPr>
                    <p:cNvPr id="125" name="Shape 109">
                      <a:extLst>
                        <a:ext uri="{FF2B5EF4-FFF2-40B4-BE49-F238E27FC236}">
                          <a16:creationId xmlns:a16="http://schemas.microsoft.com/office/drawing/2014/main" id="{62482902-1540-FA46-8695-446E973827BB}"/>
                        </a:ext>
                      </a:extLst>
                    </p:cNvPr>
                    <p:cNvSpPr/>
                    <p:nvPr/>
                  </p:nvSpPr>
                  <p:spPr>
                    <a:xfrm>
                      <a:off x="471185" y="2692764"/>
                      <a:ext cx="237121" cy="155126"/>
                    </a:xfrm>
                    <a:custGeom>
                      <a:avLst/>
                      <a:gdLst/>
                      <a:ahLst/>
                      <a:cxnLst>
                        <a:cxn ang="0">
                          <a:pos x="wd2" y="hd2"/>
                        </a:cxn>
                        <a:cxn ang="5400000">
                          <a:pos x="wd2" y="hd2"/>
                        </a:cxn>
                        <a:cxn ang="10800000">
                          <a:pos x="wd2" y="hd2"/>
                        </a:cxn>
                        <a:cxn ang="16200000">
                          <a:pos x="wd2" y="hd2"/>
                        </a:cxn>
                      </a:cxnLst>
                      <a:rect l="0" t="0" r="r" b="b"/>
                      <a:pathLst>
                        <a:path w="21600" h="21600" extrusionOk="0">
                          <a:moveTo>
                            <a:pt x="18900" y="15429"/>
                          </a:moveTo>
                          <a:lnTo>
                            <a:pt x="2700" y="15429"/>
                          </a:lnTo>
                          <a:lnTo>
                            <a:pt x="2700" y="2057"/>
                          </a:lnTo>
                          <a:lnTo>
                            <a:pt x="18900" y="2057"/>
                          </a:lnTo>
                          <a:cubicBezTo>
                            <a:pt x="18900" y="2057"/>
                            <a:pt x="18900" y="15429"/>
                            <a:pt x="18900" y="15429"/>
                          </a:cubicBezTo>
                          <a:close/>
                          <a:moveTo>
                            <a:pt x="18900" y="0"/>
                          </a:moveTo>
                          <a:lnTo>
                            <a:pt x="2700" y="0"/>
                          </a:lnTo>
                          <a:cubicBezTo>
                            <a:pt x="1954" y="0"/>
                            <a:pt x="1350" y="922"/>
                            <a:pt x="1350" y="2057"/>
                          </a:cubicBezTo>
                          <a:cubicBezTo>
                            <a:pt x="1350" y="2057"/>
                            <a:pt x="1350" y="17486"/>
                            <a:pt x="1364" y="17486"/>
                          </a:cubicBezTo>
                          <a:lnTo>
                            <a:pt x="20235" y="17486"/>
                          </a:lnTo>
                          <a:cubicBezTo>
                            <a:pt x="20250" y="17486"/>
                            <a:pt x="20250" y="2057"/>
                            <a:pt x="20250" y="2057"/>
                          </a:cubicBezTo>
                          <a:cubicBezTo>
                            <a:pt x="20250" y="922"/>
                            <a:pt x="19646" y="0"/>
                            <a:pt x="18900" y="0"/>
                          </a:cubicBezTo>
                          <a:close/>
                          <a:moveTo>
                            <a:pt x="20250" y="21600"/>
                          </a:moveTo>
                          <a:lnTo>
                            <a:pt x="1350" y="21600"/>
                          </a:lnTo>
                          <a:cubicBezTo>
                            <a:pt x="604" y="21600"/>
                            <a:pt x="0" y="20679"/>
                            <a:pt x="0" y="19543"/>
                          </a:cubicBezTo>
                          <a:lnTo>
                            <a:pt x="0" y="18514"/>
                          </a:lnTo>
                          <a:lnTo>
                            <a:pt x="8775" y="18514"/>
                          </a:lnTo>
                          <a:lnTo>
                            <a:pt x="8775" y="19543"/>
                          </a:lnTo>
                          <a:lnTo>
                            <a:pt x="12825" y="19543"/>
                          </a:lnTo>
                          <a:lnTo>
                            <a:pt x="12825" y="18514"/>
                          </a:lnTo>
                          <a:lnTo>
                            <a:pt x="21600" y="18514"/>
                          </a:lnTo>
                          <a:lnTo>
                            <a:pt x="21600" y="19543"/>
                          </a:lnTo>
                          <a:cubicBezTo>
                            <a:pt x="21600" y="20679"/>
                            <a:pt x="20995" y="21600"/>
                            <a:pt x="20250" y="21600"/>
                          </a:cubicBezTo>
                          <a:cubicBezTo>
                            <a:pt x="20250" y="21600"/>
                            <a:pt x="20250" y="21600"/>
                            <a:pt x="20250" y="2160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latin typeface="Avenir Next" panose="020B0503020202020204" pitchFamily="34" charset="0"/>
                      </a:endParaRPr>
                    </a:p>
                  </p:txBody>
                </p:sp>
              </p:grpSp>
            </p:grpSp>
          </p:grpSp>
          <p:sp>
            <p:nvSpPr>
              <p:cNvPr id="19" name="Shape 114">
                <a:extLst>
                  <a:ext uri="{FF2B5EF4-FFF2-40B4-BE49-F238E27FC236}">
                    <a16:creationId xmlns:a16="http://schemas.microsoft.com/office/drawing/2014/main" id="{9E989A3C-F572-A443-AD19-6126058C005C}"/>
                  </a:ext>
                </a:extLst>
              </p:cNvPr>
              <p:cNvSpPr/>
              <p:nvPr/>
            </p:nvSpPr>
            <p:spPr>
              <a:xfrm>
                <a:off x="-1626663" y="3277237"/>
                <a:ext cx="8621391" cy="8933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lvl="0" algn="ctr">
                  <a:defRPr sz="1800" cap="none">
                    <a:solidFill>
                      <a:srgbClr val="000000"/>
                    </a:solidFill>
                  </a:defRPr>
                </a:pPr>
                <a:r>
                  <a:rPr lang="en-US" sz="4000" dirty="0">
                    <a:solidFill>
                      <a:schemeClr val="bg1"/>
                    </a:solidFill>
                    <a:latin typeface="Avenir Next" panose="020B0503020202020204" pitchFamily="34" charset="0"/>
                  </a:rPr>
                  <a:t>Embrace the spirit of FLAME University’s liberal education ethos</a:t>
                </a:r>
                <a:endParaRPr sz="4000" dirty="0">
                  <a:solidFill>
                    <a:schemeClr val="bg1"/>
                  </a:solidFill>
                  <a:latin typeface="Avenir Next" panose="020B0503020202020204" pitchFamily="34" charset="0"/>
                </a:endParaRPr>
              </a:p>
            </p:txBody>
          </p:sp>
        </p:grpSp>
        <p:grpSp>
          <p:nvGrpSpPr>
            <p:cNvPr id="6" name="Group 126">
              <a:extLst>
                <a:ext uri="{FF2B5EF4-FFF2-40B4-BE49-F238E27FC236}">
                  <a16:creationId xmlns:a16="http://schemas.microsoft.com/office/drawing/2014/main" id="{C7ADAE79-BD89-C04C-ABA0-ECBF0785BB77}"/>
                </a:ext>
              </a:extLst>
            </p:cNvPr>
            <p:cNvGrpSpPr/>
            <p:nvPr/>
          </p:nvGrpSpPr>
          <p:grpSpPr>
            <a:xfrm>
              <a:off x="-1270931" y="120908"/>
              <a:ext cx="14779851" cy="2262552"/>
              <a:chOff x="-2549098" y="120908"/>
              <a:chExt cx="14779849" cy="2262552"/>
            </a:xfrm>
          </p:grpSpPr>
          <p:sp>
            <p:nvSpPr>
              <p:cNvPr id="132" name="Shape 117">
                <a:extLst>
                  <a:ext uri="{FF2B5EF4-FFF2-40B4-BE49-F238E27FC236}">
                    <a16:creationId xmlns:a16="http://schemas.microsoft.com/office/drawing/2014/main" id="{AC653DFC-081B-9D45-9224-C2856CDD2345}"/>
                  </a:ext>
                </a:extLst>
              </p:cNvPr>
              <p:cNvSpPr/>
              <p:nvPr/>
            </p:nvSpPr>
            <p:spPr>
              <a:xfrm>
                <a:off x="-2549098" y="1490121"/>
                <a:ext cx="7985004" cy="8933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36000" bIns="0" numCol="1" anchor="ctr" anchorCtr="0">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lvl="0">
                  <a:defRPr sz="1800">
                    <a:solidFill>
                      <a:srgbClr val="000000"/>
                    </a:solidFill>
                  </a:defRPr>
                </a:pPr>
                <a:r>
                  <a:rPr lang="en-US" sz="3200" dirty="0">
                    <a:solidFill>
                      <a:srgbClr val="53585F"/>
                    </a:solidFill>
                    <a:latin typeface="Avenir Next" panose="020B0503020202020204" pitchFamily="34" charset="0"/>
                    <a:ea typeface="Avenir Next"/>
                    <a:cs typeface="Avenir Next"/>
                    <a:sym typeface="Avenir Next"/>
                  </a:rPr>
                  <a:t>Contemporary and relevant interdisciplinary academic and non-academic modules that go beyond high-school programs   </a:t>
                </a:r>
              </a:p>
              <a:p>
                <a:pPr lvl="0">
                  <a:defRPr sz="1800">
                    <a:solidFill>
                      <a:srgbClr val="000000"/>
                    </a:solidFill>
                  </a:defRPr>
                </a:pPr>
                <a:endParaRPr lang="en-US" sz="3200" dirty="0">
                  <a:solidFill>
                    <a:srgbClr val="53585F"/>
                  </a:solidFill>
                  <a:latin typeface="Avenir Next" panose="020B0503020202020204" pitchFamily="34" charset="0"/>
                  <a:ea typeface="Avenir Next"/>
                  <a:cs typeface="Avenir Next"/>
                  <a:sym typeface="Avenir Next"/>
                </a:endParaRPr>
              </a:p>
              <a:p>
                <a:pPr>
                  <a:defRPr sz="1800">
                    <a:solidFill>
                      <a:srgbClr val="000000"/>
                    </a:solidFill>
                  </a:defRPr>
                </a:pPr>
                <a:r>
                  <a:rPr lang="en-US" sz="3200" dirty="0">
                    <a:solidFill>
                      <a:srgbClr val="53585F"/>
                    </a:solidFill>
                    <a:latin typeface="Avenir Next" panose="020B0503020202020204" pitchFamily="34" charset="0"/>
                    <a:ea typeface="Avenir Next"/>
                    <a:cs typeface="Avenir Next"/>
                  </a:rPr>
                  <a:t>Examples of some modules include: Critical Thinking, The Biology and Conservation of Sea Turtles in India, Climate Change and Pandemics, Digital Footprints, Into the Mind of the Joker, Learn Accounting Using the Game of Monopoly, Data Visualization, Programming and Creative Writing</a:t>
                </a:r>
              </a:p>
            </p:txBody>
          </p:sp>
          <p:sp>
            <p:nvSpPr>
              <p:cNvPr id="136" name="Shape 120">
                <a:extLst>
                  <a:ext uri="{FF2B5EF4-FFF2-40B4-BE49-F238E27FC236}">
                    <a16:creationId xmlns:a16="http://schemas.microsoft.com/office/drawing/2014/main" id="{E6D1865E-D4F0-D847-932D-D0498CA9CD0E}"/>
                  </a:ext>
                </a:extLst>
              </p:cNvPr>
              <p:cNvSpPr/>
              <p:nvPr/>
            </p:nvSpPr>
            <p:spPr>
              <a:xfrm>
                <a:off x="6086754" y="120908"/>
                <a:ext cx="6143997" cy="8951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36000" bIns="0" numCol="1" anchor="ctr" anchorCtr="0">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lvl="0">
                  <a:defRPr sz="1800">
                    <a:solidFill>
                      <a:srgbClr val="000000"/>
                    </a:solidFill>
                  </a:defRPr>
                </a:pPr>
                <a:r>
                  <a:rPr lang="en-US" sz="3200" dirty="0">
                    <a:solidFill>
                      <a:srgbClr val="53585F"/>
                    </a:solidFill>
                    <a:latin typeface="Avenir Next" panose="020B0503020202020204" pitchFamily="34" charset="0"/>
                    <a:ea typeface="Avenir Next"/>
                    <a:cs typeface="Avenir Next"/>
                  </a:rPr>
                  <a:t>Build a strong foundation to succeed in college and beyond</a:t>
                </a:r>
                <a:endParaRPr sz="3200" dirty="0">
                  <a:solidFill>
                    <a:srgbClr val="53585F"/>
                  </a:solidFill>
                  <a:latin typeface="Avenir Next" panose="020B0503020202020204" pitchFamily="34" charset="0"/>
                  <a:ea typeface="Avenir Next"/>
                  <a:cs typeface="Avenir Next"/>
                </a:endParaRPr>
              </a:p>
            </p:txBody>
          </p:sp>
        </p:grpSp>
      </p:grpSp>
    </p:spTree>
    <p:extLst>
      <p:ext uri="{BB962C8B-B14F-4D97-AF65-F5344CB8AC3E}">
        <p14:creationId xmlns:p14="http://schemas.microsoft.com/office/powerpoint/2010/main" val="424963601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517921"/>
            <a:ext cx="15521402" cy="1123468"/>
          </a:xfrm>
          <a:prstGeom prst="rect">
            <a:avLst/>
          </a:prstGeom>
        </p:spPr>
        <p:txBody>
          <a:bodyPr/>
          <a:lstStyle/>
          <a:p>
            <a:r>
              <a:rPr lang="en-US" sz="6600" dirty="0"/>
              <a:t>Global Collaborations</a:t>
            </a:r>
            <a:endParaRPr sz="6600" dirty="0"/>
          </a:p>
        </p:txBody>
      </p:sp>
      <p:grpSp>
        <p:nvGrpSpPr>
          <p:cNvPr id="3" name="Group">
            <a:extLst>
              <a:ext uri="{FF2B5EF4-FFF2-40B4-BE49-F238E27FC236}">
                <a16:creationId xmlns:a16="http://schemas.microsoft.com/office/drawing/2014/main" id="{3B94136B-6FCE-514E-8786-E562B84735EF}"/>
              </a:ext>
            </a:extLst>
          </p:cNvPr>
          <p:cNvGrpSpPr>
            <a:grpSpLocks noChangeAspect="1"/>
          </p:cNvGrpSpPr>
          <p:nvPr/>
        </p:nvGrpSpPr>
        <p:grpSpPr>
          <a:xfrm>
            <a:off x="4245473" y="3438479"/>
            <a:ext cx="16698329" cy="8229600"/>
            <a:chOff x="-13" y="420706"/>
            <a:chExt cx="11401835" cy="5619275"/>
          </a:xfrm>
        </p:grpSpPr>
        <p:pic>
          <p:nvPicPr>
            <p:cNvPr id="4" name="Image" descr="Image">
              <a:extLst>
                <a:ext uri="{FF2B5EF4-FFF2-40B4-BE49-F238E27FC236}">
                  <a16:creationId xmlns:a16="http://schemas.microsoft.com/office/drawing/2014/main" id="{F222DCC2-E3F0-4644-B6F8-514763656308}"/>
                </a:ext>
              </a:extLst>
            </p:cNvPr>
            <p:cNvPicPr>
              <a:picLocks noChangeAspect="1"/>
            </p:cNvPicPr>
            <p:nvPr/>
          </p:nvPicPr>
          <p:blipFill>
            <a:blip r:embed="rId3" cstate="screen">
              <a:extLst>
                <a:ext uri="{28A0092B-C50C-407E-A947-70E740481C1C}">
                  <a14:useLocalDpi xmlns:a14="http://schemas.microsoft.com/office/drawing/2010/main"/>
                </a:ext>
              </a:extLst>
            </a:blip>
            <a:srcRect l="4806" t="22625" r="7519" b="19762"/>
            <a:stretch>
              <a:fillRect/>
            </a:stretch>
          </p:blipFill>
          <p:spPr>
            <a:xfrm>
              <a:off x="-13" y="420706"/>
              <a:ext cx="11401835" cy="5619275"/>
            </a:xfrm>
            <a:custGeom>
              <a:avLst/>
              <a:gdLst/>
              <a:ahLst/>
              <a:cxnLst>
                <a:cxn ang="0">
                  <a:pos x="wd2" y="hd2"/>
                </a:cxn>
                <a:cxn ang="5400000">
                  <a:pos x="wd2" y="hd2"/>
                </a:cxn>
                <a:cxn ang="10800000">
                  <a:pos x="wd2" y="hd2"/>
                </a:cxn>
                <a:cxn ang="16200000">
                  <a:pos x="wd2" y="hd2"/>
                </a:cxn>
              </a:cxnLst>
              <a:rect l="0" t="0" r="r" b="b"/>
              <a:pathLst>
                <a:path w="21532" h="21590" extrusionOk="0">
                  <a:moveTo>
                    <a:pt x="8489" y="2"/>
                  </a:moveTo>
                  <a:cubicBezTo>
                    <a:pt x="8411" y="6"/>
                    <a:pt x="8321" y="70"/>
                    <a:pt x="8245" y="32"/>
                  </a:cubicBezTo>
                  <a:cubicBezTo>
                    <a:pt x="8179" y="-1"/>
                    <a:pt x="8036" y="-2"/>
                    <a:pt x="7976" y="73"/>
                  </a:cubicBezTo>
                  <a:cubicBezTo>
                    <a:pt x="8002" y="41"/>
                    <a:pt x="8056" y="149"/>
                    <a:pt x="8084" y="153"/>
                  </a:cubicBezTo>
                  <a:cubicBezTo>
                    <a:pt x="7998" y="153"/>
                    <a:pt x="7913" y="60"/>
                    <a:pt x="7826" y="81"/>
                  </a:cubicBezTo>
                  <a:cubicBezTo>
                    <a:pt x="7832" y="132"/>
                    <a:pt x="7832" y="113"/>
                    <a:pt x="7851" y="139"/>
                  </a:cubicBezTo>
                  <a:cubicBezTo>
                    <a:pt x="7790" y="165"/>
                    <a:pt x="7679" y="102"/>
                    <a:pt x="7615" y="98"/>
                  </a:cubicBezTo>
                  <a:cubicBezTo>
                    <a:pt x="7527" y="92"/>
                    <a:pt x="7442" y="146"/>
                    <a:pt x="7354" y="145"/>
                  </a:cubicBezTo>
                  <a:cubicBezTo>
                    <a:pt x="7355" y="255"/>
                    <a:pt x="7064" y="248"/>
                    <a:pt x="7010" y="326"/>
                  </a:cubicBezTo>
                  <a:cubicBezTo>
                    <a:pt x="7037" y="343"/>
                    <a:pt x="7066" y="338"/>
                    <a:pt x="7094" y="339"/>
                  </a:cubicBezTo>
                  <a:cubicBezTo>
                    <a:pt x="7085" y="496"/>
                    <a:pt x="6711" y="517"/>
                    <a:pt x="6647" y="537"/>
                  </a:cubicBezTo>
                  <a:cubicBezTo>
                    <a:pt x="6659" y="612"/>
                    <a:pt x="6757" y="638"/>
                    <a:pt x="6786" y="647"/>
                  </a:cubicBezTo>
                  <a:cubicBezTo>
                    <a:pt x="6751" y="685"/>
                    <a:pt x="6686" y="676"/>
                    <a:pt x="6646" y="699"/>
                  </a:cubicBezTo>
                  <a:cubicBezTo>
                    <a:pt x="6665" y="741"/>
                    <a:pt x="6726" y="741"/>
                    <a:pt x="6752" y="744"/>
                  </a:cubicBezTo>
                  <a:cubicBezTo>
                    <a:pt x="6732" y="759"/>
                    <a:pt x="6708" y="760"/>
                    <a:pt x="6691" y="787"/>
                  </a:cubicBezTo>
                  <a:cubicBezTo>
                    <a:pt x="6794" y="824"/>
                    <a:pt x="6888" y="780"/>
                    <a:pt x="6991" y="787"/>
                  </a:cubicBezTo>
                  <a:cubicBezTo>
                    <a:pt x="7040" y="790"/>
                    <a:pt x="7102" y="800"/>
                    <a:pt x="7148" y="833"/>
                  </a:cubicBezTo>
                  <a:cubicBezTo>
                    <a:pt x="7195" y="866"/>
                    <a:pt x="7144" y="888"/>
                    <a:pt x="7153" y="917"/>
                  </a:cubicBezTo>
                  <a:cubicBezTo>
                    <a:pt x="7161" y="942"/>
                    <a:pt x="7259" y="1003"/>
                    <a:pt x="7182" y="1045"/>
                  </a:cubicBezTo>
                  <a:cubicBezTo>
                    <a:pt x="7290" y="985"/>
                    <a:pt x="7134" y="1471"/>
                    <a:pt x="7123" y="1377"/>
                  </a:cubicBezTo>
                  <a:cubicBezTo>
                    <a:pt x="7133" y="1465"/>
                    <a:pt x="7232" y="1369"/>
                    <a:pt x="7262" y="1401"/>
                  </a:cubicBezTo>
                  <a:cubicBezTo>
                    <a:pt x="7256" y="1422"/>
                    <a:pt x="7231" y="1406"/>
                    <a:pt x="7232" y="1437"/>
                  </a:cubicBezTo>
                  <a:cubicBezTo>
                    <a:pt x="7273" y="1418"/>
                    <a:pt x="7307" y="1531"/>
                    <a:pt x="7305" y="1531"/>
                  </a:cubicBezTo>
                  <a:cubicBezTo>
                    <a:pt x="7300" y="1533"/>
                    <a:pt x="7138" y="1493"/>
                    <a:pt x="7139" y="1494"/>
                  </a:cubicBezTo>
                  <a:cubicBezTo>
                    <a:pt x="7145" y="1512"/>
                    <a:pt x="7151" y="1529"/>
                    <a:pt x="7157" y="1546"/>
                  </a:cubicBezTo>
                  <a:cubicBezTo>
                    <a:pt x="7120" y="1548"/>
                    <a:pt x="7104" y="1587"/>
                    <a:pt x="7085" y="1648"/>
                  </a:cubicBezTo>
                  <a:cubicBezTo>
                    <a:pt x="7126" y="1674"/>
                    <a:pt x="7197" y="1747"/>
                    <a:pt x="7229" y="1648"/>
                  </a:cubicBezTo>
                  <a:cubicBezTo>
                    <a:pt x="7262" y="1547"/>
                    <a:pt x="7284" y="1615"/>
                    <a:pt x="7265" y="1711"/>
                  </a:cubicBezTo>
                  <a:cubicBezTo>
                    <a:pt x="7263" y="1719"/>
                    <a:pt x="6983" y="1983"/>
                    <a:pt x="7081" y="2021"/>
                  </a:cubicBezTo>
                  <a:cubicBezTo>
                    <a:pt x="7079" y="2085"/>
                    <a:pt x="7004" y="2063"/>
                    <a:pt x="7040" y="2171"/>
                  </a:cubicBezTo>
                  <a:cubicBezTo>
                    <a:pt x="7076" y="2282"/>
                    <a:pt x="7034" y="2307"/>
                    <a:pt x="7049" y="2411"/>
                  </a:cubicBezTo>
                  <a:cubicBezTo>
                    <a:pt x="7070" y="2554"/>
                    <a:pt x="7140" y="2767"/>
                    <a:pt x="7139" y="2909"/>
                  </a:cubicBezTo>
                  <a:cubicBezTo>
                    <a:pt x="7254" y="2850"/>
                    <a:pt x="7349" y="3162"/>
                    <a:pt x="7429" y="2926"/>
                  </a:cubicBezTo>
                  <a:cubicBezTo>
                    <a:pt x="7459" y="2836"/>
                    <a:pt x="7519" y="2654"/>
                    <a:pt x="7563" y="2592"/>
                  </a:cubicBezTo>
                  <a:cubicBezTo>
                    <a:pt x="7576" y="2575"/>
                    <a:pt x="7690" y="2418"/>
                    <a:pt x="7632" y="2402"/>
                  </a:cubicBezTo>
                  <a:cubicBezTo>
                    <a:pt x="7639" y="2361"/>
                    <a:pt x="7690" y="2378"/>
                    <a:pt x="7688" y="2353"/>
                  </a:cubicBezTo>
                  <a:cubicBezTo>
                    <a:pt x="7681" y="2231"/>
                    <a:pt x="7695" y="2302"/>
                    <a:pt x="7750" y="2228"/>
                  </a:cubicBezTo>
                  <a:cubicBezTo>
                    <a:pt x="7851" y="2092"/>
                    <a:pt x="8002" y="2185"/>
                    <a:pt x="8103" y="1998"/>
                  </a:cubicBezTo>
                  <a:cubicBezTo>
                    <a:pt x="8199" y="1817"/>
                    <a:pt x="8241" y="1907"/>
                    <a:pt x="8354" y="1851"/>
                  </a:cubicBezTo>
                  <a:cubicBezTo>
                    <a:pt x="8423" y="1817"/>
                    <a:pt x="8503" y="1820"/>
                    <a:pt x="8566" y="1755"/>
                  </a:cubicBezTo>
                  <a:cubicBezTo>
                    <a:pt x="8621" y="1699"/>
                    <a:pt x="8708" y="1601"/>
                    <a:pt x="8770" y="1598"/>
                  </a:cubicBezTo>
                  <a:cubicBezTo>
                    <a:pt x="8745" y="1600"/>
                    <a:pt x="8586" y="1513"/>
                    <a:pt x="8569" y="1571"/>
                  </a:cubicBezTo>
                  <a:cubicBezTo>
                    <a:pt x="8600" y="1462"/>
                    <a:pt x="8636" y="1422"/>
                    <a:pt x="8689" y="1498"/>
                  </a:cubicBezTo>
                  <a:cubicBezTo>
                    <a:pt x="8716" y="1537"/>
                    <a:pt x="8808" y="1623"/>
                    <a:pt x="8809" y="1473"/>
                  </a:cubicBezTo>
                  <a:cubicBezTo>
                    <a:pt x="8809" y="1367"/>
                    <a:pt x="8695" y="1229"/>
                    <a:pt x="8652" y="1194"/>
                  </a:cubicBezTo>
                  <a:cubicBezTo>
                    <a:pt x="8692" y="1161"/>
                    <a:pt x="8924" y="1234"/>
                    <a:pt x="8932" y="1101"/>
                  </a:cubicBezTo>
                  <a:cubicBezTo>
                    <a:pt x="8913" y="1103"/>
                    <a:pt x="8894" y="1089"/>
                    <a:pt x="8876" y="1080"/>
                  </a:cubicBezTo>
                  <a:cubicBezTo>
                    <a:pt x="8891" y="1074"/>
                    <a:pt x="9008" y="1096"/>
                    <a:pt x="9001" y="1025"/>
                  </a:cubicBezTo>
                  <a:cubicBezTo>
                    <a:pt x="8996" y="975"/>
                    <a:pt x="8945" y="973"/>
                    <a:pt x="8993" y="921"/>
                  </a:cubicBezTo>
                  <a:cubicBezTo>
                    <a:pt x="9067" y="842"/>
                    <a:pt x="8930" y="785"/>
                    <a:pt x="8914" y="752"/>
                  </a:cubicBezTo>
                  <a:cubicBezTo>
                    <a:pt x="8930" y="752"/>
                    <a:pt x="9144" y="732"/>
                    <a:pt x="9093" y="642"/>
                  </a:cubicBezTo>
                  <a:cubicBezTo>
                    <a:pt x="9066" y="593"/>
                    <a:pt x="8979" y="581"/>
                    <a:pt x="8949" y="625"/>
                  </a:cubicBezTo>
                  <a:cubicBezTo>
                    <a:pt x="9072" y="372"/>
                    <a:pt x="9272" y="281"/>
                    <a:pt x="9442" y="197"/>
                  </a:cubicBezTo>
                  <a:cubicBezTo>
                    <a:pt x="9359" y="91"/>
                    <a:pt x="9238" y="188"/>
                    <a:pt x="9152" y="201"/>
                  </a:cubicBezTo>
                  <a:cubicBezTo>
                    <a:pt x="9096" y="210"/>
                    <a:pt x="9034" y="261"/>
                    <a:pt x="8979" y="258"/>
                  </a:cubicBezTo>
                  <a:cubicBezTo>
                    <a:pt x="8998" y="215"/>
                    <a:pt x="9048" y="88"/>
                    <a:pt x="9084" y="93"/>
                  </a:cubicBezTo>
                  <a:cubicBezTo>
                    <a:pt x="8882" y="65"/>
                    <a:pt x="8695" y="-10"/>
                    <a:pt x="8489" y="2"/>
                  </a:cubicBezTo>
                  <a:close/>
                  <a:moveTo>
                    <a:pt x="7189" y="63"/>
                  </a:moveTo>
                  <a:cubicBezTo>
                    <a:pt x="6838" y="49"/>
                    <a:pt x="6120" y="161"/>
                    <a:pt x="6038" y="204"/>
                  </a:cubicBezTo>
                  <a:cubicBezTo>
                    <a:pt x="6062" y="192"/>
                    <a:pt x="6150" y="304"/>
                    <a:pt x="6184" y="308"/>
                  </a:cubicBezTo>
                  <a:cubicBezTo>
                    <a:pt x="6183" y="309"/>
                    <a:pt x="6180" y="311"/>
                    <a:pt x="6178" y="313"/>
                  </a:cubicBezTo>
                  <a:cubicBezTo>
                    <a:pt x="6201" y="312"/>
                    <a:pt x="6227" y="314"/>
                    <a:pt x="6248" y="328"/>
                  </a:cubicBezTo>
                  <a:cubicBezTo>
                    <a:pt x="6188" y="330"/>
                    <a:pt x="6149" y="406"/>
                    <a:pt x="6098" y="412"/>
                  </a:cubicBezTo>
                  <a:cubicBezTo>
                    <a:pt x="6159" y="406"/>
                    <a:pt x="6056" y="323"/>
                    <a:pt x="6050" y="320"/>
                  </a:cubicBezTo>
                  <a:cubicBezTo>
                    <a:pt x="5969" y="286"/>
                    <a:pt x="5949" y="202"/>
                    <a:pt x="5858" y="259"/>
                  </a:cubicBezTo>
                  <a:cubicBezTo>
                    <a:pt x="5837" y="273"/>
                    <a:pt x="5658" y="364"/>
                    <a:pt x="5714" y="436"/>
                  </a:cubicBezTo>
                  <a:cubicBezTo>
                    <a:pt x="5740" y="470"/>
                    <a:pt x="5785" y="455"/>
                    <a:pt x="5814" y="455"/>
                  </a:cubicBezTo>
                  <a:cubicBezTo>
                    <a:pt x="5760" y="471"/>
                    <a:pt x="5696" y="566"/>
                    <a:pt x="5795" y="573"/>
                  </a:cubicBezTo>
                  <a:cubicBezTo>
                    <a:pt x="5871" y="579"/>
                    <a:pt x="5942" y="552"/>
                    <a:pt x="6015" y="528"/>
                  </a:cubicBezTo>
                  <a:cubicBezTo>
                    <a:pt x="5994" y="538"/>
                    <a:pt x="5975" y="557"/>
                    <a:pt x="5969" y="587"/>
                  </a:cubicBezTo>
                  <a:cubicBezTo>
                    <a:pt x="5979" y="536"/>
                    <a:pt x="6100" y="696"/>
                    <a:pt x="6009" y="670"/>
                  </a:cubicBezTo>
                  <a:cubicBezTo>
                    <a:pt x="5989" y="663"/>
                    <a:pt x="6000" y="607"/>
                    <a:pt x="5958" y="609"/>
                  </a:cubicBezTo>
                  <a:cubicBezTo>
                    <a:pt x="5930" y="610"/>
                    <a:pt x="5899" y="694"/>
                    <a:pt x="5912" y="694"/>
                  </a:cubicBezTo>
                  <a:cubicBezTo>
                    <a:pt x="5887" y="694"/>
                    <a:pt x="5790" y="704"/>
                    <a:pt x="5781" y="767"/>
                  </a:cubicBezTo>
                  <a:cubicBezTo>
                    <a:pt x="5778" y="782"/>
                    <a:pt x="5920" y="787"/>
                    <a:pt x="6030" y="792"/>
                  </a:cubicBezTo>
                  <a:cubicBezTo>
                    <a:pt x="5914" y="820"/>
                    <a:pt x="5766" y="959"/>
                    <a:pt x="5705" y="770"/>
                  </a:cubicBezTo>
                  <a:cubicBezTo>
                    <a:pt x="5720" y="764"/>
                    <a:pt x="5749" y="773"/>
                    <a:pt x="5759" y="749"/>
                  </a:cubicBezTo>
                  <a:cubicBezTo>
                    <a:pt x="5672" y="744"/>
                    <a:pt x="5516" y="556"/>
                    <a:pt x="5437" y="697"/>
                  </a:cubicBezTo>
                  <a:cubicBezTo>
                    <a:pt x="5450" y="696"/>
                    <a:pt x="5457" y="692"/>
                    <a:pt x="5464" y="717"/>
                  </a:cubicBezTo>
                  <a:cubicBezTo>
                    <a:pt x="5489" y="808"/>
                    <a:pt x="5570" y="697"/>
                    <a:pt x="5586" y="750"/>
                  </a:cubicBezTo>
                  <a:cubicBezTo>
                    <a:pt x="5616" y="846"/>
                    <a:pt x="5531" y="848"/>
                    <a:pt x="5529" y="929"/>
                  </a:cubicBezTo>
                  <a:cubicBezTo>
                    <a:pt x="5529" y="964"/>
                    <a:pt x="5710" y="967"/>
                    <a:pt x="5671" y="971"/>
                  </a:cubicBezTo>
                  <a:cubicBezTo>
                    <a:pt x="5737" y="964"/>
                    <a:pt x="5886" y="918"/>
                    <a:pt x="5946" y="955"/>
                  </a:cubicBezTo>
                  <a:cubicBezTo>
                    <a:pt x="5983" y="976"/>
                    <a:pt x="6156" y="960"/>
                    <a:pt x="6128" y="898"/>
                  </a:cubicBezTo>
                  <a:cubicBezTo>
                    <a:pt x="6128" y="898"/>
                    <a:pt x="6165" y="875"/>
                    <a:pt x="6155" y="851"/>
                  </a:cubicBezTo>
                  <a:cubicBezTo>
                    <a:pt x="6144" y="825"/>
                    <a:pt x="6130" y="808"/>
                    <a:pt x="6115" y="798"/>
                  </a:cubicBezTo>
                  <a:cubicBezTo>
                    <a:pt x="6121" y="798"/>
                    <a:pt x="6149" y="799"/>
                    <a:pt x="6149" y="799"/>
                  </a:cubicBezTo>
                  <a:cubicBezTo>
                    <a:pt x="6136" y="878"/>
                    <a:pt x="6300" y="781"/>
                    <a:pt x="6339" y="731"/>
                  </a:cubicBezTo>
                  <a:cubicBezTo>
                    <a:pt x="6321" y="722"/>
                    <a:pt x="6292" y="738"/>
                    <a:pt x="6277" y="715"/>
                  </a:cubicBezTo>
                  <a:cubicBezTo>
                    <a:pt x="6308" y="641"/>
                    <a:pt x="6353" y="703"/>
                    <a:pt x="6378" y="613"/>
                  </a:cubicBezTo>
                  <a:cubicBezTo>
                    <a:pt x="6386" y="584"/>
                    <a:pt x="6555" y="555"/>
                    <a:pt x="6586" y="520"/>
                  </a:cubicBezTo>
                  <a:cubicBezTo>
                    <a:pt x="6580" y="516"/>
                    <a:pt x="6574" y="503"/>
                    <a:pt x="6566" y="500"/>
                  </a:cubicBezTo>
                  <a:cubicBezTo>
                    <a:pt x="6631" y="414"/>
                    <a:pt x="6738" y="418"/>
                    <a:pt x="6812" y="380"/>
                  </a:cubicBezTo>
                  <a:cubicBezTo>
                    <a:pt x="6907" y="330"/>
                    <a:pt x="7004" y="277"/>
                    <a:pt x="7101" y="247"/>
                  </a:cubicBezTo>
                  <a:cubicBezTo>
                    <a:pt x="7129" y="239"/>
                    <a:pt x="7380" y="142"/>
                    <a:pt x="7381" y="127"/>
                  </a:cubicBezTo>
                  <a:cubicBezTo>
                    <a:pt x="7382" y="87"/>
                    <a:pt x="7306" y="67"/>
                    <a:pt x="7189" y="63"/>
                  </a:cubicBezTo>
                  <a:close/>
                  <a:moveTo>
                    <a:pt x="10938" y="249"/>
                  </a:moveTo>
                  <a:cubicBezTo>
                    <a:pt x="10861" y="244"/>
                    <a:pt x="10784" y="262"/>
                    <a:pt x="10750" y="311"/>
                  </a:cubicBezTo>
                  <a:cubicBezTo>
                    <a:pt x="10787" y="348"/>
                    <a:pt x="10825" y="366"/>
                    <a:pt x="10864" y="377"/>
                  </a:cubicBezTo>
                  <a:cubicBezTo>
                    <a:pt x="10855" y="375"/>
                    <a:pt x="10849" y="373"/>
                    <a:pt x="10870" y="378"/>
                  </a:cubicBezTo>
                  <a:cubicBezTo>
                    <a:pt x="10940" y="397"/>
                    <a:pt x="11074" y="449"/>
                    <a:pt x="11126" y="319"/>
                  </a:cubicBezTo>
                  <a:cubicBezTo>
                    <a:pt x="11093" y="280"/>
                    <a:pt x="11015" y="253"/>
                    <a:pt x="10938" y="249"/>
                  </a:cubicBezTo>
                  <a:close/>
                  <a:moveTo>
                    <a:pt x="14052" y="250"/>
                  </a:moveTo>
                  <a:cubicBezTo>
                    <a:pt x="14004" y="258"/>
                    <a:pt x="13966" y="289"/>
                    <a:pt x="13991" y="372"/>
                  </a:cubicBezTo>
                  <a:cubicBezTo>
                    <a:pt x="14015" y="471"/>
                    <a:pt x="14088" y="382"/>
                    <a:pt x="14125" y="394"/>
                  </a:cubicBezTo>
                  <a:cubicBezTo>
                    <a:pt x="14092" y="426"/>
                    <a:pt x="14176" y="481"/>
                    <a:pt x="14186" y="484"/>
                  </a:cubicBezTo>
                  <a:cubicBezTo>
                    <a:pt x="14263" y="499"/>
                    <a:pt x="14343" y="524"/>
                    <a:pt x="14421" y="517"/>
                  </a:cubicBezTo>
                  <a:cubicBezTo>
                    <a:pt x="14423" y="512"/>
                    <a:pt x="14423" y="508"/>
                    <a:pt x="14424" y="502"/>
                  </a:cubicBezTo>
                  <a:cubicBezTo>
                    <a:pt x="14382" y="473"/>
                    <a:pt x="14372" y="389"/>
                    <a:pt x="14325" y="380"/>
                  </a:cubicBezTo>
                  <a:cubicBezTo>
                    <a:pt x="14258" y="367"/>
                    <a:pt x="14232" y="333"/>
                    <a:pt x="14173" y="275"/>
                  </a:cubicBezTo>
                  <a:cubicBezTo>
                    <a:pt x="14158" y="259"/>
                    <a:pt x="14100" y="243"/>
                    <a:pt x="14052" y="250"/>
                  </a:cubicBezTo>
                  <a:close/>
                  <a:moveTo>
                    <a:pt x="10632" y="334"/>
                  </a:moveTo>
                  <a:cubicBezTo>
                    <a:pt x="10630" y="360"/>
                    <a:pt x="10635" y="383"/>
                    <a:pt x="10642" y="404"/>
                  </a:cubicBezTo>
                  <a:cubicBezTo>
                    <a:pt x="10597" y="336"/>
                    <a:pt x="10509" y="310"/>
                    <a:pt x="10456" y="343"/>
                  </a:cubicBezTo>
                  <a:cubicBezTo>
                    <a:pt x="10334" y="419"/>
                    <a:pt x="10555" y="530"/>
                    <a:pt x="10569" y="532"/>
                  </a:cubicBezTo>
                  <a:cubicBezTo>
                    <a:pt x="10458" y="561"/>
                    <a:pt x="10679" y="772"/>
                    <a:pt x="10702" y="717"/>
                  </a:cubicBezTo>
                  <a:cubicBezTo>
                    <a:pt x="10725" y="529"/>
                    <a:pt x="10814" y="458"/>
                    <a:pt x="10894" y="563"/>
                  </a:cubicBezTo>
                  <a:cubicBezTo>
                    <a:pt x="10890" y="575"/>
                    <a:pt x="10887" y="587"/>
                    <a:pt x="10883" y="599"/>
                  </a:cubicBezTo>
                  <a:cubicBezTo>
                    <a:pt x="10900" y="718"/>
                    <a:pt x="11031" y="592"/>
                    <a:pt x="11056" y="584"/>
                  </a:cubicBezTo>
                  <a:cubicBezTo>
                    <a:pt x="10991" y="475"/>
                    <a:pt x="10715" y="305"/>
                    <a:pt x="10632" y="334"/>
                  </a:cubicBezTo>
                  <a:close/>
                  <a:moveTo>
                    <a:pt x="5341" y="427"/>
                  </a:moveTo>
                  <a:cubicBezTo>
                    <a:pt x="5289" y="423"/>
                    <a:pt x="5237" y="431"/>
                    <a:pt x="5228" y="432"/>
                  </a:cubicBezTo>
                  <a:cubicBezTo>
                    <a:pt x="5232" y="446"/>
                    <a:pt x="5270" y="456"/>
                    <a:pt x="5261" y="480"/>
                  </a:cubicBezTo>
                  <a:cubicBezTo>
                    <a:pt x="5242" y="499"/>
                    <a:pt x="5222" y="509"/>
                    <a:pt x="5200" y="512"/>
                  </a:cubicBezTo>
                  <a:cubicBezTo>
                    <a:pt x="5228" y="520"/>
                    <a:pt x="5459" y="666"/>
                    <a:pt x="5446" y="496"/>
                  </a:cubicBezTo>
                  <a:cubicBezTo>
                    <a:pt x="5442" y="448"/>
                    <a:pt x="5392" y="431"/>
                    <a:pt x="5341" y="427"/>
                  </a:cubicBezTo>
                  <a:close/>
                  <a:moveTo>
                    <a:pt x="14502" y="470"/>
                  </a:moveTo>
                  <a:cubicBezTo>
                    <a:pt x="14475" y="473"/>
                    <a:pt x="14453" y="544"/>
                    <a:pt x="14430" y="543"/>
                  </a:cubicBezTo>
                  <a:cubicBezTo>
                    <a:pt x="14444" y="708"/>
                    <a:pt x="14561" y="620"/>
                    <a:pt x="14619" y="615"/>
                  </a:cubicBezTo>
                  <a:cubicBezTo>
                    <a:pt x="14594" y="628"/>
                    <a:pt x="14555" y="682"/>
                    <a:pt x="14574" y="746"/>
                  </a:cubicBezTo>
                  <a:cubicBezTo>
                    <a:pt x="14542" y="740"/>
                    <a:pt x="14510" y="753"/>
                    <a:pt x="14481" y="784"/>
                  </a:cubicBezTo>
                  <a:lnTo>
                    <a:pt x="14496" y="799"/>
                  </a:lnTo>
                  <a:cubicBezTo>
                    <a:pt x="14441" y="847"/>
                    <a:pt x="14376" y="761"/>
                    <a:pt x="14317" y="793"/>
                  </a:cubicBezTo>
                  <a:cubicBezTo>
                    <a:pt x="14280" y="813"/>
                    <a:pt x="14243" y="830"/>
                    <a:pt x="14204" y="837"/>
                  </a:cubicBezTo>
                  <a:cubicBezTo>
                    <a:pt x="14125" y="853"/>
                    <a:pt x="14068" y="922"/>
                    <a:pt x="14014" y="1035"/>
                  </a:cubicBezTo>
                  <a:lnTo>
                    <a:pt x="14021" y="1089"/>
                  </a:lnTo>
                  <a:cubicBezTo>
                    <a:pt x="13973" y="1100"/>
                    <a:pt x="13707" y="1077"/>
                    <a:pt x="13858" y="1284"/>
                  </a:cubicBezTo>
                  <a:cubicBezTo>
                    <a:pt x="13789" y="1258"/>
                    <a:pt x="13716" y="1249"/>
                    <a:pt x="13656" y="1337"/>
                  </a:cubicBezTo>
                  <a:cubicBezTo>
                    <a:pt x="13638" y="1257"/>
                    <a:pt x="13615" y="1196"/>
                    <a:pt x="13569" y="1208"/>
                  </a:cubicBezTo>
                  <a:lnTo>
                    <a:pt x="13571" y="1272"/>
                  </a:lnTo>
                  <a:lnTo>
                    <a:pt x="13578" y="1272"/>
                  </a:lnTo>
                  <a:cubicBezTo>
                    <a:pt x="13580" y="1272"/>
                    <a:pt x="13587" y="1288"/>
                    <a:pt x="13587" y="1301"/>
                  </a:cubicBezTo>
                  <a:cubicBezTo>
                    <a:pt x="13559" y="1340"/>
                    <a:pt x="13528" y="1329"/>
                    <a:pt x="13520" y="1414"/>
                  </a:cubicBezTo>
                  <a:cubicBezTo>
                    <a:pt x="13514" y="1412"/>
                    <a:pt x="13508" y="1410"/>
                    <a:pt x="13502" y="1408"/>
                  </a:cubicBezTo>
                  <a:cubicBezTo>
                    <a:pt x="13478" y="1292"/>
                    <a:pt x="13514" y="1195"/>
                    <a:pt x="13416" y="1183"/>
                  </a:cubicBezTo>
                  <a:cubicBezTo>
                    <a:pt x="13387" y="1180"/>
                    <a:pt x="13356" y="1180"/>
                    <a:pt x="13327" y="1180"/>
                  </a:cubicBezTo>
                  <a:cubicBezTo>
                    <a:pt x="13266" y="1180"/>
                    <a:pt x="13290" y="1271"/>
                    <a:pt x="13277" y="1347"/>
                  </a:cubicBezTo>
                  <a:cubicBezTo>
                    <a:pt x="13266" y="1407"/>
                    <a:pt x="13222" y="1370"/>
                    <a:pt x="13215" y="1443"/>
                  </a:cubicBezTo>
                  <a:cubicBezTo>
                    <a:pt x="13207" y="1523"/>
                    <a:pt x="13251" y="1509"/>
                    <a:pt x="13257" y="1540"/>
                  </a:cubicBezTo>
                  <a:cubicBezTo>
                    <a:pt x="13270" y="1593"/>
                    <a:pt x="13261" y="1641"/>
                    <a:pt x="13279" y="1702"/>
                  </a:cubicBezTo>
                  <a:cubicBezTo>
                    <a:pt x="13217" y="1661"/>
                    <a:pt x="13155" y="1636"/>
                    <a:pt x="13091" y="1615"/>
                  </a:cubicBezTo>
                  <a:cubicBezTo>
                    <a:pt x="13019" y="1598"/>
                    <a:pt x="12937" y="1513"/>
                    <a:pt x="12867" y="1513"/>
                  </a:cubicBezTo>
                  <a:cubicBezTo>
                    <a:pt x="12760" y="1513"/>
                    <a:pt x="12975" y="1731"/>
                    <a:pt x="12982" y="1743"/>
                  </a:cubicBezTo>
                  <a:cubicBezTo>
                    <a:pt x="12973" y="1747"/>
                    <a:pt x="12964" y="1750"/>
                    <a:pt x="12955" y="1752"/>
                  </a:cubicBezTo>
                  <a:lnTo>
                    <a:pt x="12957" y="1735"/>
                  </a:lnTo>
                  <a:cubicBezTo>
                    <a:pt x="12871" y="1673"/>
                    <a:pt x="12758" y="1801"/>
                    <a:pt x="12678" y="1818"/>
                  </a:cubicBezTo>
                  <a:cubicBezTo>
                    <a:pt x="12678" y="1789"/>
                    <a:pt x="12698" y="1736"/>
                    <a:pt x="12703" y="1705"/>
                  </a:cubicBezTo>
                  <a:cubicBezTo>
                    <a:pt x="12627" y="1689"/>
                    <a:pt x="12559" y="1765"/>
                    <a:pt x="12488" y="1810"/>
                  </a:cubicBezTo>
                  <a:cubicBezTo>
                    <a:pt x="12450" y="1834"/>
                    <a:pt x="12352" y="1866"/>
                    <a:pt x="12357" y="1979"/>
                  </a:cubicBezTo>
                  <a:cubicBezTo>
                    <a:pt x="12362" y="2061"/>
                    <a:pt x="12254" y="1950"/>
                    <a:pt x="12249" y="1943"/>
                  </a:cubicBezTo>
                  <a:cubicBezTo>
                    <a:pt x="12279" y="1909"/>
                    <a:pt x="12370" y="1898"/>
                    <a:pt x="12286" y="1810"/>
                  </a:cubicBezTo>
                  <a:cubicBezTo>
                    <a:pt x="12226" y="1746"/>
                    <a:pt x="12164" y="1751"/>
                    <a:pt x="12099" y="1749"/>
                  </a:cubicBezTo>
                  <a:cubicBezTo>
                    <a:pt x="12102" y="1823"/>
                    <a:pt x="12125" y="1822"/>
                    <a:pt x="12150" y="1862"/>
                  </a:cubicBezTo>
                  <a:cubicBezTo>
                    <a:pt x="12146" y="1852"/>
                    <a:pt x="12157" y="2122"/>
                    <a:pt x="12196" y="2034"/>
                  </a:cubicBezTo>
                  <a:cubicBezTo>
                    <a:pt x="12193" y="2057"/>
                    <a:pt x="12191" y="2081"/>
                    <a:pt x="12190" y="2104"/>
                  </a:cubicBezTo>
                  <a:cubicBezTo>
                    <a:pt x="12115" y="2022"/>
                    <a:pt x="12072" y="2080"/>
                    <a:pt x="12001" y="2144"/>
                  </a:cubicBezTo>
                  <a:cubicBezTo>
                    <a:pt x="11927" y="2212"/>
                    <a:pt x="11981" y="2252"/>
                    <a:pt x="12010" y="2312"/>
                  </a:cubicBezTo>
                  <a:cubicBezTo>
                    <a:pt x="11999" y="2348"/>
                    <a:pt x="11897" y="2260"/>
                    <a:pt x="11884" y="2249"/>
                  </a:cubicBezTo>
                  <a:cubicBezTo>
                    <a:pt x="11856" y="2225"/>
                    <a:pt x="11813" y="2256"/>
                    <a:pt x="11786" y="2281"/>
                  </a:cubicBezTo>
                  <a:cubicBezTo>
                    <a:pt x="11817" y="2365"/>
                    <a:pt x="11852" y="2390"/>
                    <a:pt x="11896" y="2422"/>
                  </a:cubicBezTo>
                  <a:cubicBezTo>
                    <a:pt x="11837" y="2500"/>
                    <a:pt x="11753" y="2283"/>
                    <a:pt x="11721" y="2242"/>
                  </a:cubicBezTo>
                  <a:cubicBezTo>
                    <a:pt x="11732" y="2202"/>
                    <a:pt x="11744" y="2161"/>
                    <a:pt x="11722" y="2120"/>
                  </a:cubicBezTo>
                  <a:cubicBezTo>
                    <a:pt x="11792" y="2147"/>
                    <a:pt x="12187" y="2199"/>
                    <a:pt x="12007" y="1883"/>
                  </a:cubicBezTo>
                  <a:cubicBezTo>
                    <a:pt x="11932" y="1751"/>
                    <a:pt x="11693" y="1632"/>
                    <a:pt x="11597" y="1659"/>
                  </a:cubicBezTo>
                  <a:cubicBezTo>
                    <a:pt x="11594" y="1649"/>
                    <a:pt x="11590" y="1648"/>
                    <a:pt x="11584" y="1653"/>
                  </a:cubicBezTo>
                  <a:cubicBezTo>
                    <a:pt x="11598" y="1653"/>
                    <a:pt x="11549" y="1584"/>
                    <a:pt x="11534" y="1578"/>
                  </a:cubicBezTo>
                  <a:cubicBezTo>
                    <a:pt x="11512" y="1570"/>
                    <a:pt x="11480" y="1584"/>
                    <a:pt x="11456" y="1584"/>
                  </a:cubicBezTo>
                  <a:cubicBezTo>
                    <a:pt x="11452" y="1584"/>
                    <a:pt x="11450" y="1586"/>
                    <a:pt x="11448" y="1589"/>
                  </a:cubicBezTo>
                  <a:cubicBezTo>
                    <a:pt x="11430" y="1581"/>
                    <a:pt x="11414" y="1573"/>
                    <a:pt x="11397" y="1563"/>
                  </a:cubicBezTo>
                  <a:cubicBezTo>
                    <a:pt x="11417" y="1553"/>
                    <a:pt x="11436" y="1543"/>
                    <a:pt x="11454" y="1526"/>
                  </a:cubicBezTo>
                  <a:lnTo>
                    <a:pt x="11453" y="1516"/>
                  </a:lnTo>
                  <a:cubicBezTo>
                    <a:pt x="11449" y="1475"/>
                    <a:pt x="11331" y="1439"/>
                    <a:pt x="11318" y="1459"/>
                  </a:cubicBezTo>
                  <a:cubicBezTo>
                    <a:pt x="11320" y="1350"/>
                    <a:pt x="11238" y="1458"/>
                    <a:pt x="11224" y="1491"/>
                  </a:cubicBezTo>
                  <a:cubicBezTo>
                    <a:pt x="11224" y="1459"/>
                    <a:pt x="11220" y="1440"/>
                    <a:pt x="11208" y="1430"/>
                  </a:cubicBezTo>
                  <a:cubicBezTo>
                    <a:pt x="11210" y="1435"/>
                    <a:pt x="11208" y="1440"/>
                    <a:pt x="11196" y="1440"/>
                  </a:cubicBezTo>
                  <a:lnTo>
                    <a:pt x="11196" y="1421"/>
                  </a:lnTo>
                  <a:cubicBezTo>
                    <a:pt x="11128" y="1414"/>
                    <a:pt x="11049" y="1447"/>
                    <a:pt x="10984" y="1475"/>
                  </a:cubicBezTo>
                  <a:lnTo>
                    <a:pt x="10980" y="1507"/>
                  </a:lnTo>
                  <a:cubicBezTo>
                    <a:pt x="10985" y="1512"/>
                    <a:pt x="10989" y="1517"/>
                    <a:pt x="10994" y="1522"/>
                  </a:cubicBezTo>
                  <a:cubicBezTo>
                    <a:pt x="10992" y="1527"/>
                    <a:pt x="10920" y="1531"/>
                    <a:pt x="10944" y="1569"/>
                  </a:cubicBezTo>
                  <a:cubicBezTo>
                    <a:pt x="10942" y="1572"/>
                    <a:pt x="10923" y="1592"/>
                    <a:pt x="10919" y="1592"/>
                  </a:cubicBezTo>
                  <a:cubicBezTo>
                    <a:pt x="10892" y="1583"/>
                    <a:pt x="10862" y="1529"/>
                    <a:pt x="10835" y="1563"/>
                  </a:cubicBezTo>
                  <a:cubicBezTo>
                    <a:pt x="10824" y="1577"/>
                    <a:pt x="10657" y="1704"/>
                    <a:pt x="10755" y="1723"/>
                  </a:cubicBezTo>
                  <a:cubicBezTo>
                    <a:pt x="10734" y="1786"/>
                    <a:pt x="10705" y="1720"/>
                    <a:pt x="10706" y="1679"/>
                  </a:cubicBezTo>
                  <a:cubicBezTo>
                    <a:pt x="10664" y="1673"/>
                    <a:pt x="10555" y="1782"/>
                    <a:pt x="10550" y="1857"/>
                  </a:cubicBezTo>
                  <a:cubicBezTo>
                    <a:pt x="10589" y="1852"/>
                    <a:pt x="10628" y="1836"/>
                    <a:pt x="10667" y="1825"/>
                  </a:cubicBezTo>
                  <a:cubicBezTo>
                    <a:pt x="10608" y="1847"/>
                    <a:pt x="10457" y="2214"/>
                    <a:pt x="10448" y="2330"/>
                  </a:cubicBezTo>
                  <a:cubicBezTo>
                    <a:pt x="10409" y="2343"/>
                    <a:pt x="10379" y="2453"/>
                    <a:pt x="10349" y="2455"/>
                  </a:cubicBezTo>
                  <a:cubicBezTo>
                    <a:pt x="10314" y="2455"/>
                    <a:pt x="10305" y="2389"/>
                    <a:pt x="10288" y="2481"/>
                  </a:cubicBezTo>
                  <a:cubicBezTo>
                    <a:pt x="10280" y="2523"/>
                    <a:pt x="10198" y="2593"/>
                    <a:pt x="10181" y="2591"/>
                  </a:cubicBezTo>
                  <a:cubicBezTo>
                    <a:pt x="10183" y="2608"/>
                    <a:pt x="10180" y="2615"/>
                    <a:pt x="10173" y="2611"/>
                  </a:cubicBezTo>
                  <a:cubicBezTo>
                    <a:pt x="10172" y="2616"/>
                    <a:pt x="10169" y="2635"/>
                    <a:pt x="10168" y="2638"/>
                  </a:cubicBezTo>
                  <a:cubicBezTo>
                    <a:pt x="10143" y="2676"/>
                    <a:pt x="10093" y="2654"/>
                    <a:pt x="10103" y="2765"/>
                  </a:cubicBezTo>
                  <a:cubicBezTo>
                    <a:pt x="10109" y="2840"/>
                    <a:pt x="10090" y="3027"/>
                    <a:pt x="10110" y="3091"/>
                  </a:cubicBezTo>
                  <a:cubicBezTo>
                    <a:pt x="10146" y="3211"/>
                    <a:pt x="10170" y="3342"/>
                    <a:pt x="10265" y="3300"/>
                  </a:cubicBezTo>
                  <a:cubicBezTo>
                    <a:pt x="10303" y="3283"/>
                    <a:pt x="10412" y="3155"/>
                    <a:pt x="10417" y="3080"/>
                  </a:cubicBezTo>
                  <a:cubicBezTo>
                    <a:pt x="10424" y="3112"/>
                    <a:pt x="10421" y="3117"/>
                    <a:pt x="10441" y="3140"/>
                  </a:cubicBezTo>
                  <a:cubicBezTo>
                    <a:pt x="10436" y="3147"/>
                    <a:pt x="10432" y="3152"/>
                    <a:pt x="10426" y="3157"/>
                  </a:cubicBezTo>
                  <a:cubicBezTo>
                    <a:pt x="10456" y="3297"/>
                    <a:pt x="10486" y="3419"/>
                    <a:pt x="10541" y="3529"/>
                  </a:cubicBezTo>
                  <a:cubicBezTo>
                    <a:pt x="10522" y="3546"/>
                    <a:pt x="10518" y="3585"/>
                    <a:pt x="10532" y="3617"/>
                  </a:cubicBezTo>
                  <a:cubicBezTo>
                    <a:pt x="10522" y="3606"/>
                    <a:pt x="10480" y="3655"/>
                    <a:pt x="10472" y="3664"/>
                  </a:cubicBezTo>
                  <a:cubicBezTo>
                    <a:pt x="10422" y="3718"/>
                    <a:pt x="10499" y="3735"/>
                    <a:pt x="10491" y="3783"/>
                  </a:cubicBezTo>
                  <a:cubicBezTo>
                    <a:pt x="10482" y="3840"/>
                    <a:pt x="10454" y="3741"/>
                    <a:pt x="10457" y="3841"/>
                  </a:cubicBezTo>
                  <a:cubicBezTo>
                    <a:pt x="10444" y="3849"/>
                    <a:pt x="10412" y="3867"/>
                    <a:pt x="10400" y="3846"/>
                  </a:cubicBezTo>
                  <a:cubicBezTo>
                    <a:pt x="10403" y="3826"/>
                    <a:pt x="10411" y="3765"/>
                    <a:pt x="10406" y="3747"/>
                  </a:cubicBezTo>
                  <a:cubicBezTo>
                    <a:pt x="10416" y="3755"/>
                    <a:pt x="10449" y="3797"/>
                    <a:pt x="10447" y="3800"/>
                  </a:cubicBezTo>
                  <a:cubicBezTo>
                    <a:pt x="10500" y="3702"/>
                    <a:pt x="10371" y="3627"/>
                    <a:pt x="10399" y="3733"/>
                  </a:cubicBezTo>
                  <a:cubicBezTo>
                    <a:pt x="10394" y="3730"/>
                    <a:pt x="10389" y="3729"/>
                    <a:pt x="10383" y="3728"/>
                  </a:cubicBezTo>
                  <a:cubicBezTo>
                    <a:pt x="10388" y="3715"/>
                    <a:pt x="10418" y="3592"/>
                    <a:pt x="10418" y="3590"/>
                  </a:cubicBezTo>
                  <a:cubicBezTo>
                    <a:pt x="10420" y="3593"/>
                    <a:pt x="10424" y="3598"/>
                    <a:pt x="10430" y="3599"/>
                  </a:cubicBezTo>
                  <a:cubicBezTo>
                    <a:pt x="10431" y="3599"/>
                    <a:pt x="10429" y="3388"/>
                    <a:pt x="10444" y="3315"/>
                  </a:cubicBezTo>
                  <a:cubicBezTo>
                    <a:pt x="10400" y="3336"/>
                    <a:pt x="10355" y="3385"/>
                    <a:pt x="10314" y="3425"/>
                  </a:cubicBezTo>
                  <a:cubicBezTo>
                    <a:pt x="10277" y="3461"/>
                    <a:pt x="10264" y="3673"/>
                    <a:pt x="10309" y="3699"/>
                  </a:cubicBezTo>
                  <a:cubicBezTo>
                    <a:pt x="10307" y="3717"/>
                    <a:pt x="10298" y="3730"/>
                    <a:pt x="10299" y="3748"/>
                  </a:cubicBezTo>
                  <a:cubicBezTo>
                    <a:pt x="10292" y="3743"/>
                    <a:pt x="10286" y="3739"/>
                    <a:pt x="10280" y="3734"/>
                  </a:cubicBezTo>
                  <a:cubicBezTo>
                    <a:pt x="10288" y="3753"/>
                    <a:pt x="10295" y="3841"/>
                    <a:pt x="10311" y="3841"/>
                  </a:cubicBezTo>
                  <a:cubicBezTo>
                    <a:pt x="10296" y="3841"/>
                    <a:pt x="10300" y="3847"/>
                    <a:pt x="10292" y="3852"/>
                  </a:cubicBezTo>
                  <a:cubicBezTo>
                    <a:pt x="10291" y="3847"/>
                    <a:pt x="10310" y="3917"/>
                    <a:pt x="10309" y="3922"/>
                  </a:cubicBezTo>
                  <a:cubicBezTo>
                    <a:pt x="10294" y="3923"/>
                    <a:pt x="10278" y="3942"/>
                    <a:pt x="10284" y="3977"/>
                  </a:cubicBezTo>
                  <a:cubicBezTo>
                    <a:pt x="10250" y="3972"/>
                    <a:pt x="10074" y="3956"/>
                    <a:pt x="10112" y="4116"/>
                  </a:cubicBezTo>
                  <a:cubicBezTo>
                    <a:pt x="10059" y="4015"/>
                    <a:pt x="10106" y="4004"/>
                    <a:pt x="10063" y="4137"/>
                  </a:cubicBezTo>
                  <a:cubicBezTo>
                    <a:pt x="10036" y="4223"/>
                    <a:pt x="9997" y="4288"/>
                    <a:pt x="9955" y="4334"/>
                  </a:cubicBezTo>
                  <a:lnTo>
                    <a:pt x="9954" y="4331"/>
                  </a:lnTo>
                  <a:cubicBezTo>
                    <a:pt x="9877" y="4318"/>
                    <a:pt x="9902" y="4418"/>
                    <a:pt x="9872" y="4486"/>
                  </a:cubicBezTo>
                  <a:cubicBezTo>
                    <a:pt x="9869" y="4494"/>
                    <a:pt x="9769" y="4615"/>
                    <a:pt x="9777" y="4614"/>
                  </a:cubicBezTo>
                  <a:cubicBezTo>
                    <a:pt x="9741" y="4614"/>
                    <a:pt x="9700" y="4553"/>
                    <a:pt x="9665" y="4536"/>
                  </a:cubicBezTo>
                  <a:cubicBezTo>
                    <a:pt x="9681" y="4728"/>
                    <a:pt x="9686" y="4639"/>
                    <a:pt x="9623" y="4722"/>
                  </a:cubicBezTo>
                  <a:cubicBezTo>
                    <a:pt x="9585" y="4685"/>
                    <a:pt x="9579" y="4701"/>
                    <a:pt x="9540" y="4701"/>
                  </a:cubicBezTo>
                  <a:cubicBezTo>
                    <a:pt x="9490" y="4728"/>
                    <a:pt x="9444" y="4863"/>
                    <a:pt x="9533" y="4872"/>
                  </a:cubicBezTo>
                  <a:cubicBezTo>
                    <a:pt x="9578" y="4930"/>
                    <a:pt x="9613" y="4884"/>
                    <a:pt x="9640" y="5000"/>
                  </a:cubicBezTo>
                  <a:cubicBezTo>
                    <a:pt x="9652" y="5047"/>
                    <a:pt x="9664" y="5076"/>
                    <a:pt x="9684" y="5104"/>
                  </a:cubicBezTo>
                  <a:cubicBezTo>
                    <a:pt x="9722" y="5116"/>
                    <a:pt x="9676" y="5513"/>
                    <a:pt x="9656" y="5540"/>
                  </a:cubicBezTo>
                  <a:cubicBezTo>
                    <a:pt x="9659" y="5543"/>
                    <a:pt x="9567" y="5519"/>
                    <a:pt x="9560" y="5520"/>
                  </a:cubicBezTo>
                  <a:cubicBezTo>
                    <a:pt x="9536" y="5527"/>
                    <a:pt x="9492" y="5569"/>
                    <a:pt x="9473" y="5569"/>
                  </a:cubicBezTo>
                  <a:cubicBezTo>
                    <a:pt x="9444" y="5569"/>
                    <a:pt x="9238" y="5363"/>
                    <a:pt x="9222" y="5526"/>
                  </a:cubicBezTo>
                  <a:cubicBezTo>
                    <a:pt x="9208" y="5567"/>
                    <a:pt x="9146" y="5572"/>
                    <a:pt x="9159" y="5633"/>
                  </a:cubicBezTo>
                  <a:cubicBezTo>
                    <a:pt x="9172" y="5702"/>
                    <a:pt x="9187" y="5731"/>
                    <a:pt x="9174" y="5814"/>
                  </a:cubicBezTo>
                  <a:cubicBezTo>
                    <a:pt x="9185" y="5796"/>
                    <a:pt x="9204" y="5767"/>
                    <a:pt x="9216" y="5761"/>
                  </a:cubicBezTo>
                  <a:cubicBezTo>
                    <a:pt x="9216" y="5765"/>
                    <a:pt x="9217" y="5768"/>
                    <a:pt x="9217" y="5772"/>
                  </a:cubicBezTo>
                  <a:cubicBezTo>
                    <a:pt x="9206" y="5780"/>
                    <a:pt x="9193" y="5800"/>
                    <a:pt x="9183" y="5816"/>
                  </a:cubicBezTo>
                  <a:cubicBezTo>
                    <a:pt x="9194" y="5963"/>
                    <a:pt x="9093" y="6346"/>
                    <a:pt x="9167" y="6381"/>
                  </a:cubicBezTo>
                  <a:cubicBezTo>
                    <a:pt x="9181" y="6418"/>
                    <a:pt x="9155" y="6576"/>
                    <a:pt x="9152" y="6612"/>
                  </a:cubicBezTo>
                  <a:cubicBezTo>
                    <a:pt x="9190" y="6613"/>
                    <a:pt x="9232" y="6618"/>
                    <a:pt x="9268" y="6592"/>
                  </a:cubicBezTo>
                  <a:cubicBezTo>
                    <a:pt x="9270" y="6581"/>
                    <a:pt x="9271" y="6569"/>
                    <a:pt x="9271" y="6557"/>
                  </a:cubicBezTo>
                  <a:cubicBezTo>
                    <a:pt x="9304" y="6574"/>
                    <a:pt x="9344" y="6827"/>
                    <a:pt x="9384" y="6737"/>
                  </a:cubicBezTo>
                  <a:cubicBezTo>
                    <a:pt x="9421" y="6655"/>
                    <a:pt x="9455" y="6616"/>
                    <a:pt x="9517" y="6625"/>
                  </a:cubicBezTo>
                  <a:cubicBezTo>
                    <a:pt x="9530" y="6624"/>
                    <a:pt x="9580" y="6636"/>
                    <a:pt x="9583" y="6639"/>
                  </a:cubicBezTo>
                  <a:cubicBezTo>
                    <a:pt x="9601" y="6657"/>
                    <a:pt x="9646" y="6495"/>
                    <a:pt x="9682" y="6487"/>
                  </a:cubicBezTo>
                  <a:cubicBezTo>
                    <a:pt x="9685" y="6430"/>
                    <a:pt x="9767" y="6278"/>
                    <a:pt x="9758" y="6263"/>
                  </a:cubicBezTo>
                  <a:cubicBezTo>
                    <a:pt x="9686" y="6132"/>
                    <a:pt x="9800" y="6086"/>
                    <a:pt x="9805" y="5964"/>
                  </a:cubicBezTo>
                  <a:cubicBezTo>
                    <a:pt x="9807" y="5901"/>
                    <a:pt x="9958" y="5839"/>
                    <a:pt x="9973" y="5704"/>
                  </a:cubicBezTo>
                  <a:cubicBezTo>
                    <a:pt x="9934" y="5550"/>
                    <a:pt x="10041" y="5572"/>
                    <a:pt x="10078" y="5572"/>
                  </a:cubicBezTo>
                  <a:cubicBezTo>
                    <a:pt x="10162" y="5572"/>
                    <a:pt x="10160" y="5634"/>
                    <a:pt x="10235" y="5525"/>
                  </a:cubicBezTo>
                  <a:cubicBezTo>
                    <a:pt x="10292" y="5561"/>
                    <a:pt x="10294" y="5435"/>
                    <a:pt x="10333" y="5435"/>
                  </a:cubicBezTo>
                  <a:cubicBezTo>
                    <a:pt x="10426" y="5443"/>
                    <a:pt x="10402" y="5622"/>
                    <a:pt x="10459" y="5700"/>
                  </a:cubicBezTo>
                  <a:cubicBezTo>
                    <a:pt x="10499" y="5755"/>
                    <a:pt x="10533" y="5874"/>
                    <a:pt x="10575" y="5910"/>
                  </a:cubicBezTo>
                  <a:cubicBezTo>
                    <a:pt x="10585" y="5919"/>
                    <a:pt x="10656" y="5979"/>
                    <a:pt x="10657" y="5982"/>
                  </a:cubicBezTo>
                  <a:cubicBezTo>
                    <a:pt x="10661" y="6002"/>
                    <a:pt x="10746" y="6133"/>
                    <a:pt x="10758" y="6138"/>
                  </a:cubicBezTo>
                  <a:cubicBezTo>
                    <a:pt x="10792" y="6150"/>
                    <a:pt x="10828" y="6391"/>
                    <a:pt x="10774" y="6397"/>
                  </a:cubicBezTo>
                  <a:cubicBezTo>
                    <a:pt x="10749" y="6394"/>
                    <a:pt x="10732" y="6458"/>
                    <a:pt x="10718" y="6458"/>
                  </a:cubicBezTo>
                  <a:cubicBezTo>
                    <a:pt x="10684" y="6458"/>
                    <a:pt x="10584" y="6370"/>
                    <a:pt x="10566" y="6447"/>
                  </a:cubicBezTo>
                  <a:cubicBezTo>
                    <a:pt x="10549" y="6523"/>
                    <a:pt x="10713" y="6691"/>
                    <a:pt x="10737" y="6691"/>
                  </a:cubicBezTo>
                  <a:cubicBezTo>
                    <a:pt x="10776" y="6691"/>
                    <a:pt x="10759" y="6502"/>
                    <a:pt x="10774" y="6464"/>
                  </a:cubicBezTo>
                  <a:cubicBezTo>
                    <a:pt x="10788" y="6505"/>
                    <a:pt x="10954" y="6254"/>
                    <a:pt x="10844" y="6171"/>
                  </a:cubicBezTo>
                  <a:cubicBezTo>
                    <a:pt x="10843" y="6126"/>
                    <a:pt x="10852" y="6094"/>
                    <a:pt x="10871" y="6072"/>
                  </a:cubicBezTo>
                  <a:cubicBezTo>
                    <a:pt x="10896" y="6072"/>
                    <a:pt x="10923" y="6139"/>
                    <a:pt x="10933" y="6177"/>
                  </a:cubicBezTo>
                  <a:cubicBezTo>
                    <a:pt x="11070" y="6095"/>
                    <a:pt x="10800" y="5899"/>
                    <a:pt x="10802" y="5881"/>
                  </a:cubicBezTo>
                  <a:cubicBezTo>
                    <a:pt x="10823" y="5796"/>
                    <a:pt x="10795" y="5811"/>
                    <a:pt x="10762" y="5811"/>
                  </a:cubicBezTo>
                  <a:cubicBezTo>
                    <a:pt x="10689" y="5811"/>
                    <a:pt x="10687" y="5662"/>
                    <a:pt x="10653" y="5579"/>
                  </a:cubicBezTo>
                  <a:cubicBezTo>
                    <a:pt x="10625" y="5510"/>
                    <a:pt x="10574" y="5489"/>
                    <a:pt x="10562" y="5393"/>
                  </a:cubicBezTo>
                  <a:cubicBezTo>
                    <a:pt x="10540" y="5292"/>
                    <a:pt x="10578" y="5290"/>
                    <a:pt x="10604" y="5246"/>
                  </a:cubicBezTo>
                  <a:cubicBezTo>
                    <a:pt x="10599" y="5289"/>
                    <a:pt x="10616" y="5350"/>
                    <a:pt x="10628" y="5381"/>
                  </a:cubicBezTo>
                  <a:cubicBezTo>
                    <a:pt x="10642" y="5361"/>
                    <a:pt x="10655" y="5358"/>
                    <a:pt x="10667" y="5381"/>
                  </a:cubicBezTo>
                  <a:cubicBezTo>
                    <a:pt x="10670" y="5373"/>
                    <a:pt x="10678" y="5335"/>
                    <a:pt x="10683" y="5335"/>
                  </a:cubicBezTo>
                  <a:cubicBezTo>
                    <a:pt x="10683" y="5335"/>
                    <a:pt x="10753" y="5567"/>
                    <a:pt x="10795" y="5586"/>
                  </a:cubicBezTo>
                  <a:cubicBezTo>
                    <a:pt x="10838" y="5605"/>
                    <a:pt x="10874" y="5682"/>
                    <a:pt x="10913" y="5724"/>
                  </a:cubicBezTo>
                  <a:lnTo>
                    <a:pt x="10913" y="5723"/>
                  </a:lnTo>
                  <a:cubicBezTo>
                    <a:pt x="10924" y="5738"/>
                    <a:pt x="10936" y="5753"/>
                    <a:pt x="10947" y="5767"/>
                  </a:cubicBezTo>
                  <a:cubicBezTo>
                    <a:pt x="10947" y="5767"/>
                    <a:pt x="10950" y="5752"/>
                    <a:pt x="10953" y="5741"/>
                  </a:cubicBezTo>
                  <a:cubicBezTo>
                    <a:pt x="10969" y="5769"/>
                    <a:pt x="10981" y="5798"/>
                    <a:pt x="11001" y="5808"/>
                  </a:cubicBezTo>
                  <a:cubicBezTo>
                    <a:pt x="11002" y="5955"/>
                    <a:pt x="10984" y="5987"/>
                    <a:pt x="11030" y="6102"/>
                  </a:cubicBezTo>
                  <a:cubicBezTo>
                    <a:pt x="10991" y="6123"/>
                    <a:pt x="11030" y="6215"/>
                    <a:pt x="11046" y="6185"/>
                  </a:cubicBezTo>
                  <a:cubicBezTo>
                    <a:pt x="11064" y="6231"/>
                    <a:pt x="11074" y="6281"/>
                    <a:pt x="11074" y="6343"/>
                  </a:cubicBezTo>
                  <a:cubicBezTo>
                    <a:pt x="11098" y="6348"/>
                    <a:pt x="11122" y="6366"/>
                    <a:pt x="11142" y="6394"/>
                  </a:cubicBezTo>
                  <a:cubicBezTo>
                    <a:pt x="11127" y="6413"/>
                    <a:pt x="11116" y="6437"/>
                    <a:pt x="11107" y="6467"/>
                  </a:cubicBezTo>
                  <a:cubicBezTo>
                    <a:pt x="11157" y="6537"/>
                    <a:pt x="11120" y="6604"/>
                    <a:pt x="11174" y="6670"/>
                  </a:cubicBezTo>
                  <a:cubicBezTo>
                    <a:pt x="11174" y="6654"/>
                    <a:pt x="11180" y="6611"/>
                    <a:pt x="11191" y="6615"/>
                  </a:cubicBezTo>
                  <a:cubicBezTo>
                    <a:pt x="11203" y="6634"/>
                    <a:pt x="11203" y="6694"/>
                    <a:pt x="11214" y="6723"/>
                  </a:cubicBezTo>
                  <a:cubicBezTo>
                    <a:pt x="11217" y="6709"/>
                    <a:pt x="11222" y="6659"/>
                    <a:pt x="11230" y="6659"/>
                  </a:cubicBezTo>
                  <a:cubicBezTo>
                    <a:pt x="11235" y="6659"/>
                    <a:pt x="11265" y="6719"/>
                    <a:pt x="11269" y="6732"/>
                  </a:cubicBezTo>
                  <a:cubicBezTo>
                    <a:pt x="11268" y="6672"/>
                    <a:pt x="11263" y="6604"/>
                    <a:pt x="11247" y="6551"/>
                  </a:cubicBezTo>
                  <a:cubicBezTo>
                    <a:pt x="11265" y="6556"/>
                    <a:pt x="11283" y="6544"/>
                    <a:pt x="11285" y="6503"/>
                  </a:cubicBezTo>
                  <a:cubicBezTo>
                    <a:pt x="11300" y="6511"/>
                    <a:pt x="11334" y="6509"/>
                    <a:pt x="11321" y="6458"/>
                  </a:cubicBezTo>
                  <a:cubicBezTo>
                    <a:pt x="11332" y="6455"/>
                    <a:pt x="11342" y="6445"/>
                    <a:pt x="11349" y="6427"/>
                  </a:cubicBezTo>
                  <a:cubicBezTo>
                    <a:pt x="11337" y="6382"/>
                    <a:pt x="11178" y="6098"/>
                    <a:pt x="11217" y="6052"/>
                  </a:cubicBezTo>
                  <a:cubicBezTo>
                    <a:pt x="11217" y="6113"/>
                    <a:pt x="11324" y="6094"/>
                    <a:pt x="11287" y="6019"/>
                  </a:cubicBezTo>
                  <a:cubicBezTo>
                    <a:pt x="11338" y="6027"/>
                    <a:pt x="11357" y="5985"/>
                    <a:pt x="11419" y="6019"/>
                  </a:cubicBezTo>
                  <a:cubicBezTo>
                    <a:pt x="11439" y="6003"/>
                    <a:pt x="11460" y="5963"/>
                    <a:pt x="11469" y="5910"/>
                  </a:cubicBezTo>
                  <a:cubicBezTo>
                    <a:pt x="11469" y="5899"/>
                    <a:pt x="11469" y="5877"/>
                    <a:pt x="11468" y="5863"/>
                  </a:cubicBezTo>
                  <a:cubicBezTo>
                    <a:pt x="11469" y="5863"/>
                    <a:pt x="11470" y="5862"/>
                    <a:pt x="11471" y="5862"/>
                  </a:cubicBezTo>
                  <a:cubicBezTo>
                    <a:pt x="11468" y="5880"/>
                    <a:pt x="11468" y="5904"/>
                    <a:pt x="11475" y="5932"/>
                  </a:cubicBezTo>
                  <a:cubicBezTo>
                    <a:pt x="11462" y="5950"/>
                    <a:pt x="11427" y="6079"/>
                    <a:pt x="11457" y="6102"/>
                  </a:cubicBezTo>
                  <a:cubicBezTo>
                    <a:pt x="11425" y="6182"/>
                    <a:pt x="11447" y="6288"/>
                    <a:pt x="11493" y="6292"/>
                  </a:cubicBezTo>
                  <a:cubicBezTo>
                    <a:pt x="11499" y="6459"/>
                    <a:pt x="11541" y="6740"/>
                    <a:pt x="11639" y="6737"/>
                  </a:cubicBezTo>
                  <a:cubicBezTo>
                    <a:pt x="11666" y="6740"/>
                    <a:pt x="11793" y="6924"/>
                    <a:pt x="11794" y="6734"/>
                  </a:cubicBezTo>
                  <a:cubicBezTo>
                    <a:pt x="11794" y="6662"/>
                    <a:pt x="11905" y="6840"/>
                    <a:pt x="11907" y="6842"/>
                  </a:cubicBezTo>
                  <a:cubicBezTo>
                    <a:pt x="11968" y="6901"/>
                    <a:pt x="12005" y="6742"/>
                    <a:pt x="12047" y="6731"/>
                  </a:cubicBezTo>
                  <a:cubicBezTo>
                    <a:pt x="12069" y="6731"/>
                    <a:pt x="12087" y="6785"/>
                    <a:pt x="12111" y="6760"/>
                  </a:cubicBezTo>
                  <a:cubicBezTo>
                    <a:pt x="12106" y="6806"/>
                    <a:pt x="12124" y="6849"/>
                    <a:pt x="12121" y="6901"/>
                  </a:cubicBezTo>
                  <a:cubicBezTo>
                    <a:pt x="12121" y="6901"/>
                    <a:pt x="12136" y="6911"/>
                    <a:pt x="12138" y="6912"/>
                  </a:cubicBezTo>
                  <a:cubicBezTo>
                    <a:pt x="12140" y="6950"/>
                    <a:pt x="12134" y="6991"/>
                    <a:pt x="12145" y="7025"/>
                  </a:cubicBezTo>
                  <a:cubicBezTo>
                    <a:pt x="12113" y="7086"/>
                    <a:pt x="12108" y="7159"/>
                    <a:pt x="12098" y="7241"/>
                  </a:cubicBezTo>
                  <a:cubicBezTo>
                    <a:pt x="12068" y="7262"/>
                    <a:pt x="12060" y="7457"/>
                    <a:pt x="12036" y="7536"/>
                  </a:cubicBezTo>
                  <a:cubicBezTo>
                    <a:pt x="12034" y="7527"/>
                    <a:pt x="12032" y="7519"/>
                    <a:pt x="12031" y="7510"/>
                  </a:cubicBezTo>
                  <a:cubicBezTo>
                    <a:pt x="11993" y="7536"/>
                    <a:pt x="11954" y="7530"/>
                    <a:pt x="11916" y="7545"/>
                  </a:cubicBezTo>
                  <a:cubicBezTo>
                    <a:pt x="11903" y="7545"/>
                    <a:pt x="11844" y="7480"/>
                    <a:pt x="11829" y="7469"/>
                  </a:cubicBezTo>
                  <a:cubicBezTo>
                    <a:pt x="11815" y="7465"/>
                    <a:pt x="11776" y="7481"/>
                    <a:pt x="11769" y="7476"/>
                  </a:cubicBezTo>
                  <a:cubicBezTo>
                    <a:pt x="11764" y="7476"/>
                    <a:pt x="11754" y="7463"/>
                    <a:pt x="11749" y="7458"/>
                  </a:cubicBezTo>
                  <a:cubicBezTo>
                    <a:pt x="11748" y="7462"/>
                    <a:pt x="11739" y="7521"/>
                    <a:pt x="11741" y="7521"/>
                  </a:cubicBezTo>
                  <a:cubicBezTo>
                    <a:pt x="11687" y="7536"/>
                    <a:pt x="11665" y="7612"/>
                    <a:pt x="11605" y="7536"/>
                  </a:cubicBezTo>
                  <a:cubicBezTo>
                    <a:pt x="11557" y="7474"/>
                    <a:pt x="11474" y="7440"/>
                    <a:pt x="11418" y="7476"/>
                  </a:cubicBezTo>
                  <a:cubicBezTo>
                    <a:pt x="11416" y="7457"/>
                    <a:pt x="11245" y="7290"/>
                    <a:pt x="11234" y="7284"/>
                  </a:cubicBezTo>
                  <a:cubicBezTo>
                    <a:pt x="11177" y="7256"/>
                    <a:pt x="11069" y="7275"/>
                    <a:pt x="11043" y="7420"/>
                  </a:cubicBezTo>
                  <a:cubicBezTo>
                    <a:pt x="11028" y="7498"/>
                    <a:pt x="11061" y="7559"/>
                    <a:pt x="11049" y="7626"/>
                  </a:cubicBezTo>
                  <a:cubicBezTo>
                    <a:pt x="11030" y="7729"/>
                    <a:pt x="10769" y="7523"/>
                    <a:pt x="10762" y="7431"/>
                  </a:cubicBezTo>
                  <a:cubicBezTo>
                    <a:pt x="10752" y="7287"/>
                    <a:pt x="10548" y="7229"/>
                    <a:pt x="10490" y="7219"/>
                  </a:cubicBezTo>
                  <a:cubicBezTo>
                    <a:pt x="10488" y="7182"/>
                    <a:pt x="10478" y="7158"/>
                    <a:pt x="10459" y="7153"/>
                  </a:cubicBezTo>
                  <a:lnTo>
                    <a:pt x="10459" y="7152"/>
                  </a:lnTo>
                  <a:cubicBezTo>
                    <a:pt x="10449" y="7153"/>
                    <a:pt x="10413" y="7143"/>
                    <a:pt x="10418" y="7106"/>
                  </a:cubicBezTo>
                  <a:cubicBezTo>
                    <a:pt x="10418" y="7094"/>
                    <a:pt x="10483" y="6986"/>
                    <a:pt x="10487" y="6938"/>
                  </a:cubicBezTo>
                  <a:cubicBezTo>
                    <a:pt x="10496" y="6849"/>
                    <a:pt x="10459" y="6851"/>
                    <a:pt x="10461" y="6813"/>
                  </a:cubicBezTo>
                  <a:cubicBezTo>
                    <a:pt x="10443" y="6779"/>
                    <a:pt x="10530" y="6518"/>
                    <a:pt x="10433" y="6635"/>
                  </a:cubicBezTo>
                  <a:cubicBezTo>
                    <a:pt x="10424" y="6559"/>
                    <a:pt x="10249" y="6553"/>
                    <a:pt x="10209" y="6584"/>
                  </a:cubicBezTo>
                  <a:cubicBezTo>
                    <a:pt x="10202" y="6584"/>
                    <a:pt x="10084" y="6592"/>
                    <a:pt x="10095" y="6629"/>
                  </a:cubicBezTo>
                  <a:cubicBezTo>
                    <a:pt x="10026" y="6546"/>
                    <a:pt x="9912" y="6637"/>
                    <a:pt x="9845" y="6671"/>
                  </a:cubicBezTo>
                  <a:cubicBezTo>
                    <a:pt x="9754" y="6671"/>
                    <a:pt x="9658" y="6821"/>
                    <a:pt x="9574" y="6882"/>
                  </a:cubicBezTo>
                  <a:cubicBezTo>
                    <a:pt x="9570" y="6873"/>
                    <a:pt x="9567" y="6864"/>
                    <a:pt x="9566" y="6853"/>
                  </a:cubicBezTo>
                  <a:lnTo>
                    <a:pt x="9559" y="6856"/>
                  </a:lnTo>
                  <a:lnTo>
                    <a:pt x="9556" y="6837"/>
                  </a:lnTo>
                  <a:cubicBezTo>
                    <a:pt x="9518" y="6884"/>
                    <a:pt x="9451" y="6880"/>
                    <a:pt x="9413" y="6828"/>
                  </a:cubicBezTo>
                  <a:cubicBezTo>
                    <a:pt x="9415" y="6797"/>
                    <a:pt x="9416" y="6768"/>
                    <a:pt x="9414" y="6737"/>
                  </a:cubicBezTo>
                  <a:cubicBezTo>
                    <a:pt x="9314" y="6746"/>
                    <a:pt x="9335" y="6953"/>
                    <a:pt x="9281" y="7066"/>
                  </a:cubicBezTo>
                  <a:cubicBezTo>
                    <a:pt x="9229" y="7175"/>
                    <a:pt x="9155" y="7176"/>
                    <a:pt x="9109" y="7312"/>
                  </a:cubicBezTo>
                  <a:cubicBezTo>
                    <a:pt x="9101" y="7406"/>
                    <a:pt x="9057" y="7466"/>
                    <a:pt x="9060" y="7566"/>
                  </a:cubicBezTo>
                  <a:cubicBezTo>
                    <a:pt x="9064" y="7698"/>
                    <a:pt x="9060" y="7781"/>
                    <a:pt x="9008" y="7871"/>
                  </a:cubicBezTo>
                  <a:cubicBezTo>
                    <a:pt x="8946" y="7978"/>
                    <a:pt x="8877" y="8057"/>
                    <a:pt x="8794" y="8051"/>
                  </a:cubicBezTo>
                  <a:cubicBezTo>
                    <a:pt x="8785" y="8191"/>
                    <a:pt x="8716" y="8213"/>
                    <a:pt x="8701" y="8320"/>
                  </a:cubicBezTo>
                  <a:cubicBezTo>
                    <a:pt x="8676" y="8488"/>
                    <a:pt x="8652" y="8575"/>
                    <a:pt x="8590" y="8699"/>
                  </a:cubicBezTo>
                  <a:lnTo>
                    <a:pt x="8596" y="8719"/>
                  </a:lnTo>
                  <a:cubicBezTo>
                    <a:pt x="8560" y="8841"/>
                    <a:pt x="8483" y="9054"/>
                    <a:pt x="8521" y="9189"/>
                  </a:cubicBezTo>
                  <a:lnTo>
                    <a:pt x="8533" y="9189"/>
                  </a:lnTo>
                  <a:cubicBezTo>
                    <a:pt x="8550" y="9189"/>
                    <a:pt x="8539" y="9318"/>
                    <a:pt x="8571" y="9311"/>
                  </a:cubicBezTo>
                  <a:cubicBezTo>
                    <a:pt x="8575" y="9330"/>
                    <a:pt x="8583" y="9443"/>
                    <a:pt x="8567" y="9443"/>
                  </a:cubicBezTo>
                  <a:lnTo>
                    <a:pt x="8548" y="9460"/>
                  </a:lnTo>
                  <a:cubicBezTo>
                    <a:pt x="8618" y="9626"/>
                    <a:pt x="8576" y="9785"/>
                    <a:pt x="8547" y="9966"/>
                  </a:cubicBezTo>
                  <a:cubicBezTo>
                    <a:pt x="8535" y="9962"/>
                    <a:pt x="8523" y="9967"/>
                    <a:pt x="8512" y="9979"/>
                  </a:cubicBezTo>
                  <a:cubicBezTo>
                    <a:pt x="8542" y="10073"/>
                    <a:pt x="8479" y="10180"/>
                    <a:pt x="8444" y="10241"/>
                  </a:cubicBezTo>
                  <a:cubicBezTo>
                    <a:pt x="8501" y="10253"/>
                    <a:pt x="8512" y="10376"/>
                    <a:pt x="8506" y="10473"/>
                  </a:cubicBezTo>
                  <a:cubicBezTo>
                    <a:pt x="8506" y="10473"/>
                    <a:pt x="8505" y="10473"/>
                    <a:pt x="8505" y="10473"/>
                  </a:cubicBezTo>
                  <a:cubicBezTo>
                    <a:pt x="8504" y="10479"/>
                    <a:pt x="8503" y="10483"/>
                    <a:pt x="8500" y="10485"/>
                  </a:cubicBezTo>
                  <a:cubicBezTo>
                    <a:pt x="8491" y="10575"/>
                    <a:pt x="8533" y="10741"/>
                    <a:pt x="8593" y="10713"/>
                  </a:cubicBezTo>
                  <a:cubicBezTo>
                    <a:pt x="8595" y="10778"/>
                    <a:pt x="8621" y="10804"/>
                    <a:pt x="8626" y="10867"/>
                  </a:cubicBezTo>
                  <a:cubicBezTo>
                    <a:pt x="8642" y="10873"/>
                    <a:pt x="8651" y="10860"/>
                    <a:pt x="8659" y="10832"/>
                  </a:cubicBezTo>
                  <a:cubicBezTo>
                    <a:pt x="8674" y="10936"/>
                    <a:pt x="8731" y="10961"/>
                    <a:pt x="8741" y="11043"/>
                  </a:cubicBezTo>
                  <a:cubicBezTo>
                    <a:pt x="8768" y="11127"/>
                    <a:pt x="8765" y="11174"/>
                    <a:pt x="8778" y="11273"/>
                  </a:cubicBezTo>
                  <a:lnTo>
                    <a:pt x="8788" y="11273"/>
                  </a:lnTo>
                  <a:cubicBezTo>
                    <a:pt x="8799" y="11321"/>
                    <a:pt x="8892" y="11567"/>
                    <a:pt x="8928" y="11537"/>
                  </a:cubicBezTo>
                  <a:cubicBezTo>
                    <a:pt x="8991" y="11674"/>
                    <a:pt x="9050" y="11793"/>
                    <a:pt x="9144" y="11889"/>
                  </a:cubicBezTo>
                  <a:cubicBezTo>
                    <a:pt x="9143" y="11923"/>
                    <a:pt x="9142" y="11957"/>
                    <a:pt x="9141" y="11991"/>
                  </a:cubicBezTo>
                  <a:cubicBezTo>
                    <a:pt x="9158" y="11970"/>
                    <a:pt x="9176" y="11948"/>
                    <a:pt x="9194" y="11929"/>
                  </a:cubicBezTo>
                  <a:lnTo>
                    <a:pt x="9197" y="11932"/>
                  </a:lnTo>
                  <a:lnTo>
                    <a:pt x="9197" y="11926"/>
                  </a:lnTo>
                  <a:cubicBezTo>
                    <a:pt x="9255" y="11863"/>
                    <a:pt x="9312" y="11814"/>
                    <a:pt x="9379" y="11819"/>
                  </a:cubicBezTo>
                  <a:cubicBezTo>
                    <a:pt x="9410" y="11821"/>
                    <a:pt x="9482" y="11873"/>
                    <a:pt x="9506" y="11816"/>
                  </a:cubicBezTo>
                  <a:cubicBezTo>
                    <a:pt x="9520" y="11829"/>
                    <a:pt x="9533" y="11843"/>
                    <a:pt x="9547" y="11859"/>
                  </a:cubicBezTo>
                  <a:cubicBezTo>
                    <a:pt x="9595" y="11793"/>
                    <a:pt x="9775" y="11714"/>
                    <a:pt x="9785" y="11641"/>
                  </a:cubicBezTo>
                  <a:cubicBezTo>
                    <a:pt x="9797" y="11652"/>
                    <a:pt x="9803" y="11665"/>
                    <a:pt x="9808" y="11624"/>
                  </a:cubicBezTo>
                  <a:cubicBezTo>
                    <a:pt x="9809" y="11622"/>
                    <a:pt x="9814" y="11616"/>
                    <a:pt x="9822" y="11612"/>
                  </a:cubicBezTo>
                  <a:cubicBezTo>
                    <a:pt x="9841" y="11650"/>
                    <a:pt x="9889" y="11615"/>
                    <a:pt x="9912" y="11601"/>
                  </a:cubicBezTo>
                  <a:lnTo>
                    <a:pt x="9912" y="11596"/>
                  </a:lnTo>
                  <a:cubicBezTo>
                    <a:pt x="10063" y="11586"/>
                    <a:pt x="10027" y="11686"/>
                    <a:pt x="10099" y="11883"/>
                  </a:cubicBezTo>
                  <a:cubicBezTo>
                    <a:pt x="10138" y="11989"/>
                    <a:pt x="10252" y="11923"/>
                    <a:pt x="10302" y="11901"/>
                  </a:cubicBezTo>
                  <a:cubicBezTo>
                    <a:pt x="10307" y="11947"/>
                    <a:pt x="10329" y="11995"/>
                    <a:pt x="10354" y="11993"/>
                  </a:cubicBezTo>
                  <a:cubicBezTo>
                    <a:pt x="10352" y="12018"/>
                    <a:pt x="10366" y="12213"/>
                    <a:pt x="10369" y="12234"/>
                  </a:cubicBezTo>
                  <a:lnTo>
                    <a:pt x="10364" y="12234"/>
                  </a:lnTo>
                  <a:cubicBezTo>
                    <a:pt x="10359" y="12348"/>
                    <a:pt x="10309" y="12436"/>
                    <a:pt x="10360" y="12487"/>
                  </a:cubicBezTo>
                  <a:cubicBezTo>
                    <a:pt x="10353" y="12572"/>
                    <a:pt x="10351" y="12660"/>
                    <a:pt x="10304" y="12673"/>
                  </a:cubicBezTo>
                  <a:cubicBezTo>
                    <a:pt x="10330" y="12903"/>
                    <a:pt x="10395" y="13028"/>
                    <a:pt x="10465" y="13205"/>
                  </a:cubicBezTo>
                  <a:cubicBezTo>
                    <a:pt x="10460" y="13224"/>
                    <a:pt x="10457" y="13241"/>
                    <a:pt x="10451" y="13258"/>
                  </a:cubicBezTo>
                  <a:cubicBezTo>
                    <a:pt x="10486" y="13325"/>
                    <a:pt x="10507" y="13410"/>
                    <a:pt x="10536" y="13481"/>
                  </a:cubicBezTo>
                  <a:lnTo>
                    <a:pt x="10553" y="13452"/>
                  </a:lnTo>
                  <a:cubicBezTo>
                    <a:pt x="10560" y="13474"/>
                    <a:pt x="10552" y="13475"/>
                    <a:pt x="10552" y="13499"/>
                  </a:cubicBezTo>
                  <a:lnTo>
                    <a:pt x="10544" y="13502"/>
                  </a:lnTo>
                  <a:cubicBezTo>
                    <a:pt x="10545" y="13590"/>
                    <a:pt x="10651" y="13996"/>
                    <a:pt x="10626" y="14053"/>
                  </a:cubicBezTo>
                  <a:cubicBezTo>
                    <a:pt x="10574" y="14117"/>
                    <a:pt x="10610" y="14245"/>
                    <a:pt x="10636" y="14332"/>
                  </a:cubicBezTo>
                  <a:cubicBezTo>
                    <a:pt x="10701" y="14550"/>
                    <a:pt x="10605" y="14582"/>
                    <a:pt x="10592" y="14716"/>
                  </a:cubicBezTo>
                  <a:cubicBezTo>
                    <a:pt x="10579" y="14830"/>
                    <a:pt x="10544" y="15115"/>
                    <a:pt x="10510" y="15192"/>
                  </a:cubicBezTo>
                  <a:cubicBezTo>
                    <a:pt x="10513" y="15203"/>
                    <a:pt x="10516" y="15215"/>
                    <a:pt x="10517" y="15227"/>
                  </a:cubicBezTo>
                  <a:lnTo>
                    <a:pt x="10512" y="15230"/>
                  </a:lnTo>
                  <a:cubicBezTo>
                    <a:pt x="10517" y="15285"/>
                    <a:pt x="10512" y="15348"/>
                    <a:pt x="10512" y="15404"/>
                  </a:cubicBezTo>
                  <a:lnTo>
                    <a:pt x="10510" y="15408"/>
                  </a:lnTo>
                  <a:cubicBezTo>
                    <a:pt x="10494" y="15782"/>
                    <a:pt x="10722" y="16084"/>
                    <a:pt x="10700" y="16467"/>
                  </a:cubicBezTo>
                  <a:cubicBezTo>
                    <a:pt x="10689" y="16665"/>
                    <a:pt x="10734" y="17220"/>
                    <a:pt x="10848" y="17292"/>
                  </a:cubicBezTo>
                  <a:cubicBezTo>
                    <a:pt x="10871" y="17341"/>
                    <a:pt x="10986" y="17845"/>
                    <a:pt x="10964" y="17901"/>
                  </a:cubicBezTo>
                  <a:cubicBezTo>
                    <a:pt x="10888" y="17948"/>
                    <a:pt x="10963" y="18023"/>
                    <a:pt x="10969" y="18094"/>
                  </a:cubicBezTo>
                  <a:cubicBezTo>
                    <a:pt x="10930" y="18309"/>
                    <a:pt x="11156" y="18289"/>
                    <a:pt x="11214" y="18223"/>
                  </a:cubicBezTo>
                  <a:cubicBezTo>
                    <a:pt x="11281" y="18144"/>
                    <a:pt x="11348" y="18190"/>
                    <a:pt x="11424" y="18203"/>
                  </a:cubicBezTo>
                  <a:cubicBezTo>
                    <a:pt x="11424" y="18203"/>
                    <a:pt x="11427" y="18174"/>
                    <a:pt x="11427" y="18173"/>
                  </a:cubicBezTo>
                  <a:cubicBezTo>
                    <a:pt x="11564" y="18185"/>
                    <a:pt x="11669" y="17923"/>
                    <a:pt x="11762" y="17755"/>
                  </a:cubicBezTo>
                  <a:cubicBezTo>
                    <a:pt x="11810" y="17667"/>
                    <a:pt x="11830" y="17558"/>
                    <a:pt x="11864" y="17450"/>
                  </a:cubicBezTo>
                  <a:cubicBezTo>
                    <a:pt x="11883" y="17390"/>
                    <a:pt x="11931" y="17348"/>
                    <a:pt x="11946" y="17285"/>
                  </a:cubicBezTo>
                  <a:cubicBezTo>
                    <a:pt x="11968" y="17192"/>
                    <a:pt x="11988" y="17106"/>
                    <a:pt x="11999" y="16990"/>
                  </a:cubicBezTo>
                  <a:lnTo>
                    <a:pt x="12001" y="16990"/>
                  </a:lnTo>
                  <a:cubicBezTo>
                    <a:pt x="12006" y="16937"/>
                    <a:pt x="12007" y="16883"/>
                    <a:pt x="12007" y="16830"/>
                  </a:cubicBezTo>
                  <a:lnTo>
                    <a:pt x="11992" y="16826"/>
                  </a:lnTo>
                  <a:cubicBezTo>
                    <a:pt x="12004" y="16726"/>
                    <a:pt x="12039" y="16734"/>
                    <a:pt x="12082" y="16686"/>
                  </a:cubicBezTo>
                  <a:cubicBezTo>
                    <a:pt x="12154" y="16603"/>
                    <a:pt x="12173" y="16592"/>
                    <a:pt x="12188" y="16435"/>
                  </a:cubicBezTo>
                  <a:cubicBezTo>
                    <a:pt x="12193" y="16297"/>
                    <a:pt x="12198" y="16199"/>
                    <a:pt x="12178" y="16066"/>
                  </a:cubicBezTo>
                  <a:cubicBezTo>
                    <a:pt x="12143" y="15834"/>
                    <a:pt x="12173" y="15822"/>
                    <a:pt x="12258" y="15678"/>
                  </a:cubicBezTo>
                  <a:cubicBezTo>
                    <a:pt x="12324" y="15565"/>
                    <a:pt x="12347" y="15492"/>
                    <a:pt x="12431" y="15401"/>
                  </a:cubicBezTo>
                  <a:cubicBezTo>
                    <a:pt x="12494" y="15333"/>
                    <a:pt x="12625" y="15100"/>
                    <a:pt x="12585" y="14924"/>
                  </a:cubicBezTo>
                  <a:cubicBezTo>
                    <a:pt x="12573" y="14870"/>
                    <a:pt x="12587" y="14257"/>
                    <a:pt x="12561" y="14265"/>
                  </a:cubicBezTo>
                  <a:cubicBezTo>
                    <a:pt x="12555" y="14237"/>
                    <a:pt x="12528" y="14202"/>
                    <a:pt x="12513" y="14202"/>
                  </a:cubicBezTo>
                  <a:cubicBezTo>
                    <a:pt x="12481" y="14119"/>
                    <a:pt x="12507" y="13940"/>
                    <a:pt x="12485" y="13856"/>
                  </a:cubicBezTo>
                  <a:cubicBezTo>
                    <a:pt x="12477" y="13828"/>
                    <a:pt x="12495" y="13781"/>
                    <a:pt x="12498" y="13754"/>
                  </a:cubicBezTo>
                  <a:cubicBezTo>
                    <a:pt x="12504" y="13672"/>
                    <a:pt x="12466" y="13681"/>
                    <a:pt x="12453" y="13629"/>
                  </a:cubicBezTo>
                  <a:cubicBezTo>
                    <a:pt x="12441" y="13553"/>
                    <a:pt x="12521" y="13127"/>
                    <a:pt x="12553" y="13060"/>
                  </a:cubicBezTo>
                  <a:cubicBezTo>
                    <a:pt x="12581" y="13042"/>
                    <a:pt x="12598" y="13009"/>
                    <a:pt x="12618" y="12964"/>
                  </a:cubicBezTo>
                  <a:lnTo>
                    <a:pt x="12623" y="12979"/>
                  </a:lnTo>
                  <a:cubicBezTo>
                    <a:pt x="12735" y="12627"/>
                    <a:pt x="12901" y="12423"/>
                    <a:pt x="13027" y="12106"/>
                  </a:cubicBezTo>
                  <a:cubicBezTo>
                    <a:pt x="13087" y="11954"/>
                    <a:pt x="13145" y="11800"/>
                    <a:pt x="13171" y="11607"/>
                  </a:cubicBezTo>
                  <a:cubicBezTo>
                    <a:pt x="13184" y="11516"/>
                    <a:pt x="13209" y="11430"/>
                    <a:pt x="13229" y="11345"/>
                  </a:cubicBezTo>
                  <a:cubicBezTo>
                    <a:pt x="13258" y="11225"/>
                    <a:pt x="13261" y="11109"/>
                    <a:pt x="13284" y="10999"/>
                  </a:cubicBezTo>
                  <a:cubicBezTo>
                    <a:pt x="13287" y="11002"/>
                    <a:pt x="13288" y="11008"/>
                    <a:pt x="13289" y="11015"/>
                  </a:cubicBezTo>
                  <a:cubicBezTo>
                    <a:pt x="13297" y="11016"/>
                    <a:pt x="13305" y="11016"/>
                    <a:pt x="13313" y="11014"/>
                  </a:cubicBezTo>
                  <a:cubicBezTo>
                    <a:pt x="13318" y="10974"/>
                    <a:pt x="13314" y="10946"/>
                    <a:pt x="13305" y="10903"/>
                  </a:cubicBezTo>
                  <a:cubicBezTo>
                    <a:pt x="13281" y="10788"/>
                    <a:pt x="13339" y="10680"/>
                    <a:pt x="13237" y="10683"/>
                  </a:cubicBezTo>
                  <a:cubicBezTo>
                    <a:pt x="13205" y="10684"/>
                    <a:pt x="13147" y="10791"/>
                    <a:pt x="13096" y="10791"/>
                  </a:cubicBezTo>
                  <a:cubicBezTo>
                    <a:pt x="13032" y="10791"/>
                    <a:pt x="12980" y="10860"/>
                    <a:pt x="12915" y="10860"/>
                  </a:cubicBezTo>
                  <a:cubicBezTo>
                    <a:pt x="12878" y="10860"/>
                    <a:pt x="12856" y="10941"/>
                    <a:pt x="12818" y="10930"/>
                  </a:cubicBezTo>
                  <a:cubicBezTo>
                    <a:pt x="12771" y="10895"/>
                    <a:pt x="12766" y="10753"/>
                    <a:pt x="12729" y="10718"/>
                  </a:cubicBezTo>
                  <a:cubicBezTo>
                    <a:pt x="12750" y="10688"/>
                    <a:pt x="12756" y="10637"/>
                    <a:pt x="12746" y="10592"/>
                  </a:cubicBezTo>
                  <a:cubicBezTo>
                    <a:pt x="12749" y="10581"/>
                    <a:pt x="12751" y="10576"/>
                    <a:pt x="12751" y="10570"/>
                  </a:cubicBezTo>
                  <a:cubicBezTo>
                    <a:pt x="12813" y="10696"/>
                    <a:pt x="12897" y="10489"/>
                    <a:pt x="12951" y="10489"/>
                  </a:cubicBezTo>
                  <a:cubicBezTo>
                    <a:pt x="13058" y="10489"/>
                    <a:pt x="13140" y="10310"/>
                    <a:pt x="13231" y="10238"/>
                  </a:cubicBezTo>
                  <a:cubicBezTo>
                    <a:pt x="13294" y="10187"/>
                    <a:pt x="13389" y="10192"/>
                    <a:pt x="13377" y="10020"/>
                  </a:cubicBezTo>
                  <a:cubicBezTo>
                    <a:pt x="13376" y="9993"/>
                    <a:pt x="13409" y="9991"/>
                    <a:pt x="13422" y="9995"/>
                  </a:cubicBezTo>
                  <a:cubicBezTo>
                    <a:pt x="13424" y="9976"/>
                    <a:pt x="13425" y="9956"/>
                    <a:pt x="13428" y="9937"/>
                  </a:cubicBezTo>
                  <a:cubicBezTo>
                    <a:pt x="13430" y="9942"/>
                    <a:pt x="13435" y="9951"/>
                    <a:pt x="13437" y="9957"/>
                  </a:cubicBezTo>
                  <a:cubicBezTo>
                    <a:pt x="13487" y="9937"/>
                    <a:pt x="13609" y="9883"/>
                    <a:pt x="13600" y="9764"/>
                  </a:cubicBezTo>
                  <a:cubicBezTo>
                    <a:pt x="13605" y="9817"/>
                    <a:pt x="13711" y="9597"/>
                    <a:pt x="13704" y="9606"/>
                  </a:cubicBezTo>
                  <a:cubicBezTo>
                    <a:pt x="13718" y="9595"/>
                    <a:pt x="13743" y="9600"/>
                    <a:pt x="13758" y="9600"/>
                  </a:cubicBezTo>
                  <a:lnTo>
                    <a:pt x="13760" y="9570"/>
                  </a:lnTo>
                  <a:lnTo>
                    <a:pt x="13769" y="9556"/>
                  </a:lnTo>
                  <a:cubicBezTo>
                    <a:pt x="13763" y="9494"/>
                    <a:pt x="13755" y="9381"/>
                    <a:pt x="13771" y="9321"/>
                  </a:cubicBezTo>
                  <a:cubicBezTo>
                    <a:pt x="13821" y="9390"/>
                    <a:pt x="13894" y="8999"/>
                    <a:pt x="13901" y="8925"/>
                  </a:cubicBezTo>
                  <a:cubicBezTo>
                    <a:pt x="13870" y="8929"/>
                    <a:pt x="13866" y="8911"/>
                    <a:pt x="13841" y="8881"/>
                  </a:cubicBezTo>
                  <a:cubicBezTo>
                    <a:pt x="13780" y="8736"/>
                    <a:pt x="13769" y="8788"/>
                    <a:pt x="13694" y="8699"/>
                  </a:cubicBezTo>
                  <a:cubicBezTo>
                    <a:pt x="13612" y="8601"/>
                    <a:pt x="13641" y="8440"/>
                    <a:pt x="13599" y="8321"/>
                  </a:cubicBezTo>
                  <a:cubicBezTo>
                    <a:pt x="13606" y="8308"/>
                    <a:pt x="13608" y="8290"/>
                    <a:pt x="13605" y="8266"/>
                  </a:cubicBezTo>
                  <a:cubicBezTo>
                    <a:pt x="13643" y="8252"/>
                    <a:pt x="13647" y="8433"/>
                    <a:pt x="13666" y="8472"/>
                  </a:cubicBezTo>
                  <a:cubicBezTo>
                    <a:pt x="13697" y="8536"/>
                    <a:pt x="13773" y="8534"/>
                    <a:pt x="13816" y="8544"/>
                  </a:cubicBezTo>
                  <a:cubicBezTo>
                    <a:pt x="13872" y="8563"/>
                    <a:pt x="13959" y="8655"/>
                    <a:pt x="14009" y="8614"/>
                  </a:cubicBezTo>
                  <a:cubicBezTo>
                    <a:pt x="14097" y="8541"/>
                    <a:pt x="14193" y="8610"/>
                    <a:pt x="14287" y="8554"/>
                  </a:cubicBezTo>
                  <a:cubicBezTo>
                    <a:pt x="14289" y="8571"/>
                    <a:pt x="14293" y="8583"/>
                    <a:pt x="14300" y="8589"/>
                  </a:cubicBezTo>
                  <a:cubicBezTo>
                    <a:pt x="14297" y="8650"/>
                    <a:pt x="14314" y="8665"/>
                    <a:pt x="14339" y="8663"/>
                  </a:cubicBezTo>
                  <a:cubicBezTo>
                    <a:pt x="14347" y="8735"/>
                    <a:pt x="14375" y="8861"/>
                    <a:pt x="14420" y="8823"/>
                  </a:cubicBezTo>
                  <a:cubicBezTo>
                    <a:pt x="14457" y="8897"/>
                    <a:pt x="14516" y="8999"/>
                    <a:pt x="14570" y="8960"/>
                  </a:cubicBezTo>
                  <a:cubicBezTo>
                    <a:pt x="14553" y="9011"/>
                    <a:pt x="14497" y="8921"/>
                    <a:pt x="14482" y="8997"/>
                  </a:cubicBezTo>
                  <a:cubicBezTo>
                    <a:pt x="14472" y="9048"/>
                    <a:pt x="14531" y="9140"/>
                    <a:pt x="14547" y="9173"/>
                  </a:cubicBezTo>
                  <a:cubicBezTo>
                    <a:pt x="14607" y="9298"/>
                    <a:pt x="14669" y="9376"/>
                    <a:pt x="14741" y="9221"/>
                  </a:cubicBezTo>
                  <a:cubicBezTo>
                    <a:pt x="14741" y="9221"/>
                    <a:pt x="14743" y="9197"/>
                    <a:pt x="14743" y="9196"/>
                  </a:cubicBezTo>
                  <a:cubicBezTo>
                    <a:pt x="14778" y="9553"/>
                    <a:pt x="14801" y="9998"/>
                    <a:pt x="14916" y="10306"/>
                  </a:cubicBezTo>
                  <a:cubicBezTo>
                    <a:pt x="14959" y="10421"/>
                    <a:pt x="15122" y="11539"/>
                    <a:pt x="15225" y="11322"/>
                  </a:cubicBezTo>
                  <a:cubicBezTo>
                    <a:pt x="15253" y="11262"/>
                    <a:pt x="15253" y="11212"/>
                    <a:pt x="15289" y="11174"/>
                  </a:cubicBezTo>
                  <a:cubicBezTo>
                    <a:pt x="15325" y="11135"/>
                    <a:pt x="15278" y="11058"/>
                    <a:pt x="15328" y="11008"/>
                  </a:cubicBezTo>
                  <a:cubicBezTo>
                    <a:pt x="15339" y="10947"/>
                    <a:pt x="15359" y="10960"/>
                    <a:pt x="15358" y="10867"/>
                  </a:cubicBezTo>
                  <a:cubicBezTo>
                    <a:pt x="15358" y="10812"/>
                    <a:pt x="15339" y="10755"/>
                    <a:pt x="15352" y="10703"/>
                  </a:cubicBezTo>
                  <a:cubicBezTo>
                    <a:pt x="15401" y="10501"/>
                    <a:pt x="15338" y="10352"/>
                    <a:pt x="15346" y="10154"/>
                  </a:cubicBezTo>
                  <a:cubicBezTo>
                    <a:pt x="15348" y="10124"/>
                    <a:pt x="15428" y="10046"/>
                    <a:pt x="15424" y="10046"/>
                  </a:cubicBezTo>
                  <a:cubicBezTo>
                    <a:pt x="15469" y="10046"/>
                    <a:pt x="15539" y="9796"/>
                    <a:pt x="15582" y="9722"/>
                  </a:cubicBezTo>
                  <a:cubicBezTo>
                    <a:pt x="15619" y="9661"/>
                    <a:pt x="15637" y="9496"/>
                    <a:pt x="15687" y="9480"/>
                  </a:cubicBezTo>
                  <a:cubicBezTo>
                    <a:pt x="15739" y="9463"/>
                    <a:pt x="15754" y="9369"/>
                    <a:pt x="15791" y="9309"/>
                  </a:cubicBezTo>
                  <a:cubicBezTo>
                    <a:pt x="15698" y="9124"/>
                    <a:pt x="15871" y="9194"/>
                    <a:pt x="15903" y="9178"/>
                  </a:cubicBezTo>
                  <a:lnTo>
                    <a:pt x="15905" y="9189"/>
                  </a:lnTo>
                  <a:cubicBezTo>
                    <a:pt x="15948" y="9181"/>
                    <a:pt x="16080" y="9140"/>
                    <a:pt x="16046" y="8994"/>
                  </a:cubicBezTo>
                  <a:cubicBezTo>
                    <a:pt x="16110" y="9031"/>
                    <a:pt x="16065" y="9161"/>
                    <a:pt x="16065" y="9221"/>
                  </a:cubicBezTo>
                  <a:cubicBezTo>
                    <a:pt x="16086" y="9268"/>
                    <a:pt x="16110" y="9316"/>
                    <a:pt x="16129" y="9369"/>
                  </a:cubicBezTo>
                  <a:cubicBezTo>
                    <a:pt x="16154" y="9437"/>
                    <a:pt x="16193" y="9446"/>
                    <a:pt x="16212" y="9488"/>
                  </a:cubicBezTo>
                  <a:cubicBezTo>
                    <a:pt x="16190" y="9547"/>
                    <a:pt x="16193" y="9675"/>
                    <a:pt x="16248" y="9663"/>
                  </a:cubicBezTo>
                  <a:lnTo>
                    <a:pt x="16250" y="9646"/>
                  </a:lnTo>
                  <a:cubicBezTo>
                    <a:pt x="16306" y="9666"/>
                    <a:pt x="16268" y="10166"/>
                    <a:pt x="16314" y="10096"/>
                  </a:cubicBezTo>
                  <a:cubicBezTo>
                    <a:pt x="16343" y="10245"/>
                    <a:pt x="16466" y="10036"/>
                    <a:pt x="16483" y="9957"/>
                  </a:cubicBezTo>
                  <a:cubicBezTo>
                    <a:pt x="16487" y="9983"/>
                    <a:pt x="16496" y="9999"/>
                    <a:pt x="16510" y="10003"/>
                  </a:cubicBezTo>
                  <a:cubicBezTo>
                    <a:pt x="16506" y="10104"/>
                    <a:pt x="16550" y="10465"/>
                    <a:pt x="16603" y="10515"/>
                  </a:cubicBezTo>
                  <a:lnTo>
                    <a:pt x="16603" y="10512"/>
                  </a:lnTo>
                  <a:cubicBezTo>
                    <a:pt x="16625" y="10640"/>
                    <a:pt x="16603" y="11019"/>
                    <a:pt x="16646" y="11079"/>
                  </a:cubicBezTo>
                  <a:cubicBezTo>
                    <a:pt x="16639" y="11144"/>
                    <a:pt x="16609" y="11369"/>
                    <a:pt x="16651" y="11418"/>
                  </a:cubicBezTo>
                  <a:cubicBezTo>
                    <a:pt x="16653" y="11422"/>
                    <a:pt x="16656" y="11425"/>
                    <a:pt x="16659" y="11427"/>
                  </a:cubicBezTo>
                  <a:cubicBezTo>
                    <a:pt x="16673" y="11427"/>
                    <a:pt x="16677" y="11398"/>
                    <a:pt x="16680" y="11374"/>
                  </a:cubicBezTo>
                  <a:cubicBezTo>
                    <a:pt x="16742" y="11544"/>
                    <a:pt x="16812" y="11706"/>
                    <a:pt x="16812" y="11932"/>
                  </a:cubicBezTo>
                  <a:cubicBezTo>
                    <a:pt x="16813" y="12055"/>
                    <a:pt x="16941" y="12415"/>
                    <a:pt x="17004" y="12415"/>
                  </a:cubicBezTo>
                  <a:lnTo>
                    <a:pt x="16991" y="12415"/>
                  </a:lnTo>
                  <a:lnTo>
                    <a:pt x="17084" y="12545"/>
                  </a:lnTo>
                  <a:cubicBezTo>
                    <a:pt x="17100" y="12420"/>
                    <a:pt x="17123" y="12260"/>
                    <a:pt x="17054" y="12165"/>
                  </a:cubicBezTo>
                  <a:cubicBezTo>
                    <a:pt x="17036" y="12141"/>
                    <a:pt x="17029" y="12000"/>
                    <a:pt x="17038" y="11959"/>
                  </a:cubicBezTo>
                  <a:cubicBezTo>
                    <a:pt x="17063" y="11835"/>
                    <a:pt x="16976" y="11604"/>
                    <a:pt x="16918" y="11578"/>
                  </a:cubicBezTo>
                  <a:cubicBezTo>
                    <a:pt x="16900" y="11524"/>
                    <a:pt x="16811" y="11496"/>
                    <a:pt x="16804" y="11423"/>
                  </a:cubicBezTo>
                  <a:cubicBezTo>
                    <a:pt x="16844" y="11363"/>
                    <a:pt x="16776" y="11183"/>
                    <a:pt x="16770" y="11121"/>
                  </a:cubicBezTo>
                  <a:cubicBezTo>
                    <a:pt x="16758" y="11118"/>
                    <a:pt x="16747" y="11119"/>
                    <a:pt x="16735" y="11127"/>
                  </a:cubicBezTo>
                  <a:cubicBezTo>
                    <a:pt x="16718" y="10927"/>
                    <a:pt x="16799" y="10701"/>
                    <a:pt x="16766" y="10508"/>
                  </a:cubicBezTo>
                  <a:cubicBezTo>
                    <a:pt x="16776" y="10507"/>
                    <a:pt x="16785" y="10505"/>
                    <a:pt x="16794" y="10503"/>
                  </a:cubicBezTo>
                  <a:cubicBezTo>
                    <a:pt x="16790" y="10671"/>
                    <a:pt x="16820" y="10575"/>
                    <a:pt x="16858" y="10637"/>
                  </a:cubicBezTo>
                  <a:cubicBezTo>
                    <a:pt x="16892" y="10622"/>
                    <a:pt x="16895" y="10781"/>
                    <a:pt x="16938" y="10730"/>
                  </a:cubicBezTo>
                  <a:cubicBezTo>
                    <a:pt x="16955" y="10784"/>
                    <a:pt x="16964" y="10972"/>
                    <a:pt x="17007" y="10880"/>
                  </a:cubicBezTo>
                  <a:cubicBezTo>
                    <a:pt x="17011" y="10886"/>
                    <a:pt x="17015" y="10917"/>
                    <a:pt x="17016" y="10928"/>
                  </a:cubicBezTo>
                  <a:cubicBezTo>
                    <a:pt x="17047" y="10953"/>
                    <a:pt x="17077" y="11038"/>
                    <a:pt x="17105" y="11044"/>
                  </a:cubicBezTo>
                  <a:cubicBezTo>
                    <a:pt x="17087" y="11127"/>
                    <a:pt x="17099" y="11212"/>
                    <a:pt x="17079" y="11296"/>
                  </a:cubicBezTo>
                  <a:cubicBezTo>
                    <a:pt x="17117" y="11320"/>
                    <a:pt x="17208" y="11217"/>
                    <a:pt x="17221" y="11136"/>
                  </a:cubicBezTo>
                  <a:cubicBezTo>
                    <a:pt x="17247" y="11139"/>
                    <a:pt x="17257" y="11047"/>
                    <a:pt x="17259" y="11006"/>
                  </a:cubicBezTo>
                  <a:lnTo>
                    <a:pt x="17267" y="11018"/>
                  </a:lnTo>
                  <a:cubicBezTo>
                    <a:pt x="17317" y="10956"/>
                    <a:pt x="17404" y="10902"/>
                    <a:pt x="17414" y="10767"/>
                  </a:cubicBezTo>
                  <a:cubicBezTo>
                    <a:pt x="17423" y="10631"/>
                    <a:pt x="17408" y="10524"/>
                    <a:pt x="17403" y="10392"/>
                  </a:cubicBezTo>
                  <a:cubicBezTo>
                    <a:pt x="17392" y="10107"/>
                    <a:pt x="17253" y="9969"/>
                    <a:pt x="17174" y="9773"/>
                  </a:cubicBezTo>
                  <a:cubicBezTo>
                    <a:pt x="17159" y="9692"/>
                    <a:pt x="17056" y="9534"/>
                    <a:pt x="17119" y="9434"/>
                  </a:cubicBezTo>
                  <a:cubicBezTo>
                    <a:pt x="17149" y="9388"/>
                    <a:pt x="17155" y="9320"/>
                    <a:pt x="17184" y="9273"/>
                  </a:cubicBezTo>
                  <a:cubicBezTo>
                    <a:pt x="17203" y="9242"/>
                    <a:pt x="17234" y="9194"/>
                    <a:pt x="17246" y="9157"/>
                  </a:cubicBezTo>
                  <a:cubicBezTo>
                    <a:pt x="17261" y="9173"/>
                    <a:pt x="17301" y="9263"/>
                    <a:pt x="17315" y="9181"/>
                  </a:cubicBezTo>
                  <a:cubicBezTo>
                    <a:pt x="17316" y="9182"/>
                    <a:pt x="17317" y="9183"/>
                    <a:pt x="17318" y="9184"/>
                  </a:cubicBezTo>
                  <a:cubicBezTo>
                    <a:pt x="17298" y="9250"/>
                    <a:pt x="17326" y="9344"/>
                    <a:pt x="17350" y="9390"/>
                  </a:cubicBezTo>
                  <a:cubicBezTo>
                    <a:pt x="17227" y="9402"/>
                    <a:pt x="17322" y="9779"/>
                    <a:pt x="17374" y="9657"/>
                  </a:cubicBezTo>
                  <a:cubicBezTo>
                    <a:pt x="17416" y="9650"/>
                    <a:pt x="17418" y="9489"/>
                    <a:pt x="17432" y="9434"/>
                  </a:cubicBezTo>
                  <a:cubicBezTo>
                    <a:pt x="17432" y="9373"/>
                    <a:pt x="17412" y="9380"/>
                    <a:pt x="17390" y="9387"/>
                  </a:cubicBezTo>
                  <a:cubicBezTo>
                    <a:pt x="17429" y="9332"/>
                    <a:pt x="17396" y="9323"/>
                    <a:pt x="17390" y="9256"/>
                  </a:cubicBezTo>
                  <a:cubicBezTo>
                    <a:pt x="17385" y="9196"/>
                    <a:pt x="17445" y="9215"/>
                    <a:pt x="17461" y="9196"/>
                  </a:cubicBezTo>
                  <a:cubicBezTo>
                    <a:pt x="17493" y="9161"/>
                    <a:pt x="17525" y="9146"/>
                    <a:pt x="17559" y="9109"/>
                  </a:cubicBezTo>
                  <a:cubicBezTo>
                    <a:pt x="17560" y="9105"/>
                    <a:pt x="17561" y="9102"/>
                    <a:pt x="17561" y="9097"/>
                  </a:cubicBezTo>
                  <a:cubicBezTo>
                    <a:pt x="17575" y="9075"/>
                    <a:pt x="17599" y="9086"/>
                    <a:pt x="17602" y="9036"/>
                  </a:cubicBezTo>
                  <a:cubicBezTo>
                    <a:pt x="17626" y="9071"/>
                    <a:pt x="17780" y="8970"/>
                    <a:pt x="17788" y="8917"/>
                  </a:cubicBezTo>
                  <a:cubicBezTo>
                    <a:pt x="17796" y="8865"/>
                    <a:pt x="17856" y="8796"/>
                    <a:pt x="17877" y="8763"/>
                  </a:cubicBezTo>
                  <a:cubicBezTo>
                    <a:pt x="17899" y="8728"/>
                    <a:pt x="17932" y="8548"/>
                    <a:pt x="17949" y="8531"/>
                  </a:cubicBezTo>
                  <a:lnTo>
                    <a:pt x="17955" y="8522"/>
                  </a:lnTo>
                  <a:cubicBezTo>
                    <a:pt x="17960" y="8388"/>
                    <a:pt x="17985" y="8231"/>
                    <a:pt x="18009" y="8105"/>
                  </a:cubicBezTo>
                  <a:cubicBezTo>
                    <a:pt x="18062" y="8163"/>
                    <a:pt x="18048" y="8002"/>
                    <a:pt x="18039" y="7951"/>
                  </a:cubicBezTo>
                  <a:lnTo>
                    <a:pt x="18055" y="7957"/>
                  </a:lnTo>
                  <a:cubicBezTo>
                    <a:pt x="18042" y="7853"/>
                    <a:pt x="18043" y="7688"/>
                    <a:pt x="17964" y="7697"/>
                  </a:cubicBezTo>
                  <a:cubicBezTo>
                    <a:pt x="17987" y="7644"/>
                    <a:pt x="18045" y="7652"/>
                    <a:pt x="17980" y="7545"/>
                  </a:cubicBezTo>
                  <a:lnTo>
                    <a:pt x="17985" y="7550"/>
                  </a:lnTo>
                  <a:cubicBezTo>
                    <a:pt x="17990" y="7401"/>
                    <a:pt x="17904" y="7409"/>
                    <a:pt x="17889" y="7315"/>
                  </a:cubicBezTo>
                  <a:cubicBezTo>
                    <a:pt x="17837" y="7205"/>
                    <a:pt x="17803" y="7012"/>
                    <a:pt x="17719" y="6976"/>
                  </a:cubicBezTo>
                  <a:cubicBezTo>
                    <a:pt x="17731" y="6904"/>
                    <a:pt x="17749" y="6754"/>
                    <a:pt x="17788" y="6728"/>
                  </a:cubicBezTo>
                  <a:cubicBezTo>
                    <a:pt x="17815" y="6710"/>
                    <a:pt x="17820" y="6706"/>
                    <a:pt x="17847" y="6706"/>
                  </a:cubicBezTo>
                  <a:cubicBezTo>
                    <a:pt x="17907" y="6706"/>
                    <a:pt x="17854" y="6539"/>
                    <a:pt x="17806" y="6539"/>
                  </a:cubicBezTo>
                  <a:cubicBezTo>
                    <a:pt x="17767" y="6539"/>
                    <a:pt x="17729" y="6461"/>
                    <a:pt x="17692" y="6493"/>
                  </a:cubicBezTo>
                  <a:cubicBezTo>
                    <a:pt x="17676" y="6506"/>
                    <a:pt x="17613" y="6696"/>
                    <a:pt x="17616" y="6528"/>
                  </a:cubicBezTo>
                  <a:cubicBezTo>
                    <a:pt x="17619" y="6361"/>
                    <a:pt x="17488" y="6525"/>
                    <a:pt x="17486" y="6330"/>
                  </a:cubicBezTo>
                  <a:cubicBezTo>
                    <a:pt x="17503" y="6354"/>
                    <a:pt x="17529" y="6347"/>
                    <a:pt x="17548" y="6339"/>
                  </a:cubicBezTo>
                  <a:cubicBezTo>
                    <a:pt x="17555" y="6335"/>
                    <a:pt x="17628" y="6090"/>
                    <a:pt x="17636" y="6061"/>
                  </a:cubicBezTo>
                  <a:cubicBezTo>
                    <a:pt x="17671" y="5933"/>
                    <a:pt x="17698" y="6294"/>
                    <a:pt x="17700" y="6296"/>
                  </a:cubicBezTo>
                  <a:cubicBezTo>
                    <a:pt x="17640" y="6341"/>
                    <a:pt x="17735" y="6495"/>
                    <a:pt x="17767" y="6333"/>
                  </a:cubicBezTo>
                  <a:cubicBezTo>
                    <a:pt x="17783" y="6257"/>
                    <a:pt x="17804" y="6221"/>
                    <a:pt x="17853" y="6224"/>
                  </a:cubicBezTo>
                  <a:cubicBezTo>
                    <a:pt x="17976" y="6224"/>
                    <a:pt x="17903" y="6533"/>
                    <a:pt x="17991" y="6545"/>
                  </a:cubicBezTo>
                  <a:cubicBezTo>
                    <a:pt x="17992" y="6565"/>
                    <a:pt x="17999" y="6585"/>
                    <a:pt x="18006" y="6600"/>
                  </a:cubicBezTo>
                  <a:cubicBezTo>
                    <a:pt x="18017" y="6591"/>
                    <a:pt x="18030" y="6574"/>
                    <a:pt x="18035" y="6554"/>
                  </a:cubicBezTo>
                  <a:cubicBezTo>
                    <a:pt x="18041" y="6560"/>
                    <a:pt x="18048" y="6566"/>
                    <a:pt x="18054" y="6572"/>
                  </a:cubicBezTo>
                  <a:cubicBezTo>
                    <a:pt x="18059" y="6572"/>
                    <a:pt x="18063" y="6568"/>
                    <a:pt x="18066" y="6564"/>
                  </a:cubicBezTo>
                  <a:cubicBezTo>
                    <a:pt x="18070" y="6580"/>
                    <a:pt x="18080" y="6594"/>
                    <a:pt x="18088" y="6604"/>
                  </a:cubicBezTo>
                  <a:cubicBezTo>
                    <a:pt x="18093" y="6595"/>
                    <a:pt x="18097" y="6585"/>
                    <a:pt x="18101" y="6574"/>
                  </a:cubicBezTo>
                  <a:cubicBezTo>
                    <a:pt x="18108" y="6595"/>
                    <a:pt x="18113" y="6611"/>
                    <a:pt x="18115" y="6621"/>
                  </a:cubicBezTo>
                  <a:cubicBezTo>
                    <a:pt x="18091" y="6655"/>
                    <a:pt x="18154" y="6922"/>
                    <a:pt x="18161" y="6988"/>
                  </a:cubicBezTo>
                  <a:cubicBezTo>
                    <a:pt x="18180" y="7170"/>
                    <a:pt x="18274" y="7059"/>
                    <a:pt x="18332" y="7059"/>
                  </a:cubicBezTo>
                  <a:cubicBezTo>
                    <a:pt x="18477" y="6862"/>
                    <a:pt x="18256" y="6472"/>
                    <a:pt x="18184" y="6336"/>
                  </a:cubicBezTo>
                  <a:lnTo>
                    <a:pt x="18171" y="6359"/>
                  </a:lnTo>
                  <a:cubicBezTo>
                    <a:pt x="18086" y="6225"/>
                    <a:pt x="18107" y="6301"/>
                    <a:pt x="18154" y="6134"/>
                  </a:cubicBezTo>
                  <a:cubicBezTo>
                    <a:pt x="18192" y="6008"/>
                    <a:pt x="18147" y="5970"/>
                    <a:pt x="18170" y="5837"/>
                  </a:cubicBezTo>
                  <a:cubicBezTo>
                    <a:pt x="18178" y="5833"/>
                    <a:pt x="18198" y="5838"/>
                    <a:pt x="18207" y="5839"/>
                  </a:cubicBezTo>
                  <a:cubicBezTo>
                    <a:pt x="18196" y="5806"/>
                    <a:pt x="18183" y="5772"/>
                    <a:pt x="18168" y="5747"/>
                  </a:cubicBezTo>
                  <a:cubicBezTo>
                    <a:pt x="18169" y="5746"/>
                    <a:pt x="18169" y="5745"/>
                    <a:pt x="18169" y="5744"/>
                  </a:cubicBezTo>
                  <a:cubicBezTo>
                    <a:pt x="18178" y="5743"/>
                    <a:pt x="18187" y="5738"/>
                    <a:pt x="18194" y="5730"/>
                  </a:cubicBezTo>
                  <a:cubicBezTo>
                    <a:pt x="18206" y="5707"/>
                    <a:pt x="18213" y="5682"/>
                    <a:pt x="18216" y="5650"/>
                  </a:cubicBezTo>
                  <a:cubicBezTo>
                    <a:pt x="18279" y="5699"/>
                    <a:pt x="18435" y="5828"/>
                    <a:pt x="18422" y="5503"/>
                  </a:cubicBezTo>
                  <a:cubicBezTo>
                    <a:pt x="18416" y="5379"/>
                    <a:pt x="18476" y="5256"/>
                    <a:pt x="18470" y="5127"/>
                  </a:cubicBezTo>
                  <a:cubicBezTo>
                    <a:pt x="18466" y="5032"/>
                    <a:pt x="18498" y="4839"/>
                    <a:pt x="18483" y="4759"/>
                  </a:cubicBezTo>
                  <a:cubicBezTo>
                    <a:pt x="18455" y="4613"/>
                    <a:pt x="18391" y="4505"/>
                    <a:pt x="18366" y="4363"/>
                  </a:cubicBezTo>
                  <a:cubicBezTo>
                    <a:pt x="18346" y="4247"/>
                    <a:pt x="18343" y="4182"/>
                    <a:pt x="18301" y="4087"/>
                  </a:cubicBezTo>
                  <a:cubicBezTo>
                    <a:pt x="18234" y="3935"/>
                    <a:pt x="18137" y="3851"/>
                    <a:pt x="18032" y="3841"/>
                  </a:cubicBezTo>
                  <a:lnTo>
                    <a:pt x="18033" y="3873"/>
                  </a:lnTo>
                  <a:lnTo>
                    <a:pt x="18024" y="3887"/>
                  </a:lnTo>
                  <a:cubicBezTo>
                    <a:pt x="18038" y="3914"/>
                    <a:pt x="18030" y="3930"/>
                    <a:pt x="18033" y="3960"/>
                  </a:cubicBezTo>
                  <a:cubicBezTo>
                    <a:pt x="18033" y="3960"/>
                    <a:pt x="18032" y="3963"/>
                    <a:pt x="18026" y="3963"/>
                  </a:cubicBezTo>
                  <a:cubicBezTo>
                    <a:pt x="18031" y="3877"/>
                    <a:pt x="17990" y="3905"/>
                    <a:pt x="17968" y="3920"/>
                  </a:cubicBezTo>
                  <a:cubicBezTo>
                    <a:pt x="17937" y="3909"/>
                    <a:pt x="17941" y="3794"/>
                    <a:pt x="17895" y="3794"/>
                  </a:cubicBezTo>
                  <a:cubicBezTo>
                    <a:pt x="17868" y="3794"/>
                    <a:pt x="17850" y="3812"/>
                    <a:pt x="17820" y="3779"/>
                  </a:cubicBezTo>
                  <a:cubicBezTo>
                    <a:pt x="17826" y="3685"/>
                    <a:pt x="17883" y="3637"/>
                    <a:pt x="17879" y="3524"/>
                  </a:cubicBezTo>
                  <a:cubicBezTo>
                    <a:pt x="17877" y="3475"/>
                    <a:pt x="17910" y="3401"/>
                    <a:pt x="17926" y="3375"/>
                  </a:cubicBezTo>
                  <a:cubicBezTo>
                    <a:pt x="17926" y="3342"/>
                    <a:pt x="17918" y="3315"/>
                    <a:pt x="17912" y="3286"/>
                  </a:cubicBezTo>
                  <a:cubicBezTo>
                    <a:pt x="17945" y="3102"/>
                    <a:pt x="18000" y="3170"/>
                    <a:pt x="18081" y="3163"/>
                  </a:cubicBezTo>
                  <a:cubicBezTo>
                    <a:pt x="18159" y="3156"/>
                    <a:pt x="18244" y="3169"/>
                    <a:pt x="18326" y="3152"/>
                  </a:cubicBezTo>
                  <a:cubicBezTo>
                    <a:pt x="18326" y="3152"/>
                    <a:pt x="18305" y="3096"/>
                    <a:pt x="18305" y="3096"/>
                  </a:cubicBezTo>
                  <a:cubicBezTo>
                    <a:pt x="18342" y="3093"/>
                    <a:pt x="18389" y="3107"/>
                    <a:pt x="18423" y="3134"/>
                  </a:cubicBezTo>
                  <a:lnTo>
                    <a:pt x="18388" y="3147"/>
                  </a:lnTo>
                  <a:cubicBezTo>
                    <a:pt x="18482" y="3287"/>
                    <a:pt x="18559" y="3151"/>
                    <a:pt x="18656" y="3205"/>
                  </a:cubicBezTo>
                  <a:lnTo>
                    <a:pt x="18679" y="3160"/>
                  </a:lnTo>
                  <a:cubicBezTo>
                    <a:pt x="18648" y="3080"/>
                    <a:pt x="18604" y="3115"/>
                    <a:pt x="18571" y="3057"/>
                  </a:cubicBezTo>
                  <a:cubicBezTo>
                    <a:pt x="18561" y="3030"/>
                    <a:pt x="18580" y="2839"/>
                    <a:pt x="18583" y="2803"/>
                  </a:cubicBezTo>
                  <a:cubicBezTo>
                    <a:pt x="18629" y="2781"/>
                    <a:pt x="18678" y="2781"/>
                    <a:pt x="18723" y="2804"/>
                  </a:cubicBezTo>
                  <a:cubicBezTo>
                    <a:pt x="18738" y="2804"/>
                    <a:pt x="18761" y="2910"/>
                    <a:pt x="18766" y="2940"/>
                  </a:cubicBezTo>
                  <a:cubicBezTo>
                    <a:pt x="18775" y="2936"/>
                    <a:pt x="18785" y="2930"/>
                    <a:pt x="18793" y="2920"/>
                  </a:cubicBezTo>
                  <a:cubicBezTo>
                    <a:pt x="18801" y="2947"/>
                    <a:pt x="18810" y="2973"/>
                    <a:pt x="18820" y="2998"/>
                  </a:cubicBezTo>
                  <a:cubicBezTo>
                    <a:pt x="18832" y="2981"/>
                    <a:pt x="18845" y="2968"/>
                    <a:pt x="18858" y="2958"/>
                  </a:cubicBezTo>
                  <a:cubicBezTo>
                    <a:pt x="18858" y="2862"/>
                    <a:pt x="18886" y="2809"/>
                    <a:pt x="18928" y="2864"/>
                  </a:cubicBezTo>
                  <a:cubicBezTo>
                    <a:pt x="18928" y="2840"/>
                    <a:pt x="18928" y="2813"/>
                    <a:pt x="18926" y="2789"/>
                  </a:cubicBezTo>
                  <a:cubicBezTo>
                    <a:pt x="18935" y="2813"/>
                    <a:pt x="18945" y="2863"/>
                    <a:pt x="18962" y="2865"/>
                  </a:cubicBezTo>
                  <a:cubicBezTo>
                    <a:pt x="18964" y="2879"/>
                    <a:pt x="18966" y="2893"/>
                    <a:pt x="18969" y="2905"/>
                  </a:cubicBezTo>
                  <a:cubicBezTo>
                    <a:pt x="18951" y="2925"/>
                    <a:pt x="18934" y="2944"/>
                    <a:pt x="18920" y="2974"/>
                  </a:cubicBezTo>
                  <a:lnTo>
                    <a:pt x="18928" y="2984"/>
                  </a:lnTo>
                  <a:lnTo>
                    <a:pt x="18924" y="2995"/>
                  </a:lnTo>
                  <a:cubicBezTo>
                    <a:pt x="18928" y="3000"/>
                    <a:pt x="18932" y="3007"/>
                    <a:pt x="18934" y="3016"/>
                  </a:cubicBezTo>
                  <a:cubicBezTo>
                    <a:pt x="18924" y="3136"/>
                    <a:pt x="18933" y="3344"/>
                    <a:pt x="18853" y="3326"/>
                  </a:cubicBezTo>
                  <a:cubicBezTo>
                    <a:pt x="18853" y="3347"/>
                    <a:pt x="18852" y="3369"/>
                    <a:pt x="18850" y="3390"/>
                  </a:cubicBezTo>
                  <a:cubicBezTo>
                    <a:pt x="18889" y="3490"/>
                    <a:pt x="18901" y="3631"/>
                    <a:pt x="18948" y="3742"/>
                  </a:cubicBezTo>
                  <a:cubicBezTo>
                    <a:pt x="19006" y="3875"/>
                    <a:pt x="19079" y="3973"/>
                    <a:pt x="19139" y="4100"/>
                  </a:cubicBezTo>
                  <a:cubicBezTo>
                    <a:pt x="19169" y="4164"/>
                    <a:pt x="19291" y="4436"/>
                    <a:pt x="19341" y="4436"/>
                  </a:cubicBezTo>
                  <a:cubicBezTo>
                    <a:pt x="19442" y="4436"/>
                    <a:pt x="19339" y="4144"/>
                    <a:pt x="19337" y="4119"/>
                  </a:cubicBezTo>
                  <a:cubicBezTo>
                    <a:pt x="19348" y="4091"/>
                    <a:pt x="19424" y="4122"/>
                    <a:pt x="19442" y="4123"/>
                  </a:cubicBezTo>
                  <a:cubicBezTo>
                    <a:pt x="19427" y="4095"/>
                    <a:pt x="19327" y="3943"/>
                    <a:pt x="19344" y="3905"/>
                  </a:cubicBezTo>
                  <a:cubicBezTo>
                    <a:pt x="19350" y="3893"/>
                    <a:pt x="19397" y="3909"/>
                    <a:pt x="19407" y="3916"/>
                  </a:cubicBezTo>
                  <a:cubicBezTo>
                    <a:pt x="19434" y="3753"/>
                    <a:pt x="19302" y="3757"/>
                    <a:pt x="19318" y="3644"/>
                  </a:cubicBezTo>
                  <a:cubicBezTo>
                    <a:pt x="19330" y="3653"/>
                    <a:pt x="19344" y="3675"/>
                    <a:pt x="19356" y="3689"/>
                  </a:cubicBezTo>
                  <a:cubicBezTo>
                    <a:pt x="19416" y="3561"/>
                    <a:pt x="19214" y="3346"/>
                    <a:pt x="19165" y="3327"/>
                  </a:cubicBezTo>
                  <a:cubicBezTo>
                    <a:pt x="19143" y="3322"/>
                    <a:pt x="19129" y="3254"/>
                    <a:pt x="19134" y="3218"/>
                  </a:cubicBezTo>
                  <a:cubicBezTo>
                    <a:pt x="19144" y="3126"/>
                    <a:pt x="19085" y="3109"/>
                    <a:pt x="19089" y="3074"/>
                  </a:cubicBezTo>
                  <a:cubicBezTo>
                    <a:pt x="19096" y="3013"/>
                    <a:pt x="19144" y="3115"/>
                    <a:pt x="19158" y="3115"/>
                  </a:cubicBezTo>
                  <a:cubicBezTo>
                    <a:pt x="19190" y="3115"/>
                    <a:pt x="19165" y="3028"/>
                    <a:pt x="19180" y="3019"/>
                  </a:cubicBezTo>
                  <a:cubicBezTo>
                    <a:pt x="19268" y="3141"/>
                    <a:pt x="19214" y="2984"/>
                    <a:pt x="19289" y="2984"/>
                  </a:cubicBezTo>
                  <a:cubicBezTo>
                    <a:pt x="19347" y="2954"/>
                    <a:pt x="19419" y="3070"/>
                    <a:pt x="19468" y="3112"/>
                  </a:cubicBezTo>
                  <a:cubicBezTo>
                    <a:pt x="19472" y="3072"/>
                    <a:pt x="19470" y="3023"/>
                    <a:pt x="19455" y="2992"/>
                  </a:cubicBezTo>
                  <a:cubicBezTo>
                    <a:pt x="19553" y="2843"/>
                    <a:pt x="19568" y="2626"/>
                    <a:pt x="19724" y="2748"/>
                  </a:cubicBezTo>
                  <a:cubicBezTo>
                    <a:pt x="19730" y="2734"/>
                    <a:pt x="19737" y="2730"/>
                    <a:pt x="19746" y="2736"/>
                  </a:cubicBezTo>
                  <a:cubicBezTo>
                    <a:pt x="19751" y="2580"/>
                    <a:pt x="19556" y="2423"/>
                    <a:pt x="19488" y="2399"/>
                  </a:cubicBezTo>
                  <a:cubicBezTo>
                    <a:pt x="19518" y="2384"/>
                    <a:pt x="19562" y="2333"/>
                    <a:pt x="19535" y="2258"/>
                  </a:cubicBezTo>
                  <a:cubicBezTo>
                    <a:pt x="19604" y="2325"/>
                    <a:pt x="19677" y="2274"/>
                    <a:pt x="19749" y="2358"/>
                  </a:cubicBezTo>
                  <a:cubicBezTo>
                    <a:pt x="19776" y="2389"/>
                    <a:pt x="20000" y="2518"/>
                    <a:pt x="19996" y="2406"/>
                  </a:cubicBezTo>
                  <a:cubicBezTo>
                    <a:pt x="19967" y="2359"/>
                    <a:pt x="19975" y="2316"/>
                    <a:pt x="19953" y="2278"/>
                  </a:cubicBezTo>
                  <a:cubicBezTo>
                    <a:pt x="19953" y="2278"/>
                    <a:pt x="19964" y="2278"/>
                    <a:pt x="19964" y="2278"/>
                  </a:cubicBezTo>
                  <a:cubicBezTo>
                    <a:pt x="19969" y="2261"/>
                    <a:pt x="19977" y="2247"/>
                    <a:pt x="19987" y="2239"/>
                  </a:cubicBezTo>
                  <a:cubicBezTo>
                    <a:pt x="19932" y="2056"/>
                    <a:pt x="19768" y="2016"/>
                    <a:pt x="19673" y="1995"/>
                  </a:cubicBezTo>
                  <a:cubicBezTo>
                    <a:pt x="19527" y="1995"/>
                    <a:pt x="19370" y="1821"/>
                    <a:pt x="19224" y="1774"/>
                  </a:cubicBezTo>
                  <a:cubicBezTo>
                    <a:pt x="19057" y="1719"/>
                    <a:pt x="18895" y="1605"/>
                    <a:pt x="18724" y="1598"/>
                  </a:cubicBezTo>
                  <a:cubicBezTo>
                    <a:pt x="18667" y="1596"/>
                    <a:pt x="18563" y="1520"/>
                    <a:pt x="18524" y="1598"/>
                  </a:cubicBezTo>
                  <a:cubicBezTo>
                    <a:pt x="18468" y="1519"/>
                    <a:pt x="18455" y="1614"/>
                    <a:pt x="18410" y="1618"/>
                  </a:cubicBezTo>
                  <a:cubicBezTo>
                    <a:pt x="18389" y="1668"/>
                    <a:pt x="18300" y="1623"/>
                    <a:pt x="18276" y="1616"/>
                  </a:cubicBezTo>
                  <a:cubicBezTo>
                    <a:pt x="18205" y="1598"/>
                    <a:pt x="18130" y="1625"/>
                    <a:pt x="18060" y="1601"/>
                  </a:cubicBezTo>
                  <a:cubicBezTo>
                    <a:pt x="18016" y="1587"/>
                    <a:pt x="17997" y="1492"/>
                    <a:pt x="17950" y="1476"/>
                  </a:cubicBezTo>
                  <a:cubicBezTo>
                    <a:pt x="17853" y="1444"/>
                    <a:pt x="17723" y="1370"/>
                    <a:pt x="17625" y="1447"/>
                  </a:cubicBezTo>
                  <a:cubicBezTo>
                    <a:pt x="17552" y="1504"/>
                    <a:pt x="17438" y="1392"/>
                    <a:pt x="17362" y="1369"/>
                  </a:cubicBezTo>
                  <a:cubicBezTo>
                    <a:pt x="17360" y="1275"/>
                    <a:pt x="17189" y="1212"/>
                    <a:pt x="17158" y="1286"/>
                  </a:cubicBezTo>
                  <a:cubicBezTo>
                    <a:pt x="17104" y="1211"/>
                    <a:pt x="16985" y="1228"/>
                    <a:pt x="16923" y="1222"/>
                  </a:cubicBezTo>
                  <a:lnTo>
                    <a:pt x="16923" y="1220"/>
                  </a:lnTo>
                  <a:cubicBezTo>
                    <a:pt x="16890" y="1152"/>
                    <a:pt x="16832" y="1130"/>
                    <a:pt x="16787" y="1139"/>
                  </a:cubicBezTo>
                  <a:cubicBezTo>
                    <a:pt x="16732" y="1151"/>
                    <a:pt x="16767" y="1219"/>
                    <a:pt x="16803" y="1217"/>
                  </a:cubicBezTo>
                  <a:cubicBezTo>
                    <a:pt x="16762" y="1230"/>
                    <a:pt x="16716" y="1320"/>
                    <a:pt x="16782" y="1369"/>
                  </a:cubicBezTo>
                  <a:cubicBezTo>
                    <a:pt x="16719" y="1380"/>
                    <a:pt x="16662" y="1372"/>
                    <a:pt x="16599" y="1394"/>
                  </a:cubicBezTo>
                  <a:cubicBezTo>
                    <a:pt x="16550" y="1411"/>
                    <a:pt x="16420" y="1239"/>
                    <a:pt x="16474" y="1475"/>
                  </a:cubicBezTo>
                  <a:cubicBezTo>
                    <a:pt x="16425" y="1456"/>
                    <a:pt x="16376" y="1415"/>
                    <a:pt x="16330" y="1377"/>
                  </a:cubicBezTo>
                  <a:lnTo>
                    <a:pt x="16332" y="1374"/>
                  </a:lnTo>
                  <a:lnTo>
                    <a:pt x="16322" y="1318"/>
                  </a:lnTo>
                  <a:cubicBezTo>
                    <a:pt x="16224" y="1126"/>
                    <a:pt x="15971" y="1022"/>
                    <a:pt x="15842" y="1144"/>
                  </a:cubicBezTo>
                  <a:cubicBezTo>
                    <a:pt x="15859" y="1155"/>
                    <a:pt x="15878" y="1168"/>
                    <a:pt x="15894" y="1185"/>
                  </a:cubicBezTo>
                  <a:cubicBezTo>
                    <a:pt x="15836" y="1189"/>
                    <a:pt x="15758" y="1218"/>
                    <a:pt x="15702" y="1177"/>
                  </a:cubicBezTo>
                  <a:cubicBezTo>
                    <a:pt x="15711" y="1161"/>
                    <a:pt x="15719" y="1136"/>
                    <a:pt x="15726" y="1116"/>
                  </a:cubicBezTo>
                  <a:cubicBezTo>
                    <a:pt x="15625" y="1114"/>
                    <a:pt x="15525" y="1108"/>
                    <a:pt x="15424" y="1122"/>
                  </a:cubicBezTo>
                  <a:cubicBezTo>
                    <a:pt x="15401" y="1083"/>
                    <a:pt x="15373" y="1060"/>
                    <a:pt x="15347" y="1029"/>
                  </a:cubicBezTo>
                  <a:cubicBezTo>
                    <a:pt x="15347" y="1029"/>
                    <a:pt x="15346" y="1090"/>
                    <a:pt x="15346" y="1090"/>
                  </a:cubicBezTo>
                  <a:cubicBezTo>
                    <a:pt x="15308" y="1087"/>
                    <a:pt x="15252" y="1034"/>
                    <a:pt x="15214" y="1072"/>
                  </a:cubicBezTo>
                  <a:cubicBezTo>
                    <a:pt x="15461" y="747"/>
                    <a:pt x="15020" y="728"/>
                    <a:pt x="14903" y="743"/>
                  </a:cubicBezTo>
                  <a:cubicBezTo>
                    <a:pt x="14904" y="742"/>
                    <a:pt x="14915" y="689"/>
                    <a:pt x="14915" y="689"/>
                  </a:cubicBezTo>
                  <a:cubicBezTo>
                    <a:pt x="14881" y="695"/>
                    <a:pt x="14848" y="684"/>
                    <a:pt x="14814" y="680"/>
                  </a:cubicBezTo>
                  <a:cubicBezTo>
                    <a:pt x="14815" y="679"/>
                    <a:pt x="14823" y="670"/>
                    <a:pt x="14823" y="670"/>
                  </a:cubicBezTo>
                  <a:lnTo>
                    <a:pt x="14811" y="612"/>
                  </a:lnTo>
                  <a:cubicBezTo>
                    <a:pt x="14765" y="617"/>
                    <a:pt x="14719" y="599"/>
                    <a:pt x="14673" y="601"/>
                  </a:cubicBezTo>
                  <a:cubicBezTo>
                    <a:pt x="14687" y="600"/>
                    <a:pt x="14693" y="587"/>
                    <a:pt x="14694" y="563"/>
                  </a:cubicBezTo>
                  <a:cubicBezTo>
                    <a:pt x="14677" y="489"/>
                    <a:pt x="14549" y="528"/>
                    <a:pt x="14531" y="494"/>
                  </a:cubicBezTo>
                  <a:cubicBezTo>
                    <a:pt x="14520" y="475"/>
                    <a:pt x="14511" y="469"/>
                    <a:pt x="14502" y="470"/>
                  </a:cubicBezTo>
                  <a:close/>
                  <a:moveTo>
                    <a:pt x="5073" y="706"/>
                  </a:moveTo>
                  <a:cubicBezTo>
                    <a:pt x="5064" y="713"/>
                    <a:pt x="5057" y="737"/>
                    <a:pt x="5053" y="788"/>
                  </a:cubicBezTo>
                  <a:cubicBezTo>
                    <a:pt x="5063" y="787"/>
                    <a:pt x="5083" y="782"/>
                    <a:pt x="5081" y="810"/>
                  </a:cubicBezTo>
                  <a:cubicBezTo>
                    <a:pt x="5073" y="818"/>
                    <a:pt x="5069" y="830"/>
                    <a:pt x="5069" y="846"/>
                  </a:cubicBezTo>
                  <a:cubicBezTo>
                    <a:pt x="5079" y="873"/>
                    <a:pt x="5178" y="847"/>
                    <a:pt x="5194" y="851"/>
                  </a:cubicBezTo>
                  <a:cubicBezTo>
                    <a:pt x="5180" y="872"/>
                    <a:pt x="5142" y="875"/>
                    <a:pt x="5146" y="926"/>
                  </a:cubicBezTo>
                  <a:cubicBezTo>
                    <a:pt x="5209" y="939"/>
                    <a:pt x="5249" y="926"/>
                    <a:pt x="5302" y="866"/>
                  </a:cubicBezTo>
                  <a:cubicBezTo>
                    <a:pt x="5310" y="857"/>
                    <a:pt x="5381" y="743"/>
                    <a:pt x="5381" y="743"/>
                  </a:cubicBezTo>
                  <a:cubicBezTo>
                    <a:pt x="5339" y="723"/>
                    <a:pt x="5262" y="679"/>
                    <a:pt x="5221" y="731"/>
                  </a:cubicBezTo>
                  <a:cubicBezTo>
                    <a:pt x="5232" y="741"/>
                    <a:pt x="5233" y="755"/>
                    <a:pt x="5224" y="772"/>
                  </a:cubicBezTo>
                  <a:cubicBezTo>
                    <a:pt x="5194" y="801"/>
                    <a:pt x="5174" y="689"/>
                    <a:pt x="5153" y="822"/>
                  </a:cubicBezTo>
                  <a:cubicBezTo>
                    <a:pt x="5144" y="818"/>
                    <a:pt x="5101" y="685"/>
                    <a:pt x="5073" y="706"/>
                  </a:cubicBezTo>
                  <a:close/>
                  <a:moveTo>
                    <a:pt x="4892" y="712"/>
                  </a:moveTo>
                  <a:cubicBezTo>
                    <a:pt x="4854" y="719"/>
                    <a:pt x="4818" y="758"/>
                    <a:pt x="4781" y="761"/>
                  </a:cubicBezTo>
                  <a:cubicBezTo>
                    <a:pt x="4790" y="771"/>
                    <a:pt x="4797" y="786"/>
                    <a:pt x="4801" y="805"/>
                  </a:cubicBezTo>
                  <a:cubicBezTo>
                    <a:pt x="4787" y="817"/>
                    <a:pt x="4773" y="822"/>
                    <a:pt x="4758" y="822"/>
                  </a:cubicBezTo>
                  <a:cubicBezTo>
                    <a:pt x="4772" y="828"/>
                    <a:pt x="4784" y="842"/>
                    <a:pt x="4793" y="865"/>
                  </a:cubicBezTo>
                  <a:cubicBezTo>
                    <a:pt x="4776" y="872"/>
                    <a:pt x="4686" y="882"/>
                    <a:pt x="4662" y="863"/>
                  </a:cubicBezTo>
                  <a:cubicBezTo>
                    <a:pt x="4670" y="855"/>
                    <a:pt x="4677" y="843"/>
                    <a:pt x="4682" y="828"/>
                  </a:cubicBezTo>
                  <a:cubicBezTo>
                    <a:pt x="4658" y="787"/>
                    <a:pt x="4631" y="767"/>
                    <a:pt x="4601" y="769"/>
                  </a:cubicBezTo>
                  <a:cubicBezTo>
                    <a:pt x="4637" y="760"/>
                    <a:pt x="4555" y="755"/>
                    <a:pt x="4542" y="760"/>
                  </a:cubicBezTo>
                  <a:cubicBezTo>
                    <a:pt x="4486" y="780"/>
                    <a:pt x="4436" y="830"/>
                    <a:pt x="4383" y="863"/>
                  </a:cubicBezTo>
                  <a:cubicBezTo>
                    <a:pt x="4376" y="867"/>
                    <a:pt x="4378" y="866"/>
                    <a:pt x="4380" y="865"/>
                  </a:cubicBezTo>
                  <a:cubicBezTo>
                    <a:pt x="4367" y="871"/>
                    <a:pt x="4349" y="874"/>
                    <a:pt x="4345" y="903"/>
                  </a:cubicBezTo>
                  <a:cubicBezTo>
                    <a:pt x="4429" y="948"/>
                    <a:pt x="4515" y="907"/>
                    <a:pt x="4600" y="917"/>
                  </a:cubicBezTo>
                  <a:cubicBezTo>
                    <a:pt x="4585" y="984"/>
                    <a:pt x="4474" y="907"/>
                    <a:pt x="4447" y="981"/>
                  </a:cubicBezTo>
                  <a:cubicBezTo>
                    <a:pt x="4496" y="1068"/>
                    <a:pt x="4974" y="870"/>
                    <a:pt x="4959" y="813"/>
                  </a:cubicBezTo>
                  <a:cubicBezTo>
                    <a:pt x="4949" y="773"/>
                    <a:pt x="4911" y="811"/>
                    <a:pt x="4896" y="811"/>
                  </a:cubicBezTo>
                  <a:cubicBezTo>
                    <a:pt x="4848" y="813"/>
                    <a:pt x="4890" y="750"/>
                    <a:pt x="4892" y="712"/>
                  </a:cubicBezTo>
                  <a:close/>
                  <a:moveTo>
                    <a:pt x="13048" y="743"/>
                  </a:moveTo>
                  <a:cubicBezTo>
                    <a:pt x="12990" y="756"/>
                    <a:pt x="12925" y="803"/>
                    <a:pt x="12883" y="802"/>
                  </a:cubicBezTo>
                  <a:cubicBezTo>
                    <a:pt x="12782" y="801"/>
                    <a:pt x="12649" y="880"/>
                    <a:pt x="12570" y="1016"/>
                  </a:cubicBezTo>
                  <a:cubicBezTo>
                    <a:pt x="12545" y="1058"/>
                    <a:pt x="12540" y="1163"/>
                    <a:pt x="12532" y="1218"/>
                  </a:cubicBezTo>
                  <a:cubicBezTo>
                    <a:pt x="12516" y="1334"/>
                    <a:pt x="12429" y="1417"/>
                    <a:pt x="12549" y="1427"/>
                  </a:cubicBezTo>
                  <a:cubicBezTo>
                    <a:pt x="12549" y="1427"/>
                    <a:pt x="12549" y="1427"/>
                    <a:pt x="12549" y="1427"/>
                  </a:cubicBezTo>
                  <a:cubicBezTo>
                    <a:pt x="12633" y="1435"/>
                    <a:pt x="12708" y="1610"/>
                    <a:pt x="12808" y="1531"/>
                  </a:cubicBezTo>
                  <a:cubicBezTo>
                    <a:pt x="12809" y="1526"/>
                    <a:pt x="12809" y="1517"/>
                    <a:pt x="12808" y="1511"/>
                  </a:cubicBezTo>
                  <a:cubicBezTo>
                    <a:pt x="12681" y="1426"/>
                    <a:pt x="12636" y="1242"/>
                    <a:pt x="12760" y="1058"/>
                  </a:cubicBezTo>
                  <a:cubicBezTo>
                    <a:pt x="12881" y="879"/>
                    <a:pt x="13031" y="942"/>
                    <a:pt x="13157" y="813"/>
                  </a:cubicBezTo>
                  <a:cubicBezTo>
                    <a:pt x="13144" y="773"/>
                    <a:pt x="13125" y="753"/>
                    <a:pt x="13102" y="744"/>
                  </a:cubicBezTo>
                  <a:cubicBezTo>
                    <a:pt x="13086" y="738"/>
                    <a:pt x="13067" y="738"/>
                    <a:pt x="13048" y="743"/>
                  </a:cubicBezTo>
                  <a:close/>
                  <a:moveTo>
                    <a:pt x="4425" y="773"/>
                  </a:moveTo>
                  <a:cubicBezTo>
                    <a:pt x="4423" y="759"/>
                    <a:pt x="4312" y="832"/>
                    <a:pt x="4315" y="851"/>
                  </a:cubicBezTo>
                  <a:cubicBezTo>
                    <a:pt x="4334" y="849"/>
                    <a:pt x="4353" y="840"/>
                    <a:pt x="4372" y="824"/>
                  </a:cubicBezTo>
                  <a:cubicBezTo>
                    <a:pt x="4391" y="814"/>
                    <a:pt x="4409" y="796"/>
                    <a:pt x="4425" y="773"/>
                  </a:cubicBezTo>
                  <a:close/>
                  <a:moveTo>
                    <a:pt x="5434" y="833"/>
                  </a:moveTo>
                  <a:cubicBezTo>
                    <a:pt x="5399" y="837"/>
                    <a:pt x="5341" y="851"/>
                    <a:pt x="5318" y="912"/>
                  </a:cubicBezTo>
                  <a:cubicBezTo>
                    <a:pt x="5354" y="946"/>
                    <a:pt x="5400" y="978"/>
                    <a:pt x="5440" y="950"/>
                  </a:cubicBezTo>
                  <a:cubicBezTo>
                    <a:pt x="5486" y="917"/>
                    <a:pt x="5490" y="825"/>
                    <a:pt x="5434" y="833"/>
                  </a:cubicBezTo>
                  <a:cubicBezTo>
                    <a:pt x="5441" y="832"/>
                    <a:pt x="5437" y="832"/>
                    <a:pt x="5434" y="833"/>
                  </a:cubicBezTo>
                  <a:close/>
                  <a:moveTo>
                    <a:pt x="16403" y="840"/>
                  </a:moveTo>
                  <a:cubicBezTo>
                    <a:pt x="16385" y="936"/>
                    <a:pt x="16429" y="967"/>
                    <a:pt x="16464" y="984"/>
                  </a:cubicBezTo>
                  <a:cubicBezTo>
                    <a:pt x="16508" y="1006"/>
                    <a:pt x="16773" y="1069"/>
                    <a:pt x="16799" y="961"/>
                  </a:cubicBezTo>
                  <a:cubicBezTo>
                    <a:pt x="16812" y="907"/>
                    <a:pt x="16443" y="838"/>
                    <a:pt x="16403" y="840"/>
                  </a:cubicBezTo>
                  <a:close/>
                  <a:moveTo>
                    <a:pt x="5383" y="1010"/>
                  </a:moveTo>
                  <a:cubicBezTo>
                    <a:pt x="5360" y="1012"/>
                    <a:pt x="5338" y="1021"/>
                    <a:pt x="5316" y="1035"/>
                  </a:cubicBezTo>
                  <a:cubicBezTo>
                    <a:pt x="5226" y="1095"/>
                    <a:pt x="5199" y="1285"/>
                    <a:pt x="5114" y="1342"/>
                  </a:cubicBezTo>
                  <a:cubicBezTo>
                    <a:pt x="5123" y="1325"/>
                    <a:pt x="5156" y="1273"/>
                    <a:pt x="5157" y="1246"/>
                  </a:cubicBezTo>
                  <a:cubicBezTo>
                    <a:pt x="5152" y="1248"/>
                    <a:pt x="5144" y="1241"/>
                    <a:pt x="5141" y="1241"/>
                  </a:cubicBezTo>
                  <a:cubicBezTo>
                    <a:pt x="5145" y="1229"/>
                    <a:pt x="5143" y="1222"/>
                    <a:pt x="5144" y="1209"/>
                  </a:cubicBezTo>
                  <a:cubicBezTo>
                    <a:pt x="5134" y="1212"/>
                    <a:pt x="5127" y="1207"/>
                    <a:pt x="5120" y="1196"/>
                  </a:cubicBezTo>
                  <a:cubicBezTo>
                    <a:pt x="5133" y="1179"/>
                    <a:pt x="5217" y="1142"/>
                    <a:pt x="5210" y="1095"/>
                  </a:cubicBezTo>
                  <a:cubicBezTo>
                    <a:pt x="5201" y="1032"/>
                    <a:pt x="5067" y="1102"/>
                    <a:pt x="5049" y="1106"/>
                  </a:cubicBezTo>
                  <a:cubicBezTo>
                    <a:pt x="4936" y="1128"/>
                    <a:pt x="5037" y="1180"/>
                    <a:pt x="4974" y="1238"/>
                  </a:cubicBezTo>
                  <a:cubicBezTo>
                    <a:pt x="4954" y="1257"/>
                    <a:pt x="4872" y="1118"/>
                    <a:pt x="4875" y="1254"/>
                  </a:cubicBezTo>
                  <a:cubicBezTo>
                    <a:pt x="4876" y="1304"/>
                    <a:pt x="4937" y="1339"/>
                    <a:pt x="4950" y="1420"/>
                  </a:cubicBezTo>
                  <a:cubicBezTo>
                    <a:pt x="4995" y="1433"/>
                    <a:pt x="5034" y="1379"/>
                    <a:pt x="5078" y="1368"/>
                  </a:cubicBezTo>
                  <a:cubicBezTo>
                    <a:pt x="4999" y="1428"/>
                    <a:pt x="4954" y="1575"/>
                    <a:pt x="5021" y="1687"/>
                  </a:cubicBezTo>
                  <a:cubicBezTo>
                    <a:pt x="4997" y="1711"/>
                    <a:pt x="4981" y="1729"/>
                    <a:pt x="4979" y="1786"/>
                  </a:cubicBezTo>
                  <a:lnTo>
                    <a:pt x="4991" y="1793"/>
                  </a:lnTo>
                  <a:cubicBezTo>
                    <a:pt x="4922" y="1828"/>
                    <a:pt x="4908" y="1862"/>
                    <a:pt x="4857" y="1935"/>
                  </a:cubicBezTo>
                  <a:cubicBezTo>
                    <a:pt x="4870" y="1890"/>
                    <a:pt x="4894" y="1839"/>
                    <a:pt x="4865" y="1792"/>
                  </a:cubicBezTo>
                  <a:cubicBezTo>
                    <a:pt x="4898" y="1794"/>
                    <a:pt x="4929" y="1779"/>
                    <a:pt x="4957" y="1745"/>
                  </a:cubicBezTo>
                  <a:cubicBezTo>
                    <a:pt x="4962" y="1737"/>
                    <a:pt x="4894" y="1609"/>
                    <a:pt x="4883" y="1609"/>
                  </a:cubicBezTo>
                  <a:cubicBezTo>
                    <a:pt x="4866" y="1609"/>
                    <a:pt x="4768" y="1700"/>
                    <a:pt x="4758" y="1735"/>
                  </a:cubicBezTo>
                  <a:cubicBezTo>
                    <a:pt x="4775" y="1744"/>
                    <a:pt x="4792" y="1754"/>
                    <a:pt x="4809" y="1764"/>
                  </a:cubicBezTo>
                  <a:cubicBezTo>
                    <a:pt x="4749" y="1765"/>
                    <a:pt x="4721" y="1853"/>
                    <a:pt x="4659" y="1850"/>
                  </a:cubicBezTo>
                  <a:cubicBezTo>
                    <a:pt x="4602" y="1864"/>
                    <a:pt x="4478" y="1895"/>
                    <a:pt x="4437" y="1799"/>
                  </a:cubicBezTo>
                  <a:cubicBezTo>
                    <a:pt x="4484" y="1669"/>
                    <a:pt x="4170" y="1689"/>
                    <a:pt x="4234" y="1874"/>
                  </a:cubicBezTo>
                  <a:cubicBezTo>
                    <a:pt x="4195" y="1935"/>
                    <a:pt x="4165" y="1854"/>
                    <a:pt x="4124" y="1845"/>
                  </a:cubicBezTo>
                  <a:cubicBezTo>
                    <a:pt x="4056" y="1855"/>
                    <a:pt x="3989" y="1894"/>
                    <a:pt x="3920" y="1882"/>
                  </a:cubicBezTo>
                  <a:cubicBezTo>
                    <a:pt x="4023" y="1812"/>
                    <a:pt x="3986" y="1695"/>
                    <a:pt x="3889" y="1713"/>
                  </a:cubicBezTo>
                  <a:cubicBezTo>
                    <a:pt x="3837" y="1721"/>
                    <a:pt x="3788" y="1681"/>
                    <a:pt x="3741" y="1644"/>
                  </a:cubicBezTo>
                  <a:cubicBezTo>
                    <a:pt x="3654" y="1575"/>
                    <a:pt x="3644" y="1626"/>
                    <a:pt x="3565" y="1633"/>
                  </a:cubicBezTo>
                  <a:cubicBezTo>
                    <a:pt x="3629" y="1464"/>
                    <a:pt x="3453" y="1637"/>
                    <a:pt x="3444" y="1638"/>
                  </a:cubicBezTo>
                  <a:cubicBezTo>
                    <a:pt x="3435" y="1613"/>
                    <a:pt x="3459" y="1560"/>
                    <a:pt x="3444" y="1526"/>
                  </a:cubicBezTo>
                  <a:cubicBezTo>
                    <a:pt x="3418" y="1471"/>
                    <a:pt x="3352" y="1541"/>
                    <a:pt x="3325" y="1557"/>
                  </a:cubicBezTo>
                  <a:cubicBezTo>
                    <a:pt x="3294" y="1442"/>
                    <a:pt x="3170" y="1613"/>
                    <a:pt x="3135" y="1613"/>
                  </a:cubicBezTo>
                  <a:cubicBezTo>
                    <a:pt x="3099" y="1613"/>
                    <a:pt x="3065" y="1601"/>
                    <a:pt x="3028" y="1604"/>
                  </a:cubicBezTo>
                  <a:cubicBezTo>
                    <a:pt x="2976" y="1609"/>
                    <a:pt x="2925" y="1678"/>
                    <a:pt x="2879" y="1684"/>
                  </a:cubicBezTo>
                  <a:cubicBezTo>
                    <a:pt x="2833" y="1753"/>
                    <a:pt x="2748" y="1582"/>
                    <a:pt x="2687" y="1600"/>
                  </a:cubicBezTo>
                  <a:cubicBezTo>
                    <a:pt x="2636" y="1438"/>
                    <a:pt x="2334" y="1417"/>
                    <a:pt x="2249" y="1418"/>
                  </a:cubicBezTo>
                  <a:lnTo>
                    <a:pt x="2274" y="1383"/>
                  </a:lnTo>
                  <a:cubicBezTo>
                    <a:pt x="1931" y="1244"/>
                    <a:pt x="1552" y="1493"/>
                    <a:pt x="1224" y="1699"/>
                  </a:cubicBezTo>
                  <a:cubicBezTo>
                    <a:pt x="1228" y="1730"/>
                    <a:pt x="1230" y="1762"/>
                    <a:pt x="1230" y="1793"/>
                  </a:cubicBezTo>
                  <a:cubicBezTo>
                    <a:pt x="1242" y="1791"/>
                    <a:pt x="1253" y="1802"/>
                    <a:pt x="1260" y="1818"/>
                  </a:cubicBezTo>
                  <a:cubicBezTo>
                    <a:pt x="1275" y="1855"/>
                    <a:pt x="1254" y="1898"/>
                    <a:pt x="1236" y="1912"/>
                  </a:cubicBezTo>
                  <a:cubicBezTo>
                    <a:pt x="1236" y="1928"/>
                    <a:pt x="1241" y="1937"/>
                    <a:pt x="1251" y="1943"/>
                  </a:cubicBezTo>
                  <a:cubicBezTo>
                    <a:pt x="1175" y="1924"/>
                    <a:pt x="1105" y="1970"/>
                    <a:pt x="1033" y="2011"/>
                  </a:cubicBezTo>
                  <a:cubicBezTo>
                    <a:pt x="1018" y="2019"/>
                    <a:pt x="787" y="2111"/>
                    <a:pt x="889" y="2173"/>
                  </a:cubicBezTo>
                  <a:cubicBezTo>
                    <a:pt x="788" y="2375"/>
                    <a:pt x="1059" y="2319"/>
                    <a:pt x="1105" y="2284"/>
                  </a:cubicBezTo>
                  <a:cubicBezTo>
                    <a:pt x="1072" y="2458"/>
                    <a:pt x="837" y="2443"/>
                    <a:pt x="765" y="2498"/>
                  </a:cubicBezTo>
                  <a:cubicBezTo>
                    <a:pt x="709" y="2561"/>
                    <a:pt x="583" y="2583"/>
                    <a:pt x="569" y="2736"/>
                  </a:cubicBezTo>
                  <a:cubicBezTo>
                    <a:pt x="559" y="2849"/>
                    <a:pt x="475" y="3083"/>
                    <a:pt x="626" y="2967"/>
                  </a:cubicBezTo>
                  <a:cubicBezTo>
                    <a:pt x="608" y="3019"/>
                    <a:pt x="567" y="3072"/>
                    <a:pt x="542" y="3106"/>
                  </a:cubicBezTo>
                  <a:lnTo>
                    <a:pt x="549" y="3166"/>
                  </a:lnTo>
                  <a:cubicBezTo>
                    <a:pt x="575" y="3170"/>
                    <a:pt x="605" y="3167"/>
                    <a:pt x="629" y="3149"/>
                  </a:cubicBezTo>
                  <a:cubicBezTo>
                    <a:pt x="697" y="3098"/>
                    <a:pt x="663" y="3190"/>
                    <a:pt x="712" y="3205"/>
                  </a:cubicBezTo>
                  <a:cubicBezTo>
                    <a:pt x="715" y="3205"/>
                    <a:pt x="718" y="3203"/>
                    <a:pt x="721" y="3201"/>
                  </a:cubicBezTo>
                  <a:cubicBezTo>
                    <a:pt x="558" y="3383"/>
                    <a:pt x="386" y="3474"/>
                    <a:pt x="210" y="3593"/>
                  </a:cubicBezTo>
                  <a:cubicBezTo>
                    <a:pt x="151" y="3633"/>
                    <a:pt x="77" y="3628"/>
                    <a:pt x="24" y="3702"/>
                  </a:cubicBezTo>
                  <a:cubicBezTo>
                    <a:pt x="-68" y="3831"/>
                    <a:pt x="131" y="3744"/>
                    <a:pt x="152" y="3731"/>
                  </a:cubicBezTo>
                  <a:cubicBezTo>
                    <a:pt x="310" y="3635"/>
                    <a:pt x="470" y="3564"/>
                    <a:pt x="627" y="3468"/>
                  </a:cubicBezTo>
                  <a:cubicBezTo>
                    <a:pt x="714" y="3414"/>
                    <a:pt x="1065" y="3233"/>
                    <a:pt x="1065" y="3057"/>
                  </a:cubicBezTo>
                  <a:cubicBezTo>
                    <a:pt x="1129" y="3020"/>
                    <a:pt x="1120" y="3067"/>
                    <a:pt x="1173" y="3074"/>
                  </a:cubicBezTo>
                  <a:cubicBezTo>
                    <a:pt x="1222" y="3135"/>
                    <a:pt x="1313" y="3021"/>
                    <a:pt x="1365" y="3003"/>
                  </a:cubicBezTo>
                  <a:cubicBezTo>
                    <a:pt x="1440" y="2976"/>
                    <a:pt x="1476" y="2915"/>
                    <a:pt x="1539" y="2841"/>
                  </a:cubicBezTo>
                  <a:cubicBezTo>
                    <a:pt x="1581" y="2791"/>
                    <a:pt x="1618" y="2889"/>
                    <a:pt x="1657" y="2906"/>
                  </a:cubicBezTo>
                  <a:cubicBezTo>
                    <a:pt x="1668" y="2997"/>
                    <a:pt x="1809" y="2990"/>
                    <a:pt x="1852" y="3012"/>
                  </a:cubicBezTo>
                  <a:cubicBezTo>
                    <a:pt x="1948" y="3061"/>
                    <a:pt x="1986" y="3293"/>
                    <a:pt x="1885" y="3404"/>
                  </a:cubicBezTo>
                  <a:cubicBezTo>
                    <a:pt x="1898" y="3409"/>
                    <a:pt x="1911" y="3416"/>
                    <a:pt x="1924" y="3420"/>
                  </a:cubicBezTo>
                  <a:cubicBezTo>
                    <a:pt x="1940" y="3475"/>
                    <a:pt x="1901" y="3535"/>
                    <a:pt x="1947" y="3550"/>
                  </a:cubicBezTo>
                  <a:cubicBezTo>
                    <a:pt x="1950" y="3533"/>
                    <a:pt x="1956" y="3517"/>
                    <a:pt x="1962" y="3503"/>
                  </a:cubicBezTo>
                  <a:cubicBezTo>
                    <a:pt x="1955" y="3533"/>
                    <a:pt x="1956" y="3559"/>
                    <a:pt x="1966" y="3580"/>
                  </a:cubicBezTo>
                  <a:cubicBezTo>
                    <a:pt x="1938" y="3677"/>
                    <a:pt x="1973" y="3872"/>
                    <a:pt x="2025" y="3721"/>
                  </a:cubicBezTo>
                  <a:cubicBezTo>
                    <a:pt x="2032" y="3743"/>
                    <a:pt x="2046" y="3746"/>
                    <a:pt x="2056" y="3730"/>
                  </a:cubicBezTo>
                  <a:cubicBezTo>
                    <a:pt x="2067" y="3818"/>
                    <a:pt x="1930" y="4003"/>
                    <a:pt x="2013" y="4056"/>
                  </a:cubicBezTo>
                  <a:cubicBezTo>
                    <a:pt x="2008" y="4071"/>
                    <a:pt x="1997" y="4364"/>
                    <a:pt x="2002" y="4379"/>
                  </a:cubicBezTo>
                  <a:cubicBezTo>
                    <a:pt x="1857" y="4291"/>
                    <a:pt x="1980" y="4671"/>
                    <a:pt x="2030" y="4747"/>
                  </a:cubicBezTo>
                  <a:cubicBezTo>
                    <a:pt x="1967" y="4928"/>
                    <a:pt x="1940" y="5169"/>
                    <a:pt x="1871" y="5360"/>
                  </a:cubicBezTo>
                  <a:cubicBezTo>
                    <a:pt x="1863" y="5382"/>
                    <a:pt x="1701" y="5714"/>
                    <a:pt x="1731" y="5775"/>
                  </a:cubicBezTo>
                  <a:cubicBezTo>
                    <a:pt x="1719" y="5794"/>
                    <a:pt x="1710" y="5864"/>
                    <a:pt x="1702" y="5891"/>
                  </a:cubicBezTo>
                  <a:lnTo>
                    <a:pt x="1720" y="5891"/>
                  </a:lnTo>
                  <a:cubicBezTo>
                    <a:pt x="1621" y="5891"/>
                    <a:pt x="1617" y="6515"/>
                    <a:pt x="1666" y="6613"/>
                  </a:cubicBezTo>
                  <a:cubicBezTo>
                    <a:pt x="1635" y="6664"/>
                    <a:pt x="1663" y="6855"/>
                    <a:pt x="1682" y="6901"/>
                  </a:cubicBezTo>
                  <a:cubicBezTo>
                    <a:pt x="1664" y="6981"/>
                    <a:pt x="1740" y="7113"/>
                    <a:pt x="1789" y="7098"/>
                  </a:cubicBezTo>
                  <a:cubicBezTo>
                    <a:pt x="1788" y="7107"/>
                    <a:pt x="1787" y="7115"/>
                    <a:pt x="1787" y="7124"/>
                  </a:cubicBezTo>
                  <a:lnTo>
                    <a:pt x="1799" y="7129"/>
                  </a:lnTo>
                  <a:lnTo>
                    <a:pt x="1801" y="7147"/>
                  </a:lnTo>
                  <a:cubicBezTo>
                    <a:pt x="1888" y="7188"/>
                    <a:pt x="1806" y="7552"/>
                    <a:pt x="1861" y="7661"/>
                  </a:cubicBezTo>
                  <a:cubicBezTo>
                    <a:pt x="1845" y="7719"/>
                    <a:pt x="2001" y="8115"/>
                    <a:pt x="1861" y="8019"/>
                  </a:cubicBezTo>
                  <a:cubicBezTo>
                    <a:pt x="1862" y="8040"/>
                    <a:pt x="1858" y="8058"/>
                    <a:pt x="1851" y="8073"/>
                  </a:cubicBezTo>
                  <a:cubicBezTo>
                    <a:pt x="1878" y="8133"/>
                    <a:pt x="1895" y="8184"/>
                    <a:pt x="1909" y="8260"/>
                  </a:cubicBezTo>
                  <a:lnTo>
                    <a:pt x="1913" y="8260"/>
                  </a:lnTo>
                  <a:cubicBezTo>
                    <a:pt x="1931" y="8235"/>
                    <a:pt x="1934" y="8282"/>
                    <a:pt x="1967" y="8260"/>
                  </a:cubicBezTo>
                  <a:cubicBezTo>
                    <a:pt x="2012" y="8419"/>
                    <a:pt x="1997" y="8436"/>
                    <a:pt x="1967" y="8606"/>
                  </a:cubicBezTo>
                  <a:cubicBezTo>
                    <a:pt x="2044" y="8570"/>
                    <a:pt x="2098" y="8788"/>
                    <a:pt x="2116" y="8902"/>
                  </a:cubicBezTo>
                  <a:cubicBezTo>
                    <a:pt x="2214" y="8856"/>
                    <a:pt x="2173" y="8687"/>
                    <a:pt x="2138" y="8568"/>
                  </a:cubicBezTo>
                  <a:lnTo>
                    <a:pt x="2122" y="8573"/>
                  </a:lnTo>
                  <a:cubicBezTo>
                    <a:pt x="2137" y="8539"/>
                    <a:pt x="2133" y="8498"/>
                    <a:pt x="2119" y="8469"/>
                  </a:cubicBezTo>
                  <a:lnTo>
                    <a:pt x="2113" y="8472"/>
                  </a:lnTo>
                  <a:cubicBezTo>
                    <a:pt x="2102" y="8358"/>
                    <a:pt x="2074" y="8238"/>
                    <a:pt x="2067" y="8134"/>
                  </a:cubicBezTo>
                  <a:cubicBezTo>
                    <a:pt x="2061" y="8047"/>
                    <a:pt x="2028" y="8023"/>
                    <a:pt x="2049" y="7915"/>
                  </a:cubicBezTo>
                  <a:cubicBezTo>
                    <a:pt x="2044" y="7916"/>
                    <a:pt x="2039" y="7918"/>
                    <a:pt x="2035" y="7919"/>
                  </a:cubicBezTo>
                  <a:cubicBezTo>
                    <a:pt x="2035" y="7828"/>
                    <a:pt x="1909" y="7547"/>
                    <a:pt x="1999" y="7461"/>
                  </a:cubicBezTo>
                  <a:cubicBezTo>
                    <a:pt x="2011" y="7484"/>
                    <a:pt x="2024" y="7486"/>
                    <a:pt x="2040" y="7485"/>
                  </a:cubicBezTo>
                  <a:cubicBezTo>
                    <a:pt x="2047" y="7507"/>
                    <a:pt x="2055" y="7519"/>
                    <a:pt x="2067" y="7530"/>
                  </a:cubicBezTo>
                  <a:cubicBezTo>
                    <a:pt x="2028" y="7665"/>
                    <a:pt x="2083" y="8016"/>
                    <a:pt x="2152" y="8069"/>
                  </a:cubicBezTo>
                  <a:cubicBezTo>
                    <a:pt x="2143" y="8121"/>
                    <a:pt x="2156" y="8183"/>
                    <a:pt x="2183" y="8199"/>
                  </a:cubicBezTo>
                  <a:cubicBezTo>
                    <a:pt x="2181" y="8243"/>
                    <a:pt x="2192" y="8269"/>
                    <a:pt x="2214" y="8268"/>
                  </a:cubicBezTo>
                  <a:cubicBezTo>
                    <a:pt x="2220" y="8309"/>
                    <a:pt x="2198" y="8387"/>
                    <a:pt x="2195" y="8437"/>
                  </a:cubicBezTo>
                  <a:cubicBezTo>
                    <a:pt x="2299" y="8470"/>
                    <a:pt x="2485" y="9082"/>
                    <a:pt x="2366" y="9231"/>
                  </a:cubicBezTo>
                  <a:lnTo>
                    <a:pt x="2371" y="9231"/>
                  </a:lnTo>
                  <a:cubicBezTo>
                    <a:pt x="2361" y="9421"/>
                    <a:pt x="2509" y="9713"/>
                    <a:pt x="2606" y="9690"/>
                  </a:cubicBezTo>
                  <a:cubicBezTo>
                    <a:pt x="2682" y="9758"/>
                    <a:pt x="2800" y="10023"/>
                    <a:pt x="2891" y="10023"/>
                  </a:cubicBezTo>
                  <a:cubicBezTo>
                    <a:pt x="2953" y="10023"/>
                    <a:pt x="2991" y="10089"/>
                    <a:pt x="3052" y="10018"/>
                  </a:cubicBezTo>
                  <a:cubicBezTo>
                    <a:pt x="3131" y="9928"/>
                    <a:pt x="3181" y="10070"/>
                    <a:pt x="3231" y="10197"/>
                  </a:cubicBezTo>
                  <a:lnTo>
                    <a:pt x="3223" y="10247"/>
                  </a:lnTo>
                  <a:cubicBezTo>
                    <a:pt x="3281" y="10366"/>
                    <a:pt x="3350" y="10343"/>
                    <a:pt x="3413" y="10430"/>
                  </a:cubicBezTo>
                  <a:lnTo>
                    <a:pt x="3411" y="10418"/>
                  </a:lnTo>
                  <a:cubicBezTo>
                    <a:pt x="3448" y="10451"/>
                    <a:pt x="3507" y="10513"/>
                    <a:pt x="3547" y="10471"/>
                  </a:cubicBezTo>
                  <a:cubicBezTo>
                    <a:pt x="3552" y="10493"/>
                    <a:pt x="3559" y="10513"/>
                    <a:pt x="3567" y="10531"/>
                  </a:cubicBezTo>
                  <a:cubicBezTo>
                    <a:pt x="3611" y="10575"/>
                    <a:pt x="3632" y="10693"/>
                    <a:pt x="3668" y="10761"/>
                  </a:cubicBezTo>
                  <a:cubicBezTo>
                    <a:pt x="3667" y="10764"/>
                    <a:pt x="3662" y="10779"/>
                    <a:pt x="3657" y="10779"/>
                  </a:cubicBezTo>
                  <a:cubicBezTo>
                    <a:pt x="3631" y="10779"/>
                    <a:pt x="3628" y="10854"/>
                    <a:pt x="3650" y="10871"/>
                  </a:cubicBezTo>
                  <a:cubicBezTo>
                    <a:pt x="3621" y="10952"/>
                    <a:pt x="3670" y="11040"/>
                    <a:pt x="3700" y="11079"/>
                  </a:cubicBezTo>
                  <a:lnTo>
                    <a:pt x="3707" y="11064"/>
                  </a:lnTo>
                  <a:lnTo>
                    <a:pt x="3716" y="11073"/>
                  </a:lnTo>
                  <a:cubicBezTo>
                    <a:pt x="3716" y="11073"/>
                    <a:pt x="3725" y="11046"/>
                    <a:pt x="3726" y="11041"/>
                  </a:cubicBezTo>
                  <a:cubicBezTo>
                    <a:pt x="3734" y="11076"/>
                    <a:pt x="3745" y="11088"/>
                    <a:pt x="3761" y="11099"/>
                  </a:cubicBezTo>
                  <a:cubicBezTo>
                    <a:pt x="3800" y="11125"/>
                    <a:pt x="3774" y="11197"/>
                    <a:pt x="3797" y="11249"/>
                  </a:cubicBezTo>
                  <a:cubicBezTo>
                    <a:pt x="3817" y="11292"/>
                    <a:pt x="3842" y="11278"/>
                    <a:pt x="3863" y="11255"/>
                  </a:cubicBezTo>
                  <a:cubicBezTo>
                    <a:pt x="3883" y="11284"/>
                    <a:pt x="3943" y="11244"/>
                    <a:pt x="3953" y="11290"/>
                  </a:cubicBezTo>
                  <a:cubicBezTo>
                    <a:pt x="3960" y="11332"/>
                    <a:pt x="3965" y="11379"/>
                    <a:pt x="3995" y="11362"/>
                  </a:cubicBezTo>
                  <a:cubicBezTo>
                    <a:pt x="4001" y="11453"/>
                    <a:pt x="4133" y="11473"/>
                    <a:pt x="4069" y="11267"/>
                  </a:cubicBezTo>
                  <a:cubicBezTo>
                    <a:pt x="4104" y="11248"/>
                    <a:pt x="4109" y="11151"/>
                    <a:pt x="4138" y="11151"/>
                  </a:cubicBezTo>
                  <a:cubicBezTo>
                    <a:pt x="4172" y="11151"/>
                    <a:pt x="4167" y="11218"/>
                    <a:pt x="4188" y="11241"/>
                  </a:cubicBezTo>
                  <a:cubicBezTo>
                    <a:pt x="4178" y="11263"/>
                    <a:pt x="4174" y="11286"/>
                    <a:pt x="4177" y="11311"/>
                  </a:cubicBezTo>
                  <a:cubicBezTo>
                    <a:pt x="4190" y="11335"/>
                    <a:pt x="4200" y="11367"/>
                    <a:pt x="4210" y="11398"/>
                  </a:cubicBezTo>
                  <a:cubicBezTo>
                    <a:pt x="4206" y="11483"/>
                    <a:pt x="4224" y="11601"/>
                    <a:pt x="4236" y="11662"/>
                  </a:cubicBezTo>
                  <a:lnTo>
                    <a:pt x="4208" y="11702"/>
                  </a:lnTo>
                  <a:cubicBezTo>
                    <a:pt x="4208" y="11702"/>
                    <a:pt x="4230" y="11740"/>
                    <a:pt x="4231" y="11743"/>
                  </a:cubicBezTo>
                  <a:cubicBezTo>
                    <a:pt x="4232" y="11817"/>
                    <a:pt x="4213" y="11941"/>
                    <a:pt x="4237" y="11999"/>
                  </a:cubicBezTo>
                  <a:cubicBezTo>
                    <a:pt x="4224" y="12039"/>
                    <a:pt x="4195" y="12107"/>
                    <a:pt x="4194" y="12156"/>
                  </a:cubicBezTo>
                  <a:cubicBezTo>
                    <a:pt x="4132" y="12155"/>
                    <a:pt x="4139" y="12301"/>
                    <a:pt x="4102" y="12348"/>
                  </a:cubicBezTo>
                  <a:cubicBezTo>
                    <a:pt x="4102" y="12340"/>
                    <a:pt x="4103" y="12340"/>
                    <a:pt x="4105" y="12347"/>
                  </a:cubicBezTo>
                  <a:cubicBezTo>
                    <a:pt x="4049" y="12380"/>
                    <a:pt x="4018" y="12402"/>
                    <a:pt x="4022" y="12545"/>
                  </a:cubicBezTo>
                  <a:cubicBezTo>
                    <a:pt x="4018" y="12551"/>
                    <a:pt x="3984" y="12644"/>
                    <a:pt x="3992" y="12644"/>
                  </a:cubicBezTo>
                  <a:lnTo>
                    <a:pt x="3991" y="12644"/>
                  </a:lnTo>
                  <a:cubicBezTo>
                    <a:pt x="3962" y="12704"/>
                    <a:pt x="3962" y="12793"/>
                    <a:pt x="3973" y="12882"/>
                  </a:cubicBezTo>
                  <a:cubicBezTo>
                    <a:pt x="3915" y="12932"/>
                    <a:pt x="4010" y="13001"/>
                    <a:pt x="4010" y="13008"/>
                  </a:cubicBezTo>
                  <a:cubicBezTo>
                    <a:pt x="4010" y="13040"/>
                    <a:pt x="4008" y="13059"/>
                    <a:pt x="4024" y="13080"/>
                  </a:cubicBezTo>
                  <a:cubicBezTo>
                    <a:pt x="4019" y="13086"/>
                    <a:pt x="4014" y="13091"/>
                    <a:pt x="4010" y="13095"/>
                  </a:cubicBezTo>
                  <a:lnTo>
                    <a:pt x="4016" y="13171"/>
                  </a:lnTo>
                  <a:cubicBezTo>
                    <a:pt x="4010" y="13182"/>
                    <a:pt x="4000" y="13186"/>
                    <a:pt x="3992" y="13187"/>
                  </a:cubicBezTo>
                  <a:cubicBezTo>
                    <a:pt x="3938" y="13317"/>
                    <a:pt x="3969" y="13395"/>
                    <a:pt x="3993" y="13522"/>
                  </a:cubicBezTo>
                  <a:cubicBezTo>
                    <a:pt x="3933" y="13540"/>
                    <a:pt x="4096" y="13839"/>
                    <a:pt x="4107" y="13874"/>
                  </a:cubicBezTo>
                  <a:cubicBezTo>
                    <a:pt x="4185" y="14122"/>
                    <a:pt x="4259" y="14393"/>
                    <a:pt x="4325" y="14655"/>
                  </a:cubicBezTo>
                  <a:cubicBezTo>
                    <a:pt x="4392" y="14919"/>
                    <a:pt x="4399" y="15084"/>
                    <a:pt x="4543" y="15239"/>
                  </a:cubicBezTo>
                  <a:cubicBezTo>
                    <a:pt x="4603" y="15304"/>
                    <a:pt x="4663" y="15383"/>
                    <a:pt x="4725" y="15442"/>
                  </a:cubicBezTo>
                  <a:cubicBezTo>
                    <a:pt x="4765" y="15482"/>
                    <a:pt x="4770" y="15607"/>
                    <a:pt x="4820" y="15628"/>
                  </a:cubicBezTo>
                  <a:cubicBezTo>
                    <a:pt x="4845" y="15861"/>
                    <a:pt x="4862" y="16070"/>
                    <a:pt x="4863" y="16308"/>
                  </a:cubicBezTo>
                  <a:cubicBezTo>
                    <a:pt x="4851" y="16311"/>
                    <a:pt x="4882" y="16938"/>
                    <a:pt x="4881" y="17003"/>
                  </a:cubicBezTo>
                  <a:cubicBezTo>
                    <a:pt x="4877" y="17311"/>
                    <a:pt x="4877" y="17563"/>
                    <a:pt x="4926" y="17859"/>
                  </a:cubicBezTo>
                  <a:lnTo>
                    <a:pt x="4931" y="17865"/>
                  </a:lnTo>
                  <a:cubicBezTo>
                    <a:pt x="4963" y="18077"/>
                    <a:pt x="4941" y="18396"/>
                    <a:pt x="4922" y="18606"/>
                  </a:cubicBezTo>
                  <a:lnTo>
                    <a:pt x="4889" y="18556"/>
                  </a:lnTo>
                  <a:cubicBezTo>
                    <a:pt x="4904" y="18677"/>
                    <a:pt x="4920" y="18851"/>
                    <a:pt x="4962" y="18946"/>
                  </a:cubicBezTo>
                  <a:cubicBezTo>
                    <a:pt x="4976" y="19047"/>
                    <a:pt x="4953" y="19262"/>
                    <a:pt x="4999" y="19356"/>
                  </a:cubicBezTo>
                  <a:lnTo>
                    <a:pt x="4991" y="19361"/>
                  </a:lnTo>
                  <a:cubicBezTo>
                    <a:pt x="4996" y="19416"/>
                    <a:pt x="5002" y="19470"/>
                    <a:pt x="5006" y="19525"/>
                  </a:cubicBezTo>
                  <a:cubicBezTo>
                    <a:pt x="5010" y="19583"/>
                    <a:pt x="5047" y="19734"/>
                    <a:pt x="5085" y="19631"/>
                  </a:cubicBezTo>
                  <a:cubicBezTo>
                    <a:pt x="5111" y="19560"/>
                    <a:pt x="5073" y="19541"/>
                    <a:pt x="5069" y="19486"/>
                  </a:cubicBezTo>
                  <a:cubicBezTo>
                    <a:pt x="5077" y="19473"/>
                    <a:pt x="5085" y="19463"/>
                    <a:pt x="5093" y="19452"/>
                  </a:cubicBezTo>
                  <a:cubicBezTo>
                    <a:pt x="5095" y="19454"/>
                    <a:pt x="5096" y="19454"/>
                    <a:pt x="5097" y="19455"/>
                  </a:cubicBezTo>
                  <a:cubicBezTo>
                    <a:pt x="5120" y="19517"/>
                    <a:pt x="5109" y="19692"/>
                    <a:pt x="5125" y="19772"/>
                  </a:cubicBezTo>
                  <a:cubicBezTo>
                    <a:pt x="5063" y="19725"/>
                    <a:pt x="5018" y="19859"/>
                    <a:pt x="5091" y="19882"/>
                  </a:cubicBezTo>
                  <a:cubicBezTo>
                    <a:pt x="5092" y="19909"/>
                    <a:pt x="5111" y="19947"/>
                    <a:pt x="5118" y="19975"/>
                  </a:cubicBezTo>
                  <a:cubicBezTo>
                    <a:pt x="5069" y="19951"/>
                    <a:pt x="5051" y="20064"/>
                    <a:pt x="5045" y="20141"/>
                  </a:cubicBezTo>
                  <a:cubicBezTo>
                    <a:pt x="5030" y="20310"/>
                    <a:pt x="5146" y="20144"/>
                    <a:pt x="5162" y="20221"/>
                  </a:cubicBezTo>
                  <a:cubicBezTo>
                    <a:pt x="5166" y="20308"/>
                    <a:pt x="5153" y="20329"/>
                    <a:pt x="5128" y="20358"/>
                  </a:cubicBezTo>
                  <a:cubicBezTo>
                    <a:pt x="5083" y="20409"/>
                    <a:pt x="5139" y="20575"/>
                    <a:pt x="5159" y="20628"/>
                  </a:cubicBezTo>
                  <a:cubicBezTo>
                    <a:pt x="5180" y="20681"/>
                    <a:pt x="5323" y="20857"/>
                    <a:pt x="5321" y="20913"/>
                  </a:cubicBezTo>
                  <a:cubicBezTo>
                    <a:pt x="5316" y="20924"/>
                    <a:pt x="5294" y="20925"/>
                    <a:pt x="5287" y="20927"/>
                  </a:cubicBezTo>
                  <a:cubicBezTo>
                    <a:pt x="5315" y="21006"/>
                    <a:pt x="5363" y="21022"/>
                    <a:pt x="5392" y="21104"/>
                  </a:cubicBezTo>
                  <a:cubicBezTo>
                    <a:pt x="5441" y="21244"/>
                    <a:pt x="5474" y="21343"/>
                    <a:pt x="5564" y="21372"/>
                  </a:cubicBezTo>
                  <a:cubicBezTo>
                    <a:pt x="5559" y="21460"/>
                    <a:pt x="5679" y="21462"/>
                    <a:pt x="5708" y="21466"/>
                  </a:cubicBezTo>
                  <a:cubicBezTo>
                    <a:pt x="5731" y="21552"/>
                    <a:pt x="5816" y="21549"/>
                    <a:pt x="5857" y="21590"/>
                  </a:cubicBezTo>
                  <a:cubicBezTo>
                    <a:pt x="5865" y="21579"/>
                    <a:pt x="5874" y="21572"/>
                    <a:pt x="5883" y="21569"/>
                  </a:cubicBezTo>
                  <a:cubicBezTo>
                    <a:pt x="5882" y="21554"/>
                    <a:pt x="5880" y="21540"/>
                    <a:pt x="5877" y="21527"/>
                  </a:cubicBezTo>
                  <a:cubicBezTo>
                    <a:pt x="5896" y="21529"/>
                    <a:pt x="5934" y="21539"/>
                    <a:pt x="5946" y="21503"/>
                  </a:cubicBezTo>
                  <a:cubicBezTo>
                    <a:pt x="6059" y="21451"/>
                    <a:pt x="5972" y="21383"/>
                    <a:pt x="5906" y="21349"/>
                  </a:cubicBezTo>
                  <a:cubicBezTo>
                    <a:pt x="5844" y="21319"/>
                    <a:pt x="5786" y="21183"/>
                    <a:pt x="5739" y="21101"/>
                  </a:cubicBezTo>
                  <a:lnTo>
                    <a:pt x="5739" y="21099"/>
                  </a:lnTo>
                  <a:cubicBezTo>
                    <a:pt x="5726" y="21054"/>
                    <a:pt x="5706" y="21038"/>
                    <a:pt x="5683" y="21070"/>
                  </a:cubicBezTo>
                  <a:cubicBezTo>
                    <a:pt x="5679" y="21066"/>
                    <a:pt x="5671" y="21055"/>
                    <a:pt x="5670" y="21052"/>
                  </a:cubicBezTo>
                  <a:cubicBezTo>
                    <a:pt x="5669" y="21044"/>
                    <a:pt x="5669" y="21037"/>
                    <a:pt x="5669" y="21029"/>
                  </a:cubicBezTo>
                  <a:lnTo>
                    <a:pt x="5706" y="21049"/>
                  </a:lnTo>
                  <a:lnTo>
                    <a:pt x="5718" y="20994"/>
                  </a:lnTo>
                  <a:cubicBezTo>
                    <a:pt x="5674" y="20924"/>
                    <a:pt x="5638" y="20836"/>
                    <a:pt x="5618" y="20730"/>
                  </a:cubicBezTo>
                  <a:cubicBezTo>
                    <a:pt x="5688" y="20633"/>
                    <a:pt x="5657" y="20518"/>
                    <a:pt x="5711" y="20384"/>
                  </a:cubicBezTo>
                  <a:cubicBezTo>
                    <a:pt x="5777" y="20219"/>
                    <a:pt x="5662" y="20166"/>
                    <a:pt x="5613" y="20114"/>
                  </a:cubicBezTo>
                  <a:cubicBezTo>
                    <a:pt x="5514" y="20010"/>
                    <a:pt x="5599" y="19919"/>
                    <a:pt x="5643" y="19840"/>
                  </a:cubicBezTo>
                  <a:cubicBezTo>
                    <a:pt x="5694" y="19749"/>
                    <a:pt x="5608" y="19641"/>
                    <a:pt x="5670" y="19583"/>
                  </a:cubicBezTo>
                  <a:cubicBezTo>
                    <a:pt x="5690" y="19533"/>
                    <a:pt x="5766" y="19471"/>
                    <a:pt x="5702" y="19388"/>
                  </a:cubicBezTo>
                  <a:cubicBezTo>
                    <a:pt x="5637" y="19305"/>
                    <a:pt x="5609" y="19448"/>
                    <a:pt x="5582" y="19220"/>
                  </a:cubicBezTo>
                  <a:cubicBezTo>
                    <a:pt x="5568" y="19210"/>
                    <a:pt x="5634" y="19263"/>
                    <a:pt x="5634" y="19263"/>
                  </a:cubicBezTo>
                  <a:cubicBezTo>
                    <a:pt x="5658" y="19284"/>
                    <a:pt x="5688" y="19304"/>
                    <a:pt x="5714" y="19284"/>
                  </a:cubicBezTo>
                  <a:cubicBezTo>
                    <a:pt x="5788" y="19230"/>
                    <a:pt x="5728" y="19150"/>
                    <a:pt x="5733" y="19076"/>
                  </a:cubicBezTo>
                  <a:lnTo>
                    <a:pt x="5742" y="19069"/>
                  </a:lnTo>
                  <a:cubicBezTo>
                    <a:pt x="5744" y="19005"/>
                    <a:pt x="5730" y="18967"/>
                    <a:pt x="5714" y="18917"/>
                  </a:cubicBezTo>
                  <a:cubicBezTo>
                    <a:pt x="5786" y="18964"/>
                    <a:pt x="5910" y="18913"/>
                    <a:pt x="5969" y="18827"/>
                  </a:cubicBezTo>
                  <a:cubicBezTo>
                    <a:pt x="6000" y="18784"/>
                    <a:pt x="6019" y="18674"/>
                    <a:pt x="6031" y="18606"/>
                  </a:cubicBezTo>
                  <a:cubicBezTo>
                    <a:pt x="6058" y="18444"/>
                    <a:pt x="5981" y="18485"/>
                    <a:pt x="5969" y="18388"/>
                  </a:cubicBezTo>
                  <a:cubicBezTo>
                    <a:pt x="5964" y="18325"/>
                    <a:pt x="5990" y="18307"/>
                    <a:pt x="5960" y="18248"/>
                  </a:cubicBezTo>
                  <a:cubicBezTo>
                    <a:pt x="6035" y="18308"/>
                    <a:pt x="6163" y="18289"/>
                    <a:pt x="6164" y="18077"/>
                  </a:cubicBezTo>
                  <a:cubicBezTo>
                    <a:pt x="6243" y="18086"/>
                    <a:pt x="6251" y="17889"/>
                    <a:pt x="6269" y="17741"/>
                  </a:cubicBezTo>
                  <a:lnTo>
                    <a:pt x="6280" y="17761"/>
                  </a:lnTo>
                  <a:lnTo>
                    <a:pt x="6281" y="17758"/>
                  </a:lnTo>
                  <a:lnTo>
                    <a:pt x="6288" y="17769"/>
                  </a:lnTo>
                  <a:cubicBezTo>
                    <a:pt x="6370" y="17624"/>
                    <a:pt x="6349" y="17418"/>
                    <a:pt x="6421" y="17269"/>
                  </a:cubicBezTo>
                  <a:cubicBezTo>
                    <a:pt x="6501" y="17104"/>
                    <a:pt x="6392" y="16841"/>
                    <a:pt x="6459" y="16648"/>
                  </a:cubicBezTo>
                  <a:cubicBezTo>
                    <a:pt x="6515" y="16486"/>
                    <a:pt x="6680" y="16310"/>
                    <a:pt x="6776" y="16332"/>
                  </a:cubicBezTo>
                  <a:cubicBezTo>
                    <a:pt x="6855" y="16351"/>
                    <a:pt x="6857" y="16210"/>
                    <a:pt x="6928" y="16171"/>
                  </a:cubicBezTo>
                  <a:cubicBezTo>
                    <a:pt x="6887" y="16048"/>
                    <a:pt x="6944" y="15991"/>
                    <a:pt x="6959" y="15886"/>
                  </a:cubicBezTo>
                  <a:cubicBezTo>
                    <a:pt x="6979" y="15744"/>
                    <a:pt x="7007" y="15595"/>
                    <a:pt x="7021" y="15459"/>
                  </a:cubicBezTo>
                  <a:cubicBezTo>
                    <a:pt x="7044" y="15242"/>
                    <a:pt x="6967" y="14901"/>
                    <a:pt x="7016" y="14704"/>
                  </a:cubicBezTo>
                  <a:cubicBezTo>
                    <a:pt x="7095" y="14725"/>
                    <a:pt x="7099" y="14452"/>
                    <a:pt x="7133" y="14356"/>
                  </a:cubicBezTo>
                  <a:cubicBezTo>
                    <a:pt x="7228" y="14086"/>
                    <a:pt x="7307" y="13961"/>
                    <a:pt x="7265" y="13601"/>
                  </a:cubicBezTo>
                  <a:cubicBezTo>
                    <a:pt x="7232" y="13330"/>
                    <a:pt x="7123" y="13378"/>
                    <a:pt x="7025" y="13191"/>
                  </a:cubicBezTo>
                  <a:cubicBezTo>
                    <a:pt x="6948" y="13045"/>
                    <a:pt x="6888" y="13014"/>
                    <a:pt x="6784" y="13002"/>
                  </a:cubicBezTo>
                  <a:cubicBezTo>
                    <a:pt x="6708" y="12993"/>
                    <a:pt x="6668" y="12881"/>
                    <a:pt x="6594" y="12985"/>
                  </a:cubicBezTo>
                  <a:cubicBezTo>
                    <a:pt x="6616" y="12743"/>
                    <a:pt x="6382" y="12630"/>
                    <a:pt x="6301" y="12685"/>
                  </a:cubicBezTo>
                  <a:cubicBezTo>
                    <a:pt x="6302" y="12675"/>
                    <a:pt x="6317" y="12580"/>
                    <a:pt x="6317" y="12580"/>
                  </a:cubicBezTo>
                  <a:cubicBezTo>
                    <a:pt x="6256" y="12573"/>
                    <a:pt x="6195" y="12567"/>
                    <a:pt x="6134" y="12562"/>
                  </a:cubicBezTo>
                  <a:cubicBezTo>
                    <a:pt x="6170" y="12455"/>
                    <a:pt x="6231" y="12392"/>
                    <a:pt x="6195" y="12243"/>
                  </a:cubicBezTo>
                  <a:cubicBezTo>
                    <a:pt x="6119" y="12270"/>
                    <a:pt x="6111" y="11769"/>
                    <a:pt x="6061" y="11863"/>
                  </a:cubicBezTo>
                  <a:cubicBezTo>
                    <a:pt x="6030" y="11775"/>
                    <a:pt x="5976" y="11706"/>
                    <a:pt x="5928" y="11670"/>
                  </a:cubicBezTo>
                  <a:cubicBezTo>
                    <a:pt x="5930" y="11661"/>
                    <a:pt x="5932" y="11653"/>
                    <a:pt x="5933" y="11644"/>
                  </a:cubicBezTo>
                  <a:cubicBezTo>
                    <a:pt x="5912" y="11609"/>
                    <a:pt x="5794" y="11525"/>
                    <a:pt x="5768" y="11604"/>
                  </a:cubicBezTo>
                  <a:cubicBezTo>
                    <a:pt x="5745" y="11574"/>
                    <a:pt x="5705" y="11574"/>
                    <a:pt x="5678" y="11577"/>
                  </a:cubicBezTo>
                  <a:lnTo>
                    <a:pt x="5676" y="11555"/>
                  </a:lnTo>
                  <a:lnTo>
                    <a:pt x="5672" y="11566"/>
                  </a:lnTo>
                  <a:cubicBezTo>
                    <a:pt x="5657" y="11541"/>
                    <a:pt x="5617" y="11459"/>
                    <a:pt x="5596" y="11459"/>
                  </a:cubicBezTo>
                  <a:cubicBezTo>
                    <a:pt x="5618" y="11459"/>
                    <a:pt x="5555" y="11294"/>
                    <a:pt x="5544" y="11275"/>
                  </a:cubicBezTo>
                  <a:cubicBezTo>
                    <a:pt x="5551" y="11278"/>
                    <a:pt x="5556" y="11279"/>
                    <a:pt x="5556" y="11279"/>
                  </a:cubicBezTo>
                  <a:cubicBezTo>
                    <a:pt x="5516" y="11198"/>
                    <a:pt x="5475" y="11106"/>
                    <a:pt x="5413" y="11142"/>
                  </a:cubicBezTo>
                  <a:cubicBezTo>
                    <a:pt x="5415" y="11134"/>
                    <a:pt x="5416" y="11118"/>
                    <a:pt x="5417" y="11107"/>
                  </a:cubicBezTo>
                  <a:cubicBezTo>
                    <a:pt x="5486" y="11031"/>
                    <a:pt x="5360" y="10905"/>
                    <a:pt x="5323" y="10924"/>
                  </a:cubicBezTo>
                  <a:cubicBezTo>
                    <a:pt x="5319" y="10902"/>
                    <a:pt x="5315" y="10895"/>
                    <a:pt x="5308" y="10878"/>
                  </a:cubicBezTo>
                  <a:cubicBezTo>
                    <a:pt x="5303" y="10883"/>
                    <a:pt x="5345" y="10878"/>
                    <a:pt x="5359" y="10867"/>
                  </a:cubicBezTo>
                  <a:lnTo>
                    <a:pt x="5359" y="10785"/>
                  </a:lnTo>
                  <a:cubicBezTo>
                    <a:pt x="5302" y="10783"/>
                    <a:pt x="5217" y="10757"/>
                    <a:pt x="5171" y="10839"/>
                  </a:cubicBezTo>
                  <a:cubicBezTo>
                    <a:pt x="5104" y="10960"/>
                    <a:pt x="5090" y="10805"/>
                    <a:pt x="5032" y="10805"/>
                  </a:cubicBezTo>
                  <a:cubicBezTo>
                    <a:pt x="4998" y="10805"/>
                    <a:pt x="4922" y="10867"/>
                    <a:pt x="4912" y="10785"/>
                  </a:cubicBezTo>
                  <a:cubicBezTo>
                    <a:pt x="4902" y="10699"/>
                    <a:pt x="4863" y="10655"/>
                    <a:pt x="4822" y="10669"/>
                  </a:cubicBezTo>
                  <a:cubicBezTo>
                    <a:pt x="4864" y="10669"/>
                    <a:pt x="4663" y="10436"/>
                    <a:pt x="4758" y="10694"/>
                  </a:cubicBezTo>
                  <a:cubicBezTo>
                    <a:pt x="4733" y="10727"/>
                    <a:pt x="4696" y="10711"/>
                    <a:pt x="4672" y="10755"/>
                  </a:cubicBezTo>
                  <a:cubicBezTo>
                    <a:pt x="4671" y="10751"/>
                    <a:pt x="4670" y="10748"/>
                    <a:pt x="4670" y="10744"/>
                  </a:cubicBezTo>
                  <a:cubicBezTo>
                    <a:pt x="4689" y="10726"/>
                    <a:pt x="4707" y="10703"/>
                    <a:pt x="4724" y="10675"/>
                  </a:cubicBezTo>
                  <a:cubicBezTo>
                    <a:pt x="4725" y="10448"/>
                    <a:pt x="4644" y="10645"/>
                    <a:pt x="4624" y="10645"/>
                  </a:cubicBezTo>
                  <a:cubicBezTo>
                    <a:pt x="4608" y="10650"/>
                    <a:pt x="4481" y="10749"/>
                    <a:pt x="4475" y="10782"/>
                  </a:cubicBezTo>
                  <a:lnTo>
                    <a:pt x="4447" y="10764"/>
                  </a:lnTo>
                  <a:cubicBezTo>
                    <a:pt x="4399" y="10825"/>
                    <a:pt x="4380" y="10905"/>
                    <a:pt x="4362" y="11011"/>
                  </a:cubicBezTo>
                  <a:lnTo>
                    <a:pt x="4367" y="11022"/>
                  </a:lnTo>
                  <a:lnTo>
                    <a:pt x="4363" y="11026"/>
                  </a:lnTo>
                  <a:cubicBezTo>
                    <a:pt x="4363" y="11026"/>
                    <a:pt x="4367" y="11041"/>
                    <a:pt x="4367" y="11041"/>
                  </a:cubicBezTo>
                  <a:cubicBezTo>
                    <a:pt x="4337" y="11044"/>
                    <a:pt x="4336" y="11079"/>
                    <a:pt x="4325" y="11125"/>
                  </a:cubicBezTo>
                  <a:cubicBezTo>
                    <a:pt x="4321" y="11143"/>
                    <a:pt x="4304" y="11157"/>
                    <a:pt x="4290" y="11172"/>
                  </a:cubicBezTo>
                  <a:cubicBezTo>
                    <a:pt x="4263" y="11098"/>
                    <a:pt x="4221" y="11011"/>
                    <a:pt x="4173" y="11020"/>
                  </a:cubicBezTo>
                  <a:cubicBezTo>
                    <a:pt x="4132" y="10861"/>
                    <a:pt x="3972" y="11303"/>
                    <a:pt x="3920" y="10997"/>
                  </a:cubicBezTo>
                  <a:lnTo>
                    <a:pt x="3883" y="10999"/>
                  </a:lnTo>
                  <a:cubicBezTo>
                    <a:pt x="3883" y="10998"/>
                    <a:pt x="3823" y="10877"/>
                    <a:pt x="3838" y="10877"/>
                  </a:cubicBezTo>
                  <a:cubicBezTo>
                    <a:pt x="3839" y="10877"/>
                    <a:pt x="3912" y="10172"/>
                    <a:pt x="3919" y="10087"/>
                  </a:cubicBezTo>
                  <a:cubicBezTo>
                    <a:pt x="3903" y="10085"/>
                    <a:pt x="3885" y="10089"/>
                    <a:pt x="3870" y="10101"/>
                  </a:cubicBezTo>
                  <a:cubicBezTo>
                    <a:pt x="3815" y="10018"/>
                    <a:pt x="3767" y="10034"/>
                    <a:pt x="3721" y="9985"/>
                  </a:cubicBezTo>
                  <a:cubicBezTo>
                    <a:pt x="3706" y="9968"/>
                    <a:pt x="3553" y="9984"/>
                    <a:pt x="3537" y="10001"/>
                  </a:cubicBezTo>
                  <a:cubicBezTo>
                    <a:pt x="3536" y="9999"/>
                    <a:pt x="3535" y="9997"/>
                    <a:pt x="3534" y="9994"/>
                  </a:cubicBezTo>
                  <a:cubicBezTo>
                    <a:pt x="3570" y="9896"/>
                    <a:pt x="3584" y="9757"/>
                    <a:pt x="3610" y="9649"/>
                  </a:cubicBezTo>
                  <a:cubicBezTo>
                    <a:pt x="3642" y="9573"/>
                    <a:pt x="3746" y="9041"/>
                    <a:pt x="3691" y="9041"/>
                  </a:cubicBezTo>
                  <a:cubicBezTo>
                    <a:pt x="3647" y="9041"/>
                    <a:pt x="3593" y="9055"/>
                    <a:pt x="3546" y="9073"/>
                  </a:cubicBezTo>
                  <a:cubicBezTo>
                    <a:pt x="3393" y="9118"/>
                    <a:pt x="3459" y="9412"/>
                    <a:pt x="3345" y="9489"/>
                  </a:cubicBezTo>
                  <a:cubicBezTo>
                    <a:pt x="3346" y="9504"/>
                    <a:pt x="3344" y="9518"/>
                    <a:pt x="3339" y="9529"/>
                  </a:cubicBezTo>
                  <a:lnTo>
                    <a:pt x="3341" y="9510"/>
                  </a:lnTo>
                  <a:cubicBezTo>
                    <a:pt x="3220" y="9486"/>
                    <a:pt x="3173" y="9639"/>
                    <a:pt x="3062" y="9506"/>
                  </a:cubicBezTo>
                  <a:cubicBezTo>
                    <a:pt x="3051" y="9482"/>
                    <a:pt x="3055" y="9438"/>
                    <a:pt x="3039" y="9417"/>
                  </a:cubicBezTo>
                  <a:cubicBezTo>
                    <a:pt x="3042" y="9208"/>
                    <a:pt x="2969" y="9063"/>
                    <a:pt x="2988" y="8827"/>
                  </a:cubicBezTo>
                  <a:cubicBezTo>
                    <a:pt x="2993" y="8761"/>
                    <a:pt x="2992" y="8518"/>
                    <a:pt x="3034" y="8490"/>
                  </a:cubicBezTo>
                  <a:cubicBezTo>
                    <a:pt x="3066" y="8469"/>
                    <a:pt x="3069" y="8419"/>
                    <a:pt x="3077" y="8362"/>
                  </a:cubicBezTo>
                  <a:cubicBezTo>
                    <a:pt x="3064" y="8147"/>
                    <a:pt x="3126" y="8062"/>
                    <a:pt x="3213" y="7967"/>
                  </a:cubicBezTo>
                  <a:cubicBezTo>
                    <a:pt x="3261" y="7911"/>
                    <a:pt x="3315" y="7822"/>
                    <a:pt x="3372" y="7804"/>
                  </a:cubicBezTo>
                  <a:cubicBezTo>
                    <a:pt x="3402" y="7795"/>
                    <a:pt x="3474" y="7897"/>
                    <a:pt x="3486" y="7806"/>
                  </a:cubicBezTo>
                  <a:cubicBezTo>
                    <a:pt x="3491" y="7811"/>
                    <a:pt x="3496" y="7817"/>
                    <a:pt x="3501" y="7822"/>
                  </a:cubicBezTo>
                  <a:cubicBezTo>
                    <a:pt x="3506" y="7876"/>
                    <a:pt x="3549" y="7946"/>
                    <a:pt x="3575" y="7888"/>
                  </a:cubicBezTo>
                  <a:cubicBezTo>
                    <a:pt x="3592" y="7911"/>
                    <a:pt x="3613" y="7906"/>
                    <a:pt x="3618" y="7861"/>
                  </a:cubicBezTo>
                  <a:cubicBezTo>
                    <a:pt x="3622" y="7863"/>
                    <a:pt x="3625" y="7869"/>
                    <a:pt x="3627" y="7873"/>
                  </a:cubicBezTo>
                  <a:cubicBezTo>
                    <a:pt x="3629" y="7894"/>
                    <a:pt x="3626" y="7923"/>
                    <a:pt x="3627" y="7944"/>
                  </a:cubicBezTo>
                  <a:cubicBezTo>
                    <a:pt x="3663" y="7938"/>
                    <a:pt x="3712" y="7847"/>
                    <a:pt x="3658" y="7806"/>
                  </a:cubicBezTo>
                  <a:cubicBezTo>
                    <a:pt x="3670" y="7789"/>
                    <a:pt x="3678" y="7762"/>
                    <a:pt x="3672" y="7732"/>
                  </a:cubicBezTo>
                  <a:cubicBezTo>
                    <a:pt x="3732" y="7691"/>
                    <a:pt x="3910" y="7640"/>
                    <a:pt x="3914" y="7810"/>
                  </a:cubicBezTo>
                  <a:cubicBezTo>
                    <a:pt x="3941" y="7814"/>
                    <a:pt x="3970" y="7815"/>
                    <a:pt x="3994" y="7783"/>
                  </a:cubicBezTo>
                  <a:cubicBezTo>
                    <a:pt x="4056" y="7695"/>
                    <a:pt x="4031" y="7876"/>
                    <a:pt x="4081" y="7899"/>
                  </a:cubicBezTo>
                  <a:cubicBezTo>
                    <a:pt x="4083" y="7949"/>
                    <a:pt x="4032" y="8099"/>
                    <a:pt x="4064" y="8127"/>
                  </a:cubicBezTo>
                  <a:cubicBezTo>
                    <a:pt x="4048" y="8185"/>
                    <a:pt x="4070" y="8270"/>
                    <a:pt x="4090" y="8310"/>
                  </a:cubicBezTo>
                  <a:cubicBezTo>
                    <a:pt x="4096" y="8356"/>
                    <a:pt x="4100" y="8388"/>
                    <a:pt x="4092" y="8429"/>
                  </a:cubicBezTo>
                  <a:cubicBezTo>
                    <a:pt x="4104" y="8439"/>
                    <a:pt x="4115" y="8449"/>
                    <a:pt x="4126" y="8458"/>
                  </a:cubicBezTo>
                  <a:cubicBezTo>
                    <a:pt x="4128" y="8458"/>
                    <a:pt x="4134" y="8547"/>
                    <a:pt x="4135" y="8557"/>
                  </a:cubicBezTo>
                  <a:cubicBezTo>
                    <a:pt x="4354" y="8610"/>
                    <a:pt x="4184" y="7701"/>
                    <a:pt x="4257" y="7531"/>
                  </a:cubicBezTo>
                  <a:cubicBezTo>
                    <a:pt x="4315" y="7397"/>
                    <a:pt x="4387" y="7275"/>
                    <a:pt x="4458" y="7173"/>
                  </a:cubicBezTo>
                  <a:cubicBezTo>
                    <a:pt x="4496" y="7131"/>
                    <a:pt x="4691" y="6941"/>
                    <a:pt x="4663" y="6901"/>
                  </a:cubicBezTo>
                  <a:cubicBezTo>
                    <a:pt x="4759" y="6915"/>
                    <a:pt x="4716" y="6682"/>
                    <a:pt x="4740" y="6603"/>
                  </a:cubicBezTo>
                  <a:cubicBezTo>
                    <a:pt x="4765" y="6522"/>
                    <a:pt x="4866" y="6399"/>
                    <a:pt x="4837" y="6279"/>
                  </a:cubicBezTo>
                  <a:cubicBezTo>
                    <a:pt x="4878" y="6306"/>
                    <a:pt x="4964" y="6132"/>
                    <a:pt x="4961" y="6045"/>
                  </a:cubicBezTo>
                  <a:cubicBezTo>
                    <a:pt x="5000" y="6056"/>
                    <a:pt x="5069" y="6011"/>
                    <a:pt x="5088" y="5945"/>
                  </a:cubicBezTo>
                  <a:lnTo>
                    <a:pt x="5084" y="5935"/>
                  </a:lnTo>
                  <a:cubicBezTo>
                    <a:pt x="5108" y="5931"/>
                    <a:pt x="5139" y="5941"/>
                    <a:pt x="5155" y="5889"/>
                  </a:cubicBezTo>
                  <a:cubicBezTo>
                    <a:pt x="5222" y="5998"/>
                    <a:pt x="5305" y="5752"/>
                    <a:pt x="5223" y="5747"/>
                  </a:cubicBezTo>
                  <a:cubicBezTo>
                    <a:pt x="5222" y="5742"/>
                    <a:pt x="5220" y="5738"/>
                    <a:pt x="5218" y="5733"/>
                  </a:cubicBezTo>
                  <a:cubicBezTo>
                    <a:pt x="5235" y="5717"/>
                    <a:pt x="5250" y="5696"/>
                    <a:pt x="5263" y="5671"/>
                  </a:cubicBezTo>
                  <a:lnTo>
                    <a:pt x="5238" y="5654"/>
                  </a:lnTo>
                  <a:cubicBezTo>
                    <a:pt x="5276" y="5538"/>
                    <a:pt x="5355" y="5552"/>
                    <a:pt x="5391" y="5445"/>
                  </a:cubicBezTo>
                  <a:cubicBezTo>
                    <a:pt x="5428" y="5504"/>
                    <a:pt x="5574" y="5330"/>
                    <a:pt x="5607" y="5311"/>
                  </a:cubicBezTo>
                  <a:cubicBezTo>
                    <a:pt x="5575" y="5342"/>
                    <a:pt x="5463" y="5576"/>
                    <a:pt x="5561" y="5596"/>
                  </a:cubicBezTo>
                  <a:cubicBezTo>
                    <a:pt x="5630" y="5610"/>
                    <a:pt x="5742" y="5408"/>
                    <a:pt x="5817" y="5377"/>
                  </a:cubicBezTo>
                  <a:cubicBezTo>
                    <a:pt x="5894" y="5327"/>
                    <a:pt x="6012" y="5267"/>
                    <a:pt x="5999" y="5113"/>
                  </a:cubicBezTo>
                  <a:cubicBezTo>
                    <a:pt x="5996" y="5087"/>
                    <a:pt x="6001" y="5017"/>
                    <a:pt x="6005" y="4994"/>
                  </a:cubicBezTo>
                  <a:cubicBezTo>
                    <a:pt x="5961" y="4977"/>
                    <a:pt x="5940" y="5046"/>
                    <a:pt x="5912" y="5104"/>
                  </a:cubicBezTo>
                  <a:cubicBezTo>
                    <a:pt x="5816" y="5301"/>
                    <a:pt x="5779" y="5113"/>
                    <a:pt x="5726" y="4998"/>
                  </a:cubicBezTo>
                  <a:cubicBezTo>
                    <a:pt x="5742" y="4971"/>
                    <a:pt x="5764" y="4908"/>
                    <a:pt x="5739" y="4872"/>
                  </a:cubicBezTo>
                  <a:cubicBezTo>
                    <a:pt x="5773" y="4856"/>
                    <a:pt x="5832" y="4787"/>
                    <a:pt x="5811" y="4698"/>
                  </a:cubicBezTo>
                  <a:cubicBezTo>
                    <a:pt x="5782" y="4578"/>
                    <a:pt x="5689" y="4636"/>
                    <a:pt x="5644" y="4662"/>
                  </a:cubicBezTo>
                  <a:cubicBezTo>
                    <a:pt x="5742" y="4520"/>
                    <a:pt x="5823" y="4514"/>
                    <a:pt x="5949" y="4527"/>
                  </a:cubicBezTo>
                  <a:cubicBezTo>
                    <a:pt x="6110" y="4544"/>
                    <a:pt x="6193" y="4405"/>
                    <a:pt x="6346" y="4334"/>
                  </a:cubicBezTo>
                  <a:cubicBezTo>
                    <a:pt x="6242" y="4448"/>
                    <a:pt x="6199" y="4728"/>
                    <a:pt x="6104" y="4834"/>
                  </a:cubicBezTo>
                  <a:cubicBezTo>
                    <a:pt x="6039" y="4906"/>
                    <a:pt x="6341" y="4964"/>
                    <a:pt x="6349" y="4907"/>
                  </a:cubicBezTo>
                  <a:cubicBezTo>
                    <a:pt x="6342" y="4962"/>
                    <a:pt x="6295" y="4997"/>
                    <a:pt x="6271" y="5009"/>
                  </a:cubicBezTo>
                  <a:cubicBezTo>
                    <a:pt x="6302" y="5018"/>
                    <a:pt x="6407" y="4882"/>
                    <a:pt x="6414" y="4902"/>
                  </a:cubicBezTo>
                  <a:cubicBezTo>
                    <a:pt x="6427" y="4941"/>
                    <a:pt x="6385" y="4999"/>
                    <a:pt x="6379" y="5027"/>
                  </a:cubicBezTo>
                  <a:cubicBezTo>
                    <a:pt x="6417" y="5027"/>
                    <a:pt x="6544" y="4996"/>
                    <a:pt x="6475" y="4881"/>
                  </a:cubicBezTo>
                  <a:cubicBezTo>
                    <a:pt x="6470" y="4873"/>
                    <a:pt x="6472" y="4876"/>
                    <a:pt x="6475" y="4880"/>
                  </a:cubicBezTo>
                  <a:cubicBezTo>
                    <a:pt x="6437" y="4814"/>
                    <a:pt x="6497" y="4792"/>
                    <a:pt x="6487" y="4770"/>
                  </a:cubicBezTo>
                  <a:cubicBezTo>
                    <a:pt x="6474" y="4762"/>
                    <a:pt x="6462" y="4748"/>
                    <a:pt x="6451" y="4730"/>
                  </a:cubicBezTo>
                  <a:cubicBezTo>
                    <a:pt x="6447" y="4707"/>
                    <a:pt x="6477" y="4642"/>
                    <a:pt x="6481" y="4655"/>
                  </a:cubicBezTo>
                  <a:cubicBezTo>
                    <a:pt x="6460" y="4584"/>
                    <a:pt x="6351" y="4667"/>
                    <a:pt x="6349" y="4599"/>
                  </a:cubicBezTo>
                  <a:cubicBezTo>
                    <a:pt x="6348" y="4556"/>
                    <a:pt x="6381" y="4578"/>
                    <a:pt x="6380" y="4540"/>
                  </a:cubicBezTo>
                  <a:cubicBezTo>
                    <a:pt x="6379" y="4490"/>
                    <a:pt x="6281" y="4564"/>
                    <a:pt x="6280" y="4581"/>
                  </a:cubicBezTo>
                  <a:cubicBezTo>
                    <a:pt x="6286" y="4458"/>
                    <a:pt x="6431" y="4414"/>
                    <a:pt x="6422" y="4299"/>
                  </a:cubicBezTo>
                  <a:cubicBezTo>
                    <a:pt x="6412" y="4296"/>
                    <a:pt x="6402" y="4297"/>
                    <a:pt x="6393" y="4300"/>
                  </a:cubicBezTo>
                  <a:cubicBezTo>
                    <a:pt x="6505" y="4181"/>
                    <a:pt x="6454" y="4024"/>
                    <a:pt x="6400" y="3899"/>
                  </a:cubicBezTo>
                  <a:cubicBezTo>
                    <a:pt x="6490" y="3865"/>
                    <a:pt x="6274" y="3715"/>
                    <a:pt x="6276" y="3716"/>
                  </a:cubicBezTo>
                  <a:cubicBezTo>
                    <a:pt x="6285" y="3644"/>
                    <a:pt x="6245" y="3619"/>
                    <a:pt x="6227" y="3574"/>
                  </a:cubicBezTo>
                  <a:cubicBezTo>
                    <a:pt x="6292" y="3489"/>
                    <a:pt x="6261" y="3468"/>
                    <a:pt x="6247" y="3326"/>
                  </a:cubicBezTo>
                  <a:cubicBezTo>
                    <a:pt x="6232" y="3216"/>
                    <a:pt x="6235" y="3062"/>
                    <a:pt x="6198" y="2969"/>
                  </a:cubicBezTo>
                  <a:cubicBezTo>
                    <a:pt x="6168" y="2893"/>
                    <a:pt x="6041" y="3175"/>
                    <a:pt x="6012" y="3205"/>
                  </a:cubicBezTo>
                  <a:cubicBezTo>
                    <a:pt x="5929" y="3292"/>
                    <a:pt x="5960" y="3145"/>
                    <a:pt x="5884" y="3152"/>
                  </a:cubicBezTo>
                  <a:cubicBezTo>
                    <a:pt x="5896" y="3079"/>
                    <a:pt x="5980" y="2830"/>
                    <a:pt x="5891" y="2830"/>
                  </a:cubicBezTo>
                  <a:cubicBezTo>
                    <a:pt x="5872" y="2774"/>
                    <a:pt x="5803" y="2638"/>
                    <a:pt x="5756" y="2638"/>
                  </a:cubicBezTo>
                  <a:cubicBezTo>
                    <a:pt x="5693" y="2638"/>
                    <a:pt x="5529" y="2571"/>
                    <a:pt x="5503" y="2701"/>
                  </a:cubicBezTo>
                  <a:cubicBezTo>
                    <a:pt x="5475" y="2832"/>
                    <a:pt x="5444" y="2850"/>
                    <a:pt x="5386" y="2934"/>
                  </a:cubicBezTo>
                  <a:cubicBezTo>
                    <a:pt x="5406" y="2936"/>
                    <a:pt x="5433" y="2978"/>
                    <a:pt x="5449" y="2978"/>
                  </a:cubicBezTo>
                  <a:cubicBezTo>
                    <a:pt x="5453" y="2978"/>
                    <a:pt x="5319" y="3183"/>
                    <a:pt x="5317" y="3193"/>
                  </a:cubicBezTo>
                  <a:cubicBezTo>
                    <a:pt x="5311" y="3244"/>
                    <a:pt x="5348" y="3293"/>
                    <a:pt x="5358" y="3327"/>
                  </a:cubicBezTo>
                  <a:cubicBezTo>
                    <a:pt x="5384" y="3421"/>
                    <a:pt x="5339" y="3538"/>
                    <a:pt x="5306" y="3594"/>
                  </a:cubicBezTo>
                  <a:cubicBezTo>
                    <a:pt x="5245" y="3699"/>
                    <a:pt x="5123" y="3679"/>
                    <a:pt x="5076" y="3792"/>
                  </a:cubicBezTo>
                  <a:cubicBezTo>
                    <a:pt x="5058" y="3836"/>
                    <a:pt x="5051" y="4011"/>
                    <a:pt x="5046" y="4068"/>
                  </a:cubicBezTo>
                  <a:cubicBezTo>
                    <a:pt x="5037" y="4166"/>
                    <a:pt x="5016" y="4176"/>
                    <a:pt x="4994" y="4257"/>
                  </a:cubicBezTo>
                  <a:cubicBezTo>
                    <a:pt x="4970" y="4207"/>
                    <a:pt x="4948" y="4295"/>
                    <a:pt x="4924" y="4299"/>
                  </a:cubicBezTo>
                  <a:cubicBezTo>
                    <a:pt x="4868" y="4299"/>
                    <a:pt x="4872" y="3817"/>
                    <a:pt x="4953" y="3817"/>
                  </a:cubicBezTo>
                  <a:lnTo>
                    <a:pt x="4960" y="3817"/>
                  </a:lnTo>
                  <a:lnTo>
                    <a:pt x="4967" y="3739"/>
                  </a:lnTo>
                  <a:cubicBezTo>
                    <a:pt x="4884" y="3658"/>
                    <a:pt x="4778" y="3719"/>
                    <a:pt x="4702" y="3580"/>
                  </a:cubicBezTo>
                  <a:cubicBezTo>
                    <a:pt x="4627" y="3445"/>
                    <a:pt x="4594" y="3380"/>
                    <a:pt x="4486" y="3422"/>
                  </a:cubicBezTo>
                  <a:lnTo>
                    <a:pt x="4517" y="3176"/>
                  </a:lnTo>
                  <a:lnTo>
                    <a:pt x="4444" y="3176"/>
                  </a:lnTo>
                  <a:cubicBezTo>
                    <a:pt x="4469" y="3017"/>
                    <a:pt x="4549" y="2930"/>
                    <a:pt x="4613" y="2844"/>
                  </a:cubicBezTo>
                  <a:cubicBezTo>
                    <a:pt x="4633" y="2820"/>
                    <a:pt x="4796" y="2664"/>
                    <a:pt x="4797" y="2633"/>
                  </a:cubicBezTo>
                  <a:cubicBezTo>
                    <a:pt x="4825" y="2627"/>
                    <a:pt x="4915" y="2612"/>
                    <a:pt x="4897" y="2512"/>
                  </a:cubicBezTo>
                  <a:cubicBezTo>
                    <a:pt x="4931" y="2517"/>
                    <a:pt x="5096" y="2442"/>
                    <a:pt x="5171" y="2350"/>
                  </a:cubicBezTo>
                  <a:cubicBezTo>
                    <a:pt x="5143" y="2393"/>
                    <a:pt x="5115" y="2436"/>
                    <a:pt x="5111" y="2454"/>
                  </a:cubicBezTo>
                  <a:cubicBezTo>
                    <a:pt x="5136" y="2462"/>
                    <a:pt x="5165" y="2442"/>
                    <a:pt x="5191" y="2444"/>
                  </a:cubicBezTo>
                  <a:cubicBezTo>
                    <a:pt x="5195" y="2475"/>
                    <a:pt x="5179" y="2488"/>
                    <a:pt x="5179" y="2515"/>
                  </a:cubicBezTo>
                  <a:cubicBezTo>
                    <a:pt x="5231" y="2534"/>
                    <a:pt x="5327" y="2359"/>
                    <a:pt x="5368" y="2411"/>
                  </a:cubicBezTo>
                  <a:cubicBezTo>
                    <a:pt x="5366" y="2408"/>
                    <a:pt x="5510" y="2556"/>
                    <a:pt x="5489" y="2422"/>
                  </a:cubicBezTo>
                  <a:cubicBezTo>
                    <a:pt x="5485" y="2395"/>
                    <a:pt x="5443" y="2382"/>
                    <a:pt x="5436" y="2403"/>
                  </a:cubicBezTo>
                  <a:cubicBezTo>
                    <a:pt x="5479" y="2274"/>
                    <a:pt x="5360" y="2291"/>
                    <a:pt x="5353" y="2200"/>
                  </a:cubicBezTo>
                  <a:cubicBezTo>
                    <a:pt x="5342" y="2207"/>
                    <a:pt x="5331" y="2215"/>
                    <a:pt x="5320" y="2222"/>
                  </a:cubicBezTo>
                  <a:cubicBezTo>
                    <a:pt x="5321" y="2197"/>
                    <a:pt x="5325" y="2173"/>
                    <a:pt x="5331" y="2150"/>
                  </a:cubicBezTo>
                  <a:cubicBezTo>
                    <a:pt x="5324" y="2145"/>
                    <a:pt x="5315" y="2146"/>
                    <a:pt x="5307" y="2150"/>
                  </a:cubicBezTo>
                  <a:cubicBezTo>
                    <a:pt x="5311" y="2137"/>
                    <a:pt x="5312" y="2123"/>
                    <a:pt x="5308" y="2107"/>
                  </a:cubicBezTo>
                  <a:cubicBezTo>
                    <a:pt x="5337" y="2098"/>
                    <a:pt x="5332" y="2138"/>
                    <a:pt x="5359" y="2150"/>
                  </a:cubicBezTo>
                  <a:cubicBezTo>
                    <a:pt x="5375" y="2214"/>
                    <a:pt x="5441" y="2267"/>
                    <a:pt x="5422" y="2158"/>
                  </a:cubicBezTo>
                  <a:cubicBezTo>
                    <a:pt x="5429" y="2155"/>
                    <a:pt x="5434" y="2146"/>
                    <a:pt x="5437" y="2133"/>
                  </a:cubicBezTo>
                  <a:cubicBezTo>
                    <a:pt x="5480" y="2160"/>
                    <a:pt x="5665" y="2007"/>
                    <a:pt x="5623" y="1888"/>
                  </a:cubicBezTo>
                  <a:lnTo>
                    <a:pt x="5634" y="1880"/>
                  </a:lnTo>
                  <a:cubicBezTo>
                    <a:pt x="5633" y="1866"/>
                    <a:pt x="5631" y="1849"/>
                    <a:pt x="5627" y="1836"/>
                  </a:cubicBezTo>
                  <a:cubicBezTo>
                    <a:pt x="5651" y="1842"/>
                    <a:pt x="5709" y="1833"/>
                    <a:pt x="5705" y="1763"/>
                  </a:cubicBezTo>
                  <a:cubicBezTo>
                    <a:pt x="5704" y="1752"/>
                    <a:pt x="5685" y="1644"/>
                    <a:pt x="5685" y="1667"/>
                  </a:cubicBezTo>
                  <a:cubicBezTo>
                    <a:pt x="5656" y="1591"/>
                    <a:pt x="5557" y="1569"/>
                    <a:pt x="5514" y="1615"/>
                  </a:cubicBezTo>
                  <a:cubicBezTo>
                    <a:pt x="5498" y="1631"/>
                    <a:pt x="5472" y="1735"/>
                    <a:pt x="5479" y="1735"/>
                  </a:cubicBezTo>
                  <a:cubicBezTo>
                    <a:pt x="5460" y="1765"/>
                    <a:pt x="5426" y="1808"/>
                    <a:pt x="5404" y="1842"/>
                  </a:cubicBezTo>
                  <a:cubicBezTo>
                    <a:pt x="5379" y="1838"/>
                    <a:pt x="5322" y="1860"/>
                    <a:pt x="5329" y="1929"/>
                  </a:cubicBezTo>
                  <a:cubicBezTo>
                    <a:pt x="5271" y="2000"/>
                    <a:pt x="5307" y="1872"/>
                    <a:pt x="5306" y="1892"/>
                  </a:cubicBezTo>
                  <a:cubicBezTo>
                    <a:pt x="5368" y="1892"/>
                    <a:pt x="5360" y="1547"/>
                    <a:pt x="5230" y="1754"/>
                  </a:cubicBezTo>
                  <a:cubicBezTo>
                    <a:pt x="5232" y="1741"/>
                    <a:pt x="5233" y="1728"/>
                    <a:pt x="5232" y="1716"/>
                  </a:cubicBezTo>
                  <a:cubicBezTo>
                    <a:pt x="5256" y="1702"/>
                    <a:pt x="5267" y="1684"/>
                    <a:pt x="5266" y="1661"/>
                  </a:cubicBezTo>
                  <a:cubicBezTo>
                    <a:pt x="5265" y="1637"/>
                    <a:pt x="5257" y="1613"/>
                    <a:pt x="5235" y="1612"/>
                  </a:cubicBezTo>
                  <a:cubicBezTo>
                    <a:pt x="5271" y="1571"/>
                    <a:pt x="5252" y="1539"/>
                    <a:pt x="5238" y="1488"/>
                  </a:cubicBezTo>
                  <a:cubicBezTo>
                    <a:pt x="5249" y="1432"/>
                    <a:pt x="5268" y="1411"/>
                    <a:pt x="5237" y="1353"/>
                  </a:cubicBezTo>
                  <a:cubicBezTo>
                    <a:pt x="5351" y="1291"/>
                    <a:pt x="5465" y="1170"/>
                    <a:pt x="5583" y="1101"/>
                  </a:cubicBezTo>
                  <a:cubicBezTo>
                    <a:pt x="5522" y="1044"/>
                    <a:pt x="5452" y="1002"/>
                    <a:pt x="5383" y="1010"/>
                  </a:cubicBezTo>
                  <a:close/>
                  <a:moveTo>
                    <a:pt x="4055" y="1013"/>
                  </a:moveTo>
                  <a:cubicBezTo>
                    <a:pt x="3994" y="1019"/>
                    <a:pt x="3934" y="994"/>
                    <a:pt x="3907" y="1093"/>
                  </a:cubicBezTo>
                  <a:cubicBezTo>
                    <a:pt x="3887" y="1166"/>
                    <a:pt x="3834" y="1176"/>
                    <a:pt x="3800" y="1199"/>
                  </a:cubicBezTo>
                  <a:cubicBezTo>
                    <a:pt x="3803" y="1210"/>
                    <a:pt x="3801" y="1217"/>
                    <a:pt x="3803" y="1229"/>
                  </a:cubicBezTo>
                  <a:cubicBezTo>
                    <a:pt x="3760" y="1234"/>
                    <a:pt x="3698" y="1283"/>
                    <a:pt x="3665" y="1334"/>
                  </a:cubicBezTo>
                  <a:cubicBezTo>
                    <a:pt x="3704" y="1344"/>
                    <a:pt x="3731" y="1362"/>
                    <a:pt x="3723" y="1452"/>
                  </a:cubicBezTo>
                  <a:cubicBezTo>
                    <a:pt x="3835" y="1413"/>
                    <a:pt x="3944" y="1354"/>
                    <a:pt x="4045" y="1250"/>
                  </a:cubicBezTo>
                  <a:cubicBezTo>
                    <a:pt x="4047" y="1259"/>
                    <a:pt x="4052" y="1267"/>
                    <a:pt x="4054" y="1276"/>
                  </a:cubicBezTo>
                  <a:cubicBezTo>
                    <a:pt x="4012" y="1278"/>
                    <a:pt x="3978" y="1303"/>
                    <a:pt x="3946" y="1356"/>
                  </a:cubicBezTo>
                  <a:cubicBezTo>
                    <a:pt x="3995" y="1362"/>
                    <a:pt x="4043" y="1379"/>
                    <a:pt x="4093" y="1386"/>
                  </a:cubicBezTo>
                  <a:cubicBezTo>
                    <a:pt x="4074" y="1384"/>
                    <a:pt x="3935" y="1447"/>
                    <a:pt x="3934" y="1443"/>
                  </a:cubicBezTo>
                  <a:cubicBezTo>
                    <a:pt x="3934" y="1461"/>
                    <a:pt x="3937" y="1479"/>
                    <a:pt x="3943" y="1496"/>
                  </a:cubicBezTo>
                  <a:cubicBezTo>
                    <a:pt x="4008" y="1464"/>
                    <a:pt x="4160" y="1435"/>
                    <a:pt x="4219" y="1519"/>
                  </a:cubicBezTo>
                  <a:cubicBezTo>
                    <a:pt x="4205" y="1553"/>
                    <a:pt x="3899" y="1536"/>
                    <a:pt x="3902" y="1572"/>
                  </a:cubicBezTo>
                  <a:cubicBezTo>
                    <a:pt x="3907" y="1693"/>
                    <a:pt x="4042" y="1653"/>
                    <a:pt x="4028" y="1705"/>
                  </a:cubicBezTo>
                  <a:cubicBezTo>
                    <a:pt x="3991" y="1850"/>
                    <a:pt x="4287" y="1723"/>
                    <a:pt x="4330" y="1708"/>
                  </a:cubicBezTo>
                  <a:cubicBezTo>
                    <a:pt x="4343" y="1703"/>
                    <a:pt x="4414" y="1622"/>
                    <a:pt x="4428" y="1650"/>
                  </a:cubicBezTo>
                  <a:cubicBezTo>
                    <a:pt x="4460" y="1711"/>
                    <a:pt x="4506" y="1710"/>
                    <a:pt x="4547" y="1719"/>
                  </a:cubicBezTo>
                  <a:cubicBezTo>
                    <a:pt x="4579" y="1735"/>
                    <a:pt x="4609" y="1728"/>
                    <a:pt x="4638" y="1697"/>
                  </a:cubicBezTo>
                  <a:cubicBezTo>
                    <a:pt x="4637" y="1648"/>
                    <a:pt x="4646" y="1613"/>
                    <a:pt x="4665" y="1594"/>
                  </a:cubicBezTo>
                  <a:cubicBezTo>
                    <a:pt x="4696" y="1594"/>
                    <a:pt x="4732" y="1652"/>
                    <a:pt x="4749" y="1560"/>
                  </a:cubicBezTo>
                  <a:cubicBezTo>
                    <a:pt x="4739" y="1555"/>
                    <a:pt x="4630" y="1431"/>
                    <a:pt x="4633" y="1429"/>
                  </a:cubicBezTo>
                  <a:cubicBezTo>
                    <a:pt x="4685" y="1403"/>
                    <a:pt x="4748" y="1168"/>
                    <a:pt x="4671" y="1147"/>
                  </a:cubicBezTo>
                  <a:cubicBezTo>
                    <a:pt x="4622" y="1134"/>
                    <a:pt x="4602" y="1145"/>
                    <a:pt x="4577" y="1243"/>
                  </a:cubicBezTo>
                  <a:cubicBezTo>
                    <a:pt x="4551" y="1343"/>
                    <a:pt x="4525" y="1299"/>
                    <a:pt x="4500" y="1345"/>
                  </a:cubicBezTo>
                  <a:cubicBezTo>
                    <a:pt x="4612" y="1118"/>
                    <a:pt x="4433" y="1251"/>
                    <a:pt x="4407" y="1244"/>
                  </a:cubicBezTo>
                  <a:cubicBezTo>
                    <a:pt x="4412" y="1231"/>
                    <a:pt x="4417" y="1217"/>
                    <a:pt x="4422" y="1203"/>
                  </a:cubicBezTo>
                  <a:cubicBezTo>
                    <a:pt x="4428" y="1154"/>
                    <a:pt x="4267" y="1218"/>
                    <a:pt x="4267" y="1218"/>
                  </a:cubicBezTo>
                  <a:cubicBezTo>
                    <a:pt x="4276" y="1183"/>
                    <a:pt x="4328" y="1182"/>
                    <a:pt x="4324" y="1135"/>
                  </a:cubicBezTo>
                  <a:cubicBezTo>
                    <a:pt x="4277" y="1128"/>
                    <a:pt x="4279" y="1010"/>
                    <a:pt x="4218" y="1034"/>
                  </a:cubicBezTo>
                  <a:cubicBezTo>
                    <a:pt x="4157" y="1058"/>
                    <a:pt x="4115" y="1007"/>
                    <a:pt x="4055" y="1013"/>
                  </a:cubicBezTo>
                  <a:close/>
                  <a:moveTo>
                    <a:pt x="4749" y="1560"/>
                  </a:moveTo>
                  <a:cubicBezTo>
                    <a:pt x="4749" y="1560"/>
                    <a:pt x="4749" y="1560"/>
                    <a:pt x="4749" y="1560"/>
                  </a:cubicBezTo>
                  <a:lnTo>
                    <a:pt x="4749" y="1557"/>
                  </a:lnTo>
                  <a:cubicBezTo>
                    <a:pt x="4749" y="1558"/>
                    <a:pt x="4749" y="1559"/>
                    <a:pt x="4749" y="1560"/>
                  </a:cubicBezTo>
                  <a:close/>
                  <a:moveTo>
                    <a:pt x="6014" y="1069"/>
                  </a:moveTo>
                  <a:cubicBezTo>
                    <a:pt x="5994" y="1078"/>
                    <a:pt x="5982" y="1111"/>
                    <a:pt x="5990" y="1180"/>
                  </a:cubicBezTo>
                  <a:cubicBezTo>
                    <a:pt x="5993" y="1216"/>
                    <a:pt x="6045" y="1222"/>
                    <a:pt x="6056" y="1217"/>
                  </a:cubicBezTo>
                  <a:cubicBezTo>
                    <a:pt x="6034" y="1227"/>
                    <a:pt x="5918" y="1235"/>
                    <a:pt x="5908" y="1289"/>
                  </a:cubicBezTo>
                  <a:cubicBezTo>
                    <a:pt x="5923" y="1211"/>
                    <a:pt x="6035" y="1045"/>
                    <a:pt x="5900" y="1080"/>
                  </a:cubicBezTo>
                  <a:cubicBezTo>
                    <a:pt x="5876" y="1086"/>
                    <a:pt x="5638" y="1146"/>
                    <a:pt x="5712" y="1264"/>
                  </a:cubicBezTo>
                  <a:cubicBezTo>
                    <a:pt x="5696" y="1258"/>
                    <a:pt x="5638" y="1282"/>
                    <a:pt x="5649" y="1345"/>
                  </a:cubicBezTo>
                  <a:cubicBezTo>
                    <a:pt x="5596" y="1359"/>
                    <a:pt x="5721" y="1072"/>
                    <a:pt x="5790" y="1071"/>
                  </a:cubicBezTo>
                  <a:cubicBezTo>
                    <a:pt x="5687" y="1072"/>
                    <a:pt x="5599" y="1094"/>
                    <a:pt x="5506" y="1199"/>
                  </a:cubicBezTo>
                  <a:cubicBezTo>
                    <a:pt x="5440" y="1274"/>
                    <a:pt x="5386" y="1401"/>
                    <a:pt x="5502" y="1408"/>
                  </a:cubicBezTo>
                  <a:cubicBezTo>
                    <a:pt x="5504" y="1413"/>
                    <a:pt x="5506" y="1424"/>
                    <a:pt x="5507" y="1430"/>
                  </a:cubicBezTo>
                  <a:cubicBezTo>
                    <a:pt x="5301" y="1450"/>
                    <a:pt x="5517" y="1555"/>
                    <a:pt x="5607" y="1572"/>
                  </a:cubicBezTo>
                  <a:cubicBezTo>
                    <a:pt x="5668" y="1584"/>
                    <a:pt x="5897" y="1688"/>
                    <a:pt x="5899" y="1496"/>
                  </a:cubicBezTo>
                  <a:cubicBezTo>
                    <a:pt x="5929" y="1500"/>
                    <a:pt x="5929" y="1570"/>
                    <a:pt x="5936" y="1600"/>
                  </a:cubicBezTo>
                  <a:cubicBezTo>
                    <a:pt x="5947" y="1590"/>
                    <a:pt x="5954" y="1588"/>
                    <a:pt x="5966" y="1601"/>
                  </a:cubicBezTo>
                  <a:cubicBezTo>
                    <a:pt x="5963" y="1607"/>
                    <a:pt x="5961" y="1613"/>
                    <a:pt x="5954" y="1612"/>
                  </a:cubicBezTo>
                  <a:cubicBezTo>
                    <a:pt x="5979" y="1655"/>
                    <a:pt x="6153" y="1897"/>
                    <a:pt x="6070" y="1960"/>
                  </a:cubicBezTo>
                  <a:cubicBezTo>
                    <a:pt x="6027" y="1992"/>
                    <a:pt x="5996" y="2056"/>
                    <a:pt x="5949" y="2078"/>
                  </a:cubicBezTo>
                  <a:cubicBezTo>
                    <a:pt x="5893" y="2105"/>
                    <a:pt x="5970" y="2200"/>
                    <a:pt x="5922" y="2200"/>
                  </a:cubicBezTo>
                  <a:cubicBezTo>
                    <a:pt x="5834" y="2202"/>
                    <a:pt x="5754" y="2200"/>
                    <a:pt x="5682" y="2261"/>
                  </a:cubicBezTo>
                  <a:cubicBezTo>
                    <a:pt x="5555" y="2370"/>
                    <a:pt x="5865" y="2361"/>
                    <a:pt x="5852" y="2304"/>
                  </a:cubicBezTo>
                  <a:cubicBezTo>
                    <a:pt x="5854" y="2320"/>
                    <a:pt x="5856" y="2337"/>
                    <a:pt x="5858" y="2353"/>
                  </a:cubicBezTo>
                  <a:cubicBezTo>
                    <a:pt x="5871" y="2338"/>
                    <a:pt x="5949" y="2417"/>
                    <a:pt x="5962" y="2458"/>
                  </a:cubicBezTo>
                  <a:cubicBezTo>
                    <a:pt x="5970" y="2483"/>
                    <a:pt x="5920" y="2459"/>
                    <a:pt x="5936" y="2537"/>
                  </a:cubicBezTo>
                  <a:cubicBezTo>
                    <a:pt x="5946" y="2581"/>
                    <a:pt x="6024" y="2628"/>
                    <a:pt x="6034" y="2569"/>
                  </a:cubicBezTo>
                  <a:cubicBezTo>
                    <a:pt x="6019" y="2655"/>
                    <a:pt x="6121" y="2692"/>
                    <a:pt x="6149" y="2704"/>
                  </a:cubicBezTo>
                  <a:cubicBezTo>
                    <a:pt x="6247" y="2746"/>
                    <a:pt x="6116" y="2495"/>
                    <a:pt x="6110" y="2464"/>
                  </a:cubicBezTo>
                  <a:cubicBezTo>
                    <a:pt x="6186" y="2529"/>
                    <a:pt x="6313" y="2674"/>
                    <a:pt x="6336" y="2417"/>
                  </a:cubicBezTo>
                  <a:cubicBezTo>
                    <a:pt x="6339" y="2382"/>
                    <a:pt x="6321" y="2286"/>
                    <a:pt x="6307" y="2278"/>
                  </a:cubicBezTo>
                  <a:cubicBezTo>
                    <a:pt x="6215" y="2230"/>
                    <a:pt x="6304" y="2148"/>
                    <a:pt x="6280" y="2074"/>
                  </a:cubicBezTo>
                  <a:cubicBezTo>
                    <a:pt x="6309" y="2081"/>
                    <a:pt x="6353" y="2029"/>
                    <a:pt x="6362" y="2129"/>
                  </a:cubicBezTo>
                  <a:cubicBezTo>
                    <a:pt x="6372" y="2128"/>
                    <a:pt x="6383" y="2131"/>
                    <a:pt x="6392" y="2135"/>
                  </a:cubicBezTo>
                  <a:cubicBezTo>
                    <a:pt x="6337" y="2247"/>
                    <a:pt x="6517" y="2345"/>
                    <a:pt x="6484" y="2158"/>
                  </a:cubicBezTo>
                  <a:cubicBezTo>
                    <a:pt x="6496" y="2228"/>
                    <a:pt x="6582" y="2112"/>
                    <a:pt x="6599" y="2091"/>
                  </a:cubicBezTo>
                  <a:cubicBezTo>
                    <a:pt x="6680" y="1987"/>
                    <a:pt x="6552" y="2007"/>
                    <a:pt x="6535" y="1973"/>
                  </a:cubicBezTo>
                  <a:cubicBezTo>
                    <a:pt x="6529" y="1942"/>
                    <a:pt x="6524" y="1910"/>
                    <a:pt x="6520" y="1877"/>
                  </a:cubicBezTo>
                  <a:cubicBezTo>
                    <a:pt x="6497" y="1811"/>
                    <a:pt x="6444" y="1860"/>
                    <a:pt x="6414" y="1824"/>
                  </a:cubicBezTo>
                  <a:cubicBezTo>
                    <a:pt x="6347" y="1741"/>
                    <a:pt x="6443" y="1694"/>
                    <a:pt x="6466" y="1691"/>
                  </a:cubicBezTo>
                  <a:cubicBezTo>
                    <a:pt x="6465" y="1634"/>
                    <a:pt x="6411" y="1643"/>
                    <a:pt x="6411" y="1641"/>
                  </a:cubicBezTo>
                  <a:cubicBezTo>
                    <a:pt x="6413" y="1593"/>
                    <a:pt x="6455" y="1610"/>
                    <a:pt x="6468" y="1609"/>
                  </a:cubicBezTo>
                  <a:cubicBezTo>
                    <a:pt x="6478" y="1468"/>
                    <a:pt x="6365" y="1491"/>
                    <a:pt x="6339" y="1426"/>
                  </a:cubicBezTo>
                  <a:cubicBezTo>
                    <a:pt x="6294" y="1315"/>
                    <a:pt x="6284" y="1407"/>
                    <a:pt x="6224" y="1388"/>
                  </a:cubicBezTo>
                  <a:cubicBezTo>
                    <a:pt x="6210" y="1383"/>
                    <a:pt x="6204" y="1215"/>
                    <a:pt x="6133" y="1215"/>
                  </a:cubicBezTo>
                  <a:cubicBezTo>
                    <a:pt x="6209" y="1219"/>
                    <a:pt x="6074" y="1041"/>
                    <a:pt x="6014" y="1069"/>
                  </a:cubicBezTo>
                  <a:close/>
                  <a:moveTo>
                    <a:pt x="5915" y="1798"/>
                  </a:moveTo>
                  <a:cubicBezTo>
                    <a:pt x="5876" y="1790"/>
                    <a:pt x="5824" y="1826"/>
                    <a:pt x="5820" y="1947"/>
                  </a:cubicBezTo>
                  <a:cubicBezTo>
                    <a:pt x="5855" y="1944"/>
                    <a:pt x="5897" y="1943"/>
                    <a:pt x="5930" y="1908"/>
                  </a:cubicBezTo>
                  <a:cubicBezTo>
                    <a:pt x="5978" y="1855"/>
                    <a:pt x="5953" y="1805"/>
                    <a:pt x="5915" y="1798"/>
                  </a:cubicBezTo>
                  <a:close/>
                  <a:moveTo>
                    <a:pt x="8662" y="2085"/>
                  </a:moveTo>
                  <a:cubicBezTo>
                    <a:pt x="8626" y="2079"/>
                    <a:pt x="8586" y="2117"/>
                    <a:pt x="8566" y="2196"/>
                  </a:cubicBezTo>
                  <a:cubicBezTo>
                    <a:pt x="8564" y="2194"/>
                    <a:pt x="8703" y="2182"/>
                    <a:pt x="8679" y="2234"/>
                  </a:cubicBezTo>
                  <a:cubicBezTo>
                    <a:pt x="8655" y="2286"/>
                    <a:pt x="8608" y="2238"/>
                    <a:pt x="8584" y="2292"/>
                  </a:cubicBezTo>
                  <a:cubicBezTo>
                    <a:pt x="8586" y="2287"/>
                    <a:pt x="8646" y="2318"/>
                    <a:pt x="8652" y="2329"/>
                  </a:cubicBezTo>
                  <a:cubicBezTo>
                    <a:pt x="8689" y="2394"/>
                    <a:pt x="8642" y="2383"/>
                    <a:pt x="8629" y="2428"/>
                  </a:cubicBezTo>
                  <a:cubicBezTo>
                    <a:pt x="8736" y="2571"/>
                    <a:pt x="8981" y="2495"/>
                    <a:pt x="9081" y="2335"/>
                  </a:cubicBezTo>
                  <a:cubicBezTo>
                    <a:pt x="9074" y="2345"/>
                    <a:pt x="9069" y="2355"/>
                    <a:pt x="9083" y="2332"/>
                  </a:cubicBezTo>
                  <a:cubicBezTo>
                    <a:pt x="9198" y="2142"/>
                    <a:pt x="8998" y="2070"/>
                    <a:pt x="8994" y="2088"/>
                  </a:cubicBezTo>
                  <a:cubicBezTo>
                    <a:pt x="8973" y="2180"/>
                    <a:pt x="8830" y="2111"/>
                    <a:pt x="8788" y="2120"/>
                  </a:cubicBezTo>
                  <a:cubicBezTo>
                    <a:pt x="8775" y="2169"/>
                    <a:pt x="8755" y="2205"/>
                    <a:pt x="8730" y="2229"/>
                  </a:cubicBezTo>
                  <a:cubicBezTo>
                    <a:pt x="8730" y="2138"/>
                    <a:pt x="8698" y="2090"/>
                    <a:pt x="8662" y="2085"/>
                  </a:cubicBezTo>
                  <a:close/>
                  <a:moveTo>
                    <a:pt x="11104" y="2182"/>
                  </a:moveTo>
                  <a:cubicBezTo>
                    <a:pt x="11152" y="2180"/>
                    <a:pt x="11200" y="2220"/>
                    <a:pt x="11220" y="2300"/>
                  </a:cubicBezTo>
                  <a:cubicBezTo>
                    <a:pt x="11190" y="2298"/>
                    <a:pt x="11065" y="2473"/>
                    <a:pt x="11062" y="2537"/>
                  </a:cubicBezTo>
                  <a:cubicBezTo>
                    <a:pt x="10979" y="2524"/>
                    <a:pt x="11035" y="2957"/>
                    <a:pt x="11069" y="2974"/>
                  </a:cubicBezTo>
                  <a:cubicBezTo>
                    <a:pt x="11128" y="3002"/>
                    <a:pt x="11127" y="3081"/>
                    <a:pt x="11193" y="3042"/>
                  </a:cubicBezTo>
                  <a:cubicBezTo>
                    <a:pt x="11260" y="3004"/>
                    <a:pt x="11313" y="2987"/>
                    <a:pt x="11364" y="2957"/>
                  </a:cubicBezTo>
                  <a:cubicBezTo>
                    <a:pt x="11352" y="2979"/>
                    <a:pt x="11341" y="3000"/>
                    <a:pt x="11330" y="3025"/>
                  </a:cubicBezTo>
                  <a:cubicBezTo>
                    <a:pt x="11288" y="3016"/>
                    <a:pt x="11247" y="3011"/>
                    <a:pt x="11210" y="3045"/>
                  </a:cubicBezTo>
                  <a:cubicBezTo>
                    <a:pt x="11140" y="3110"/>
                    <a:pt x="11179" y="3302"/>
                    <a:pt x="11226" y="3245"/>
                  </a:cubicBezTo>
                  <a:cubicBezTo>
                    <a:pt x="11218" y="3272"/>
                    <a:pt x="11210" y="3289"/>
                    <a:pt x="11193" y="3292"/>
                  </a:cubicBezTo>
                  <a:cubicBezTo>
                    <a:pt x="11232" y="3455"/>
                    <a:pt x="11149" y="3419"/>
                    <a:pt x="11114" y="3320"/>
                  </a:cubicBezTo>
                  <a:cubicBezTo>
                    <a:pt x="11113" y="3329"/>
                    <a:pt x="11111" y="3338"/>
                    <a:pt x="11109" y="3347"/>
                  </a:cubicBezTo>
                  <a:cubicBezTo>
                    <a:pt x="11094" y="3345"/>
                    <a:pt x="11079" y="3340"/>
                    <a:pt x="11065" y="3332"/>
                  </a:cubicBezTo>
                  <a:cubicBezTo>
                    <a:pt x="11042" y="3338"/>
                    <a:pt x="11032" y="3386"/>
                    <a:pt x="11033" y="3426"/>
                  </a:cubicBezTo>
                  <a:lnTo>
                    <a:pt x="11017" y="3443"/>
                  </a:lnTo>
                  <a:cubicBezTo>
                    <a:pt x="11009" y="3535"/>
                    <a:pt x="11020" y="3635"/>
                    <a:pt x="11035" y="3721"/>
                  </a:cubicBezTo>
                  <a:cubicBezTo>
                    <a:pt x="11034" y="3721"/>
                    <a:pt x="11091" y="3740"/>
                    <a:pt x="11017" y="3722"/>
                  </a:cubicBezTo>
                  <a:cubicBezTo>
                    <a:pt x="10997" y="3716"/>
                    <a:pt x="10975" y="3750"/>
                    <a:pt x="10999" y="3783"/>
                  </a:cubicBezTo>
                  <a:cubicBezTo>
                    <a:pt x="10996" y="3785"/>
                    <a:pt x="10993" y="3786"/>
                    <a:pt x="10990" y="3788"/>
                  </a:cubicBezTo>
                  <a:cubicBezTo>
                    <a:pt x="10990" y="3802"/>
                    <a:pt x="10989" y="3816"/>
                    <a:pt x="10987" y="3829"/>
                  </a:cubicBezTo>
                  <a:cubicBezTo>
                    <a:pt x="11025" y="3856"/>
                    <a:pt x="11072" y="3848"/>
                    <a:pt x="11114" y="3849"/>
                  </a:cubicBezTo>
                  <a:lnTo>
                    <a:pt x="11106" y="3864"/>
                  </a:lnTo>
                  <a:cubicBezTo>
                    <a:pt x="11120" y="3853"/>
                    <a:pt x="11145" y="3844"/>
                    <a:pt x="11158" y="3861"/>
                  </a:cubicBezTo>
                  <a:cubicBezTo>
                    <a:pt x="11102" y="3875"/>
                    <a:pt x="11029" y="3882"/>
                    <a:pt x="10974" y="3861"/>
                  </a:cubicBezTo>
                  <a:cubicBezTo>
                    <a:pt x="10928" y="3862"/>
                    <a:pt x="10911" y="3794"/>
                    <a:pt x="10874" y="3794"/>
                  </a:cubicBezTo>
                  <a:cubicBezTo>
                    <a:pt x="10801" y="3794"/>
                    <a:pt x="10712" y="3907"/>
                    <a:pt x="10640" y="3943"/>
                  </a:cubicBezTo>
                  <a:cubicBezTo>
                    <a:pt x="10630" y="3916"/>
                    <a:pt x="10616" y="3898"/>
                    <a:pt x="10601" y="3885"/>
                  </a:cubicBezTo>
                  <a:cubicBezTo>
                    <a:pt x="10610" y="3848"/>
                    <a:pt x="10604" y="3834"/>
                    <a:pt x="10587" y="3826"/>
                  </a:cubicBezTo>
                  <a:lnTo>
                    <a:pt x="10583" y="3841"/>
                  </a:lnTo>
                  <a:cubicBezTo>
                    <a:pt x="10573" y="3841"/>
                    <a:pt x="10564" y="3849"/>
                    <a:pt x="10556" y="3866"/>
                  </a:cubicBezTo>
                  <a:cubicBezTo>
                    <a:pt x="10535" y="3866"/>
                    <a:pt x="10467" y="3871"/>
                    <a:pt x="10449" y="3910"/>
                  </a:cubicBezTo>
                  <a:cubicBezTo>
                    <a:pt x="10455" y="3884"/>
                    <a:pt x="10467" y="3864"/>
                    <a:pt x="10464" y="3832"/>
                  </a:cubicBezTo>
                  <a:cubicBezTo>
                    <a:pt x="10517" y="3890"/>
                    <a:pt x="10556" y="3675"/>
                    <a:pt x="10536" y="3625"/>
                  </a:cubicBezTo>
                  <a:cubicBezTo>
                    <a:pt x="10549" y="3872"/>
                    <a:pt x="10664" y="3599"/>
                    <a:pt x="10706" y="3597"/>
                  </a:cubicBezTo>
                  <a:cubicBezTo>
                    <a:pt x="10763" y="3595"/>
                    <a:pt x="10771" y="3431"/>
                    <a:pt x="10775" y="3343"/>
                  </a:cubicBezTo>
                  <a:cubicBezTo>
                    <a:pt x="10778" y="3278"/>
                    <a:pt x="10877" y="3105"/>
                    <a:pt x="10872" y="3092"/>
                  </a:cubicBezTo>
                  <a:cubicBezTo>
                    <a:pt x="10938" y="3009"/>
                    <a:pt x="10708" y="2850"/>
                    <a:pt x="10821" y="2637"/>
                  </a:cubicBezTo>
                  <a:cubicBezTo>
                    <a:pt x="10857" y="2570"/>
                    <a:pt x="10889" y="2534"/>
                    <a:pt x="10935" y="2496"/>
                  </a:cubicBezTo>
                  <a:cubicBezTo>
                    <a:pt x="10948" y="2485"/>
                    <a:pt x="11006" y="2406"/>
                    <a:pt x="11010" y="2368"/>
                  </a:cubicBezTo>
                  <a:cubicBezTo>
                    <a:pt x="11011" y="2352"/>
                    <a:pt x="10993" y="2301"/>
                    <a:pt x="10984" y="2313"/>
                  </a:cubicBezTo>
                  <a:cubicBezTo>
                    <a:pt x="11006" y="2228"/>
                    <a:pt x="11055" y="2184"/>
                    <a:pt x="11104" y="2182"/>
                  </a:cubicBezTo>
                  <a:close/>
                  <a:moveTo>
                    <a:pt x="5253" y="2220"/>
                  </a:moveTo>
                  <a:cubicBezTo>
                    <a:pt x="5246" y="2234"/>
                    <a:pt x="5223" y="2268"/>
                    <a:pt x="5203" y="2298"/>
                  </a:cubicBezTo>
                  <a:cubicBezTo>
                    <a:pt x="5209" y="2282"/>
                    <a:pt x="5211" y="2266"/>
                    <a:pt x="5209" y="2249"/>
                  </a:cubicBezTo>
                  <a:cubicBezTo>
                    <a:pt x="5223" y="2239"/>
                    <a:pt x="5239" y="2234"/>
                    <a:pt x="5253" y="2220"/>
                  </a:cubicBezTo>
                  <a:close/>
                  <a:moveTo>
                    <a:pt x="11431" y="2946"/>
                  </a:moveTo>
                  <a:cubicBezTo>
                    <a:pt x="11438" y="2966"/>
                    <a:pt x="11445" y="2984"/>
                    <a:pt x="11454" y="3001"/>
                  </a:cubicBezTo>
                  <a:cubicBezTo>
                    <a:pt x="11427" y="2979"/>
                    <a:pt x="11409" y="2999"/>
                    <a:pt x="11403" y="3035"/>
                  </a:cubicBezTo>
                  <a:cubicBezTo>
                    <a:pt x="11381" y="3033"/>
                    <a:pt x="11359" y="3031"/>
                    <a:pt x="11336" y="3025"/>
                  </a:cubicBezTo>
                  <a:cubicBezTo>
                    <a:pt x="11368" y="3003"/>
                    <a:pt x="11404" y="2949"/>
                    <a:pt x="11431" y="2946"/>
                  </a:cubicBezTo>
                  <a:close/>
                  <a:moveTo>
                    <a:pt x="10473" y="3138"/>
                  </a:moveTo>
                  <a:cubicBezTo>
                    <a:pt x="10473" y="3140"/>
                    <a:pt x="10473" y="3141"/>
                    <a:pt x="10473" y="3143"/>
                  </a:cubicBezTo>
                  <a:cubicBezTo>
                    <a:pt x="10473" y="3142"/>
                    <a:pt x="10471" y="3141"/>
                    <a:pt x="10471" y="3140"/>
                  </a:cubicBezTo>
                  <a:cubicBezTo>
                    <a:pt x="10471" y="3139"/>
                    <a:pt x="10472" y="3139"/>
                    <a:pt x="10473" y="3138"/>
                  </a:cubicBezTo>
                  <a:close/>
                  <a:moveTo>
                    <a:pt x="11118" y="3193"/>
                  </a:moveTo>
                  <a:cubicBezTo>
                    <a:pt x="11089" y="3211"/>
                    <a:pt x="11067" y="3286"/>
                    <a:pt x="11094" y="3282"/>
                  </a:cubicBezTo>
                  <a:cubicBezTo>
                    <a:pt x="11099" y="3281"/>
                    <a:pt x="11156" y="3225"/>
                    <a:pt x="11150" y="3202"/>
                  </a:cubicBezTo>
                  <a:cubicBezTo>
                    <a:pt x="11150" y="3201"/>
                    <a:pt x="11148" y="3200"/>
                    <a:pt x="11148" y="3199"/>
                  </a:cubicBezTo>
                  <a:cubicBezTo>
                    <a:pt x="11138" y="3188"/>
                    <a:pt x="11128" y="3187"/>
                    <a:pt x="11118" y="3193"/>
                  </a:cubicBezTo>
                  <a:close/>
                  <a:moveTo>
                    <a:pt x="9597" y="3201"/>
                  </a:moveTo>
                  <a:cubicBezTo>
                    <a:pt x="9573" y="3200"/>
                    <a:pt x="9547" y="3205"/>
                    <a:pt x="9540" y="3202"/>
                  </a:cubicBezTo>
                  <a:cubicBezTo>
                    <a:pt x="9519" y="3195"/>
                    <a:pt x="9505" y="3296"/>
                    <a:pt x="9489" y="3315"/>
                  </a:cubicBezTo>
                  <a:cubicBezTo>
                    <a:pt x="9480" y="3326"/>
                    <a:pt x="9443" y="3536"/>
                    <a:pt x="9444" y="3545"/>
                  </a:cubicBezTo>
                  <a:cubicBezTo>
                    <a:pt x="9455" y="3545"/>
                    <a:pt x="9465" y="3550"/>
                    <a:pt x="9476" y="3545"/>
                  </a:cubicBezTo>
                  <a:cubicBezTo>
                    <a:pt x="9477" y="3541"/>
                    <a:pt x="9478" y="3540"/>
                    <a:pt x="9479" y="3536"/>
                  </a:cubicBezTo>
                  <a:cubicBezTo>
                    <a:pt x="9484" y="3602"/>
                    <a:pt x="9438" y="3579"/>
                    <a:pt x="9430" y="3617"/>
                  </a:cubicBezTo>
                  <a:cubicBezTo>
                    <a:pt x="9415" y="3686"/>
                    <a:pt x="9468" y="3607"/>
                    <a:pt x="9471" y="3615"/>
                  </a:cubicBezTo>
                  <a:cubicBezTo>
                    <a:pt x="9476" y="3629"/>
                    <a:pt x="9454" y="3709"/>
                    <a:pt x="9475" y="3698"/>
                  </a:cubicBezTo>
                  <a:cubicBezTo>
                    <a:pt x="9477" y="3685"/>
                    <a:pt x="9524" y="3660"/>
                    <a:pt x="9491" y="3638"/>
                  </a:cubicBezTo>
                  <a:cubicBezTo>
                    <a:pt x="9487" y="3577"/>
                    <a:pt x="9546" y="3636"/>
                    <a:pt x="9528" y="3693"/>
                  </a:cubicBezTo>
                  <a:cubicBezTo>
                    <a:pt x="9525" y="3703"/>
                    <a:pt x="9465" y="3786"/>
                    <a:pt x="9509" y="3800"/>
                  </a:cubicBezTo>
                  <a:cubicBezTo>
                    <a:pt x="9511" y="3739"/>
                    <a:pt x="9585" y="3810"/>
                    <a:pt x="9608" y="3753"/>
                  </a:cubicBezTo>
                  <a:cubicBezTo>
                    <a:pt x="9572" y="3842"/>
                    <a:pt x="9593" y="3854"/>
                    <a:pt x="9627" y="3870"/>
                  </a:cubicBezTo>
                  <a:cubicBezTo>
                    <a:pt x="9640" y="3972"/>
                    <a:pt x="9581" y="4012"/>
                    <a:pt x="9542" y="3997"/>
                  </a:cubicBezTo>
                  <a:cubicBezTo>
                    <a:pt x="9502" y="3981"/>
                    <a:pt x="9554" y="4089"/>
                    <a:pt x="9536" y="4143"/>
                  </a:cubicBezTo>
                  <a:cubicBezTo>
                    <a:pt x="9539" y="4136"/>
                    <a:pt x="9437" y="4305"/>
                    <a:pt x="9494" y="4270"/>
                  </a:cubicBezTo>
                  <a:cubicBezTo>
                    <a:pt x="9515" y="4257"/>
                    <a:pt x="9537" y="4266"/>
                    <a:pt x="9559" y="4264"/>
                  </a:cubicBezTo>
                  <a:cubicBezTo>
                    <a:pt x="9562" y="4263"/>
                    <a:pt x="9583" y="4307"/>
                    <a:pt x="9615" y="4279"/>
                  </a:cubicBezTo>
                  <a:cubicBezTo>
                    <a:pt x="9586" y="4374"/>
                    <a:pt x="9466" y="4404"/>
                    <a:pt x="9422" y="4509"/>
                  </a:cubicBezTo>
                  <a:cubicBezTo>
                    <a:pt x="9497" y="4557"/>
                    <a:pt x="9575" y="4365"/>
                    <a:pt x="9629" y="4428"/>
                  </a:cubicBezTo>
                  <a:cubicBezTo>
                    <a:pt x="9651" y="4454"/>
                    <a:pt x="9875" y="4379"/>
                    <a:pt x="9874" y="4323"/>
                  </a:cubicBezTo>
                  <a:cubicBezTo>
                    <a:pt x="9874" y="4304"/>
                    <a:pt x="9813" y="4291"/>
                    <a:pt x="9818" y="4292"/>
                  </a:cubicBezTo>
                  <a:cubicBezTo>
                    <a:pt x="9845" y="4282"/>
                    <a:pt x="9899" y="4176"/>
                    <a:pt x="9892" y="4117"/>
                  </a:cubicBezTo>
                  <a:cubicBezTo>
                    <a:pt x="9879" y="4000"/>
                    <a:pt x="9827" y="4102"/>
                    <a:pt x="9807" y="4068"/>
                  </a:cubicBezTo>
                  <a:cubicBezTo>
                    <a:pt x="9778" y="4020"/>
                    <a:pt x="9790" y="3870"/>
                    <a:pt x="9731" y="3806"/>
                  </a:cubicBezTo>
                  <a:cubicBezTo>
                    <a:pt x="9712" y="3786"/>
                    <a:pt x="9712" y="3715"/>
                    <a:pt x="9709" y="3680"/>
                  </a:cubicBezTo>
                  <a:cubicBezTo>
                    <a:pt x="9703" y="3620"/>
                    <a:pt x="9665" y="3613"/>
                    <a:pt x="9648" y="3574"/>
                  </a:cubicBezTo>
                  <a:cubicBezTo>
                    <a:pt x="9621" y="3512"/>
                    <a:pt x="9705" y="3445"/>
                    <a:pt x="9706" y="3364"/>
                  </a:cubicBezTo>
                  <a:cubicBezTo>
                    <a:pt x="9707" y="3296"/>
                    <a:pt x="9596" y="3361"/>
                    <a:pt x="9584" y="3352"/>
                  </a:cubicBezTo>
                  <a:cubicBezTo>
                    <a:pt x="9567" y="3338"/>
                    <a:pt x="9640" y="3238"/>
                    <a:pt x="9640" y="3227"/>
                  </a:cubicBezTo>
                  <a:cubicBezTo>
                    <a:pt x="9642" y="3207"/>
                    <a:pt x="9621" y="3202"/>
                    <a:pt x="9597" y="3201"/>
                  </a:cubicBezTo>
                  <a:close/>
                  <a:moveTo>
                    <a:pt x="9439" y="3678"/>
                  </a:moveTo>
                  <a:cubicBezTo>
                    <a:pt x="9394" y="3657"/>
                    <a:pt x="9256" y="3800"/>
                    <a:pt x="9304" y="3820"/>
                  </a:cubicBezTo>
                  <a:cubicBezTo>
                    <a:pt x="9259" y="3897"/>
                    <a:pt x="9191" y="3786"/>
                    <a:pt x="9194" y="3959"/>
                  </a:cubicBezTo>
                  <a:lnTo>
                    <a:pt x="9193" y="3971"/>
                  </a:lnTo>
                  <a:cubicBezTo>
                    <a:pt x="9193" y="4016"/>
                    <a:pt x="9219" y="4028"/>
                    <a:pt x="9240" y="4032"/>
                  </a:cubicBezTo>
                  <a:cubicBezTo>
                    <a:pt x="9237" y="4036"/>
                    <a:pt x="9157" y="4197"/>
                    <a:pt x="9157" y="4192"/>
                  </a:cubicBezTo>
                  <a:lnTo>
                    <a:pt x="9159" y="4206"/>
                  </a:lnTo>
                  <a:cubicBezTo>
                    <a:pt x="9159" y="4206"/>
                    <a:pt x="9168" y="4207"/>
                    <a:pt x="9169" y="4207"/>
                  </a:cubicBezTo>
                  <a:cubicBezTo>
                    <a:pt x="9155" y="4228"/>
                    <a:pt x="9156" y="4245"/>
                    <a:pt x="9171" y="4259"/>
                  </a:cubicBezTo>
                  <a:cubicBezTo>
                    <a:pt x="9168" y="4267"/>
                    <a:pt x="9169" y="4276"/>
                    <a:pt x="9172" y="4286"/>
                  </a:cubicBezTo>
                  <a:cubicBezTo>
                    <a:pt x="9178" y="4286"/>
                    <a:pt x="9183" y="4285"/>
                    <a:pt x="9189" y="4283"/>
                  </a:cubicBezTo>
                  <a:lnTo>
                    <a:pt x="9189" y="4296"/>
                  </a:lnTo>
                  <a:cubicBezTo>
                    <a:pt x="9246" y="4306"/>
                    <a:pt x="9415" y="4231"/>
                    <a:pt x="9441" y="4096"/>
                  </a:cubicBezTo>
                  <a:cubicBezTo>
                    <a:pt x="9463" y="3981"/>
                    <a:pt x="9416" y="3948"/>
                    <a:pt x="9461" y="3869"/>
                  </a:cubicBezTo>
                  <a:cubicBezTo>
                    <a:pt x="9482" y="3834"/>
                    <a:pt x="9483" y="3794"/>
                    <a:pt x="9464" y="3750"/>
                  </a:cubicBezTo>
                  <a:cubicBezTo>
                    <a:pt x="9462" y="3734"/>
                    <a:pt x="9442" y="3688"/>
                    <a:pt x="9439" y="3678"/>
                  </a:cubicBezTo>
                  <a:close/>
                  <a:moveTo>
                    <a:pt x="18293" y="3885"/>
                  </a:moveTo>
                  <a:cubicBezTo>
                    <a:pt x="18283" y="3914"/>
                    <a:pt x="18342" y="4020"/>
                    <a:pt x="18344" y="4053"/>
                  </a:cubicBezTo>
                  <a:cubicBezTo>
                    <a:pt x="18339" y="4052"/>
                    <a:pt x="18303" y="3966"/>
                    <a:pt x="18304" y="4039"/>
                  </a:cubicBezTo>
                  <a:cubicBezTo>
                    <a:pt x="18305" y="4085"/>
                    <a:pt x="18394" y="4282"/>
                    <a:pt x="18412" y="4309"/>
                  </a:cubicBezTo>
                  <a:cubicBezTo>
                    <a:pt x="18473" y="4403"/>
                    <a:pt x="18531" y="4550"/>
                    <a:pt x="18565" y="4690"/>
                  </a:cubicBezTo>
                  <a:cubicBezTo>
                    <a:pt x="18586" y="4778"/>
                    <a:pt x="18622" y="4903"/>
                    <a:pt x="18653" y="4977"/>
                  </a:cubicBezTo>
                  <a:cubicBezTo>
                    <a:pt x="18673" y="5025"/>
                    <a:pt x="18710" y="5210"/>
                    <a:pt x="18744" y="5218"/>
                  </a:cubicBezTo>
                  <a:cubicBezTo>
                    <a:pt x="18723" y="5085"/>
                    <a:pt x="18768" y="5086"/>
                    <a:pt x="18798" y="5134"/>
                  </a:cubicBezTo>
                  <a:cubicBezTo>
                    <a:pt x="18739" y="5008"/>
                    <a:pt x="18586" y="4818"/>
                    <a:pt x="18633" y="4687"/>
                  </a:cubicBezTo>
                  <a:cubicBezTo>
                    <a:pt x="18656" y="4623"/>
                    <a:pt x="18754" y="4792"/>
                    <a:pt x="18763" y="4812"/>
                  </a:cubicBezTo>
                  <a:cubicBezTo>
                    <a:pt x="18697" y="4651"/>
                    <a:pt x="18604" y="4539"/>
                    <a:pt x="18538" y="4378"/>
                  </a:cubicBezTo>
                  <a:cubicBezTo>
                    <a:pt x="18476" y="4226"/>
                    <a:pt x="18387" y="3960"/>
                    <a:pt x="18293" y="3885"/>
                  </a:cubicBezTo>
                  <a:close/>
                  <a:moveTo>
                    <a:pt x="11728" y="4001"/>
                  </a:moveTo>
                  <a:cubicBezTo>
                    <a:pt x="11729" y="4003"/>
                    <a:pt x="11730" y="4002"/>
                    <a:pt x="11731" y="4004"/>
                  </a:cubicBezTo>
                  <a:cubicBezTo>
                    <a:pt x="11731" y="4004"/>
                    <a:pt x="11724" y="4008"/>
                    <a:pt x="11723" y="4009"/>
                  </a:cubicBezTo>
                  <a:cubicBezTo>
                    <a:pt x="11725" y="4006"/>
                    <a:pt x="11727" y="4004"/>
                    <a:pt x="11728" y="4001"/>
                  </a:cubicBezTo>
                  <a:close/>
                  <a:moveTo>
                    <a:pt x="12153" y="4995"/>
                  </a:moveTo>
                  <a:cubicBezTo>
                    <a:pt x="12155" y="5009"/>
                    <a:pt x="12156" y="5022"/>
                    <a:pt x="12162" y="5034"/>
                  </a:cubicBezTo>
                  <a:cubicBezTo>
                    <a:pt x="12149" y="5041"/>
                    <a:pt x="12135" y="5047"/>
                    <a:pt x="12122" y="5052"/>
                  </a:cubicBezTo>
                  <a:cubicBezTo>
                    <a:pt x="12118" y="5095"/>
                    <a:pt x="12129" y="5119"/>
                    <a:pt x="12147" y="5143"/>
                  </a:cubicBezTo>
                  <a:cubicBezTo>
                    <a:pt x="12139" y="5156"/>
                    <a:pt x="12134" y="5172"/>
                    <a:pt x="12136" y="5191"/>
                  </a:cubicBezTo>
                  <a:cubicBezTo>
                    <a:pt x="12136" y="5207"/>
                    <a:pt x="12123" y="5208"/>
                    <a:pt x="12124" y="5241"/>
                  </a:cubicBezTo>
                  <a:cubicBezTo>
                    <a:pt x="12105" y="5247"/>
                    <a:pt x="12086" y="5243"/>
                    <a:pt x="12068" y="5235"/>
                  </a:cubicBezTo>
                  <a:cubicBezTo>
                    <a:pt x="12068" y="5235"/>
                    <a:pt x="12068" y="5236"/>
                    <a:pt x="12068" y="5236"/>
                  </a:cubicBezTo>
                  <a:cubicBezTo>
                    <a:pt x="12064" y="5231"/>
                    <a:pt x="12054" y="5233"/>
                    <a:pt x="12031" y="5250"/>
                  </a:cubicBezTo>
                  <a:cubicBezTo>
                    <a:pt x="11992" y="5278"/>
                    <a:pt x="11978" y="5196"/>
                    <a:pt x="11959" y="5143"/>
                  </a:cubicBezTo>
                  <a:cubicBezTo>
                    <a:pt x="11992" y="5134"/>
                    <a:pt x="12024" y="5078"/>
                    <a:pt x="12055" y="5063"/>
                  </a:cubicBezTo>
                  <a:cubicBezTo>
                    <a:pt x="12071" y="5067"/>
                    <a:pt x="12127" y="5036"/>
                    <a:pt x="12153" y="4995"/>
                  </a:cubicBezTo>
                  <a:close/>
                  <a:moveTo>
                    <a:pt x="11766" y="5070"/>
                  </a:moveTo>
                  <a:cubicBezTo>
                    <a:pt x="11767" y="5072"/>
                    <a:pt x="11769" y="5076"/>
                    <a:pt x="11769" y="5076"/>
                  </a:cubicBezTo>
                  <a:cubicBezTo>
                    <a:pt x="11706" y="5156"/>
                    <a:pt x="11850" y="5153"/>
                    <a:pt x="11867" y="5166"/>
                  </a:cubicBezTo>
                  <a:cubicBezTo>
                    <a:pt x="11868" y="5164"/>
                    <a:pt x="11758" y="5287"/>
                    <a:pt x="11820" y="5287"/>
                  </a:cubicBezTo>
                  <a:cubicBezTo>
                    <a:pt x="11830" y="5287"/>
                    <a:pt x="11877" y="5295"/>
                    <a:pt x="11880" y="5320"/>
                  </a:cubicBezTo>
                  <a:cubicBezTo>
                    <a:pt x="11881" y="5342"/>
                    <a:pt x="11870" y="5374"/>
                    <a:pt x="11863" y="5390"/>
                  </a:cubicBezTo>
                  <a:cubicBezTo>
                    <a:pt x="11895" y="5458"/>
                    <a:pt x="12011" y="5376"/>
                    <a:pt x="12015" y="5363"/>
                  </a:cubicBezTo>
                  <a:cubicBezTo>
                    <a:pt x="12017" y="5357"/>
                    <a:pt x="12067" y="5274"/>
                    <a:pt x="12067" y="5246"/>
                  </a:cubicBezTo>
                  <a:cubicBezTo>
                    <a:pt x="12068" y="5274"/>
                    <a:pt x="12068" y="5302"/>
                    <a:pt x="12064" y="5329"/>
                  </a:cubicBezTo>
                  <a:cubicBezTo>
                    <a:pt x="12139" y="5409"/>
                    <a:pt x="12210" y="5470"/>
                    <a:pt x="12273" y="5581"/>
                  </a:cubicBezTo>
                  <a:cubicBezTo>
                    <a:pt x="12246" y="5651"/>
                    <a:pt x="12484" y="5735"/>
                    <a:pt x="12423" y="5938"/>
                  </a:cubicBezTo>
                  <a:cubicBezTo>
                    <a:pt x="12323" y="6061"/>
                    <a:pt x="12220" y="5936"/>
                    <a:pt x="12127" y="5938"/>
                  </a:cubicBezTo>
                  <a:cubicBezTo>
                    <a:pt x="12099" y="5933"/>
                    <a:pt x="12109" y="5867"/>
                    <a:pt x="12061" y="5886"/>
                  </a:cubicBezTo>
                  <a:cubicBezTo>
                    <a:pt x="12009" y="5773"/>
                    <a:pt x="11866" y="5838"/>
                    <a:pt x="11816" y="5904"/>
                  </a:cubicBezTo>
                  <a:cubicBezTo>
                    <a:pt x="11766" y="5968"/>
                    <a:pt x="11598" y="6002"/>
                    <a:pt x="11590" y="5820"/>
                  </a:cubicBezTo>
                  <a:cubicBezTo>
                    <a:pt x="11578" y="5818"/>
                    <a:pt x="11560" y="5815"/>
                    <a:pt x="11549" y="5825"/>
                  </a:cubicBezTo>
                  <a:cubicBezTo>
                    <a:pt x="11549" y="5823"/>
                    <a:pt x="11539" y="5797"/>
                    <a:pt x="11539" y="5797"/>
                  </a:cubicBezTo>
                  <a:cubicBezTo>
                    <a:pt x="11517" y="5797"/>
                    <a:pt x="11499" y="5809"/>
                    <a:pt x="11486" y="5826"/>
                  </a:cubicBezTo>
                  <a:lnTo>
                    <a:pt x="11482" y="5816"/>
                  </a:lnTo>
                  <a:cubicBezTo>
                    <a:pt x="11492" y="5796"/>
                    <a:pt x="11513" y="5787"/>
                    <a:pt x="11525" y="5782"/>
                  </a:cubicBezTo>
                  <a:cubicBezTo>
                    <a:pt x="11530" y="5791"/>
                    <a:pt x="11534" y="5793"/>
                    <a:pt x="11539" y="5797"/>
                  </a:cubicBezTo>
                  <a:cubicBezTo>
                    <a:pt x="11550" y="5808"/>
                    <a:pt x="11563" y="5810"/>
                    <a:pt x="11576" y="5799"/>
                  </a:cubicBezTo>
                  <a:cubicBezTo>
                    <a:pt x="11585" y="5759"/>
                    <a:pt x="11573" y="5714"/>
                    <a:pt x="11551" y="5695"/>
                  </a:cubicBezTo>
                  <a:cubicBezTo>
                    <a:pt x="11603" y="5615"/>
                    <a:pt x="11582" y="5446"/>
                    <a:pt x="11619" y="5349"/>
                  </a:cubicBezTo>
                  <a:cubicBezTo>
                    <a:pt x="11629" y="5324"/>
                    <a:pt x="11714" y="5296"/>
                    <a:pt x="11652" y="5215"/>
                  </a:cubicBezTo>
                  <a:cubicBezTo>
                    <a:pt x="11678" y="5178"/>
                    <a:pt x="11685" y="5120"/>
                    <a:pt x="11707" y="5084"/>
                  </a:cubicBezTo>
                  <a:cubicBezTo>
                    <a:pt x="11720" y="5081"/>
                    <a:pt x="11754" y="5085"/>
                    <a:pt x="11766" y="5070"/>
                  </a:cubicBezTo>
                  <a:close/>
                  <a:moveTo>
                    <a:pt x="18765" y="5334"/>
                  </a:moveTo>
                  <a:cubicBezTo>
                    <a:pt x="18749" y="5321"/>
                    <a:pt x="18736" y="5320"/>
                    <a:pt x="18732" y="5335"/>
                  </a:cubicBezTo>
                  <a:cubicBezTo>
                    <a:pt x="18746" y="5381"/>
                    <a:pt x="18833" y="5619"/>
                    <a:pt x="18813" y="5674"/>
                  </a:cubicBezTo>
                  <a:cubicBezTo>
                    <a:pt x="18806" y="5675"/>
                    <a:pt x="18762" y="5647"/>
                    <a:pt x="18754" y="5659"/>
                  </a:cubicBezTo>
                  <a:cubicBezTo>
                    <a:pt x="18754" y="5681"/>
                    <a:pt x="18763" y="5689"/>
                    <a:pt x="18773" y="5694"/>
                  </a:cubicBezTo>
                  <a:cubicBezTo>
                    <a:pt x="18767" y="5726"/>
                    <a:pt x="18760" y="5757"/>
                    <a:pt x="18752" y="5788"/>
                  </a:cubicBezTo>
                  <a:cubicBezTo>
                    <a:pt x="18766" y="5829"/>
                    <a:pt x="18782" y="5863"/>
                    <a:pt x="18801" y="5894"/>
                  </a:cubicBezTo>
                  <a:cubicBezTo>
                    <a:pt x="18819" y="5987"/>
                    <a:pt x="18875" y="5899"/>
                    <a:pt x="18874" y="5889"/>
                  </a:cubicBezTo>
                  <a:cubicBezTo>
                    <a:pt x="18865" y="5839"/>
                    <a:pt x="18804" y="5872"/>
                    <a:pt x="18790" y="5814"/>
                  </a:cubicBezTo>
                  <a:cubicBezTo>
                    <a:pt x="18781" y="5778"/>
                    <a:pt x="18867" y="5770"/>
                    <a:pt x="18877" y="5775"/>
                  </a:cubicBezTo>
                  <a:cubicBezTo>
                    <a:pt x="18888" y="5779"/>
                    <a:pt x="19012" y="5917"/>
                    <a:pt x="18994" y="5822"/>
                  </a:cubicBezTo>
                  <a:cubicBezTo>
                    <a:pt x="18974" y="5717"/>
                    <a:pt x="19043" y="5696"/>
                    <a:pt x="19082" y="5665"/>
                  </a:cubicBezTo>
                  <a:cubicBezTo>
                    <a:pt x="19054" y="5673"/>
                    <a:pt x="19018" y="5552"/>
                    <a:pt x="19020" y="5503"/>
                  </a:cubicBezTo>
                  <a:lnTo>
                    <a:pt x="19014" y="5499"/>
                  </a:lnTo>
                  <a:cubicBezTo>
                    <a:pt x="18970" y="5525"/>
                    <a:pt x="18991" y="5586"/>
                    <a:pt x="18918" y="5518"/>
                  </a:cubicBezTo>
                  <a:cubicBezTo>
                    <a:pt x="18900" y="5502"/>
                    <a:pt x="18814" y="5372"/>
                    <a:pt x="18765" y="5334"/>
                  </a:cubicBezTo>
                  <a:close/>
                  <a:moveTo>
                    <a:pt x="10361" y="5653"/>
                  </a:moveTo>
                  <a:cubicBezTo>
                    <a:pt x="10361" y="5657"/>
                    <a:pt x="10361" y="5660"/>
                    <a:pt x="10361" y="5665"/>
                  </a:cubicBezTo>
                  <a:cubicBezTo>
                    <a:pt x="10361" y="5663"/>
                    <a:pt x="10363" y="5661"/>
                    <a:pt x="10363" y="5659"/>
                  </a:cubicBezTo>
                  <a:lnTo>
                    <a:pt x="10361" y="5653"/>
                  </a:lnTo>
                  <a:close/>
                  <a:moveTo>
                    <a:pt x="10361" y="5665"/>
                  </a:moveTo>
                  <a:cubicBezTo>
                    <a:pt x="10354" y="5719"/>
                    <a:pt x="10252" y="5752"/>
                    <a:pt x="10343" y="5904"/>
                  </a:cubicBezTo>
                  <a:cubicBezTo>
                    <a:pt x="10374" y="5818"/>
                    <a:pt x="10358" y="5758"/>
                    <a:pt x="10361" y="5665"/>
                  </a:cubicBezTo>
                  <a:close/>
                  <a:moveTo>
                    <a:pt x="18896" y="5930"/>
                  </a:moveTo>
                  <a:cubicBezTo>
                    <a:pt x="18887" y="5928"/>
                    <a:pt x="18878" y="5930"/>
                    <a:pt x="18871" y="5941"/>
                  </a:cubicBezTo>
                  <a:cubicBezTo>
                    <a:pt x="18830" y="5995"/>
                    <a:pt x="18917" y="6321"/>
                    <a:pt x="18924" y="6407"/>
                  </a:cubicBezTo>
                  <a:cubicBezTo>
                    <a:pt x="18932" y="6507"/>
                    <a:pt x="18887" y="6601"/>
                    <a:pt x="18853" y="6647"/>
                  </a:cubicBezTo>
                  <a:cubicBezTo>
                    <a:pt x="18786" y="6737"/>
                    <a:pt x="18827" y="6562"/>
                    <a:pt x="18801" y="6552"/>
                  </a:cubicBezTo>
                  <a:cubicBezTo>
                    <a:pt x="18782" y="6546"/>
                    <a:pt x="18786" y="6731"/>
                    <a:pt x="18781" y="6760"/>
                  </a:cubicBezTo>
                  <a:cubicBezTo>
                    <a:pt x="18753" y="6898"/>
                    <a:pt x="18807" y="6854"/>
                    <a:pt x="18725" y="6836"/>
                  </a:cubicBezTo>
                  <a:cubicBezTo>
                    <a:pt x="18695" y="6829"/>
                    <a:pt x="18589" y="6874"/>
                    <a:pt x="18571" y="6918"/>
                  </a:cubicBezTo>
                  <a:cubicBezTo>
                    <a:pt x="18573" y="6915"/>
                    <a:pt x="18506" y="7084"/>
                    <a:pt x="18497" y="7060"/>
                  </a:cubicBezTo>
                  <a:cubicBezTo>
                    <a:pt x="18513" y="7210"/>
                    <a:pt x="18740" y="6996"/>
                    <a:pt x="18787" y="7028"/>
                  </a:cubicBezTo>
                  <a:cubicBezTo>
                    <a:pt x="18789" y="7108"/>
                    <a:pt x="18798" y="7163"/>
                    <a:pt x="18836" y="7199"/>
                  </a:cubicBezTo>
                  <a:cubicBezTo>
                    <a:pt x="18856" y="7217"/>
                    <a:pt x="18882" y="7105"/>
                    <a:pt x="18892" y="7074"/>
                  </a:cubicBezTo>
                  <a:cubicBezTo>
                    <a:pt x="18901" y="7042"/>
                    <a:pt x="18843" y="7024"/>
                    <a:pt x="18863" y="6975"/>
                  </a:cubicBezTo>
                  <a:cubicBezTo>
                    <a:pt x="18874" y="6947"/>
                    <a:pt x="18917" y="7010"/>
                    <a:pt x="18925" y="7017"/>
                  </a:cubicBezTo>
                  <a:cubicBezTo>
                    <a:pt x="18985" y="7069"/>
                    <a:pt x="18955" y="6951"/>
                    <a:pt x="18988" y="6937"/>
                  </a:cubicBezTo>
                  <a:cubicBezTo>
                    <a:pt x="19013" y="6926"/>
                    <a:pt x="18996" y="7000"/>
                    <a:pt x="19011" y="7016"/>
                  </a:cubicBezTo>
                  <a:cubicBezTo>
                    <a:pt x="19020" y="7024"/>
                    <a:pt x="19028" y="6847"/>
                    <a:pt x="19063" y="6871"/>
                  </a:cubicBezTo>
                  <a:cubicBezTo>
                    <a:pt x="19064" y="6906"/>
                    <a:pt x="19068" y="6937"/>
                    <a:pt x="19077" y="6967"/>
                  </a:cubicBezTo>
                  <a:cubicBezTo>
                    <a:pt x="19088" y="6988"/>
                    <a:pt x="19103" y="6840"/>
                    <a:pt x="19112" y="6828"/>
                  </a:cubicBezTo>
                  <a:cubicBezTo>
                    <a:pt x="19031" y="6750"/>
                    <a:pt x="19044" y="6438"/>
                    <a:pt x="19041" y="6340"/>
                  </a:cubicBezTo>
                  <a:cubicBezTo>
                    <a:pt x="19037" y="6250"/>
                    <a:pt x="18958" y="5948"/>
                    <a:pt x="18896" y="5930"/>
                  </a:cubicBezTo>
                  <a:close/>
                  <a:moveTo>
                    <a:pt x="10359" y="5959"/>
                  </a:moveTo>
                  <a:cubicBezTo>
                    <a:pt x="10337" y="5940"/>
                    <a:pt x="10312" y="6015"/>
                    <a:pt x="10278" y="5990"/>
                  </a:cubicBezTo>
                  <a:cubicBezTo>
                    <a:pt x="10277" y="5989"/>
                    <a:pt x="10330" y="6418"/>
                    <a:pt x="10333" y="6282"/>
                  </a:cubicBezTo>
                  <a:cubicBezTo>
                    <a:pt x="10335" y="6212"/>
                    <a:pt x="10366" y="6323"/>
                    <a:pt x="10374" y="6234"/>
                  </a:cubicBezTo>
                  <a:cubicBezTo>
                    <a:pt x="10378" y="6193"/>
                    <a:pt x="10387" y="6052"/>
                    <a:pt x="10380" y="6017"/>
                  </a:cubicBezTo>
                  <a:cubicBezTo>
                    <a:pt x="10374" y="5982"/>
                    <a:pt x="10367" y="5966"/>
                    <a:pt x="10359" y="5959"/>
                  </a:cubicBezTo>
                  <a:close/>
                  <a:moveTo>
                    <a:pt x="12024" y="6842"/>
                  </a:moveTo>
                  <a:cubicBezTo>
                    <a:pt x="12012" y="6856"/>
                    <a:pt x="11999" y="6866"/>
                    <a:pt x="11986" y="6876"/>
                  </a:cubicBezTo>
                  <a:cubicBezTo>
                    <a:pt x="11962" y="6894"/>
                    <a:pt x="11942" y="6889"/>
                    <a:pt x="11917" y="6883"/>
                  </a:cubicBezTo>
                  <a:cubicBezTo>
                    <a:pt x="11917" y="6894"/>
                    <a:pt x="11915" y="6912"/>
                    <a:pt x="11912" y="6921"/>
                  </a:cubicBezTo>
                  <a:cubicBezTo>
                    <a:pt x="11900" y="6923"/>
                    <a:pt x="11883" y="6939"/>
                    <a:pt x="11872" y="6924"/>
                  </a:cubicBezTo>
                  <a:cubicBezTo>
                    <a:pt x="11892" y="7046"/>
                    <a:pt x="11950" y="6993"/>
                    <a:pt x="11998" y="7001"/>
                  </a:cubicBezTo>
                  <a:cubicBezTo>
                    <a:pt x="11953" y="7001"/>
                    <a:pt x="12024" y="6842"/>
                    <a:pt x="12024" y="6842"/>
                  </a:cubicBezTo>
                  <a:close/>
                  <a:moveTo>
                    <a:pt x="11311" y="6848"/>
                  </a:moveTo>
                  <a:cubicBezTo>
                    <a:pt x="11311" y="6866"/>
                    <a:pt x="11312" y="6884"/>
                    <a:pt x="11313" y="6901"/>
                  </a:cubicBezTo>
                  <a:cubicBezTo>
                    <a:pt x="11375" y="6906"/>
                    <a:pt x="11423" y="6930"/>
                    <a:pt x="11485" y="6937"/>
                  </a:cubicBezTo>
                  <a:cubicBezTo>
                    <a:pt x="11490" y="6924"/>
                    <a:pt x="11493" y="6909"/>
                    <a:pt x="11495" y="6894"/>
                  </a:cubicBezTo>
                  <a:cubicBezTo>
                    <a:pt x="11481" y="6892"/>
                    <a:pt x="11472" y="6912"/>
                    <a:pt x="11457" y="6903"/>
                  </a:cubicBezTo>
                  <a:cubicBezTo>
                    <a:pt x="11458" y="6897"/>
                    <a:pt x="11456" y="6889"/>
                    <a:pt x="11457" y="6883"/>
                  </a:cubicBezTo>
                  <a:cubicBezTo>
                    <a:pt x="11426" y="6863"/>
                    <a:pt x="11342" y="6833"/>
                    <a:pt x="11311" y="6848"/>
                  </a:cubicBezTo>
                  <a:close/>
                  <a:moveTo>
                    <a:pt x="18736" y="7124"/>
                  </a:moveTo>
                  <a:cubicBezTo>
                    <a:pt x="18690" y="7100"/>
                    <a:pt x="18628" y="7198"/>
                    <a:pt x="18613" y="7274"/>
                  </a:cubicBezTo>
                  <a:cubicBezTo>
                    <a:pt x="18637" y="7244"/>
                    <a:pt x="18661" y="7377"/>
                    <a:pt x="18691" y="7370"/>
                  </a:cubicBezTo>
                  <a:cubicBezTo>
                    <a:pt x="18696" y="7287"/>
                    <a:pt x="18705" y="7183"/>
                    <a:pt x="18752" y="7286"/>
                  </a:cubicBezTo>
                  <a:cubicBezTo>
                    <a:pt x="18743" y="7265"/>
                    <a:pt x="18773" y="7195"/>
                    <a:pt x="18776" y="7194"/>
                  </a:cubicBezTo>
                  <a:cubicBezTo>
                    <a:pt x="18766" y="7154"/>
                    <a:pt x="18752" y="7132"/>
                    <a:pt x="18736" y="7124"/>
                  </a:cubicBezTo>
                  <a:close/>
                  <a:moveTo>
                    <a:pt x="18478" y="7205"/>
                  </a:moveTo>
                  <a:cubicBezTo>
                    <a:pt x="18464" y="7212"/>
                    <a:pt x="18449" y="7231"/>
                    <a:pt x="18438" y="7269"/>
                  </a:cubicBezTo>
                  <a:cubicBezTo>
                    <a:pt x="18430" y="7297"/>
                    <a:pt x="18482" y="7431"/>
                    <a:pt x="18488" y="7440"/>
                  </a:cubicBezTo>
                  <a:cubicBezTo>
                    <a:pt x="18493" y="7445"/>
                    <a:pt x="18499" y="7451"/>
                    <a:pt x="18504" y="7452"/>
                  </a:cubicBezTo>
                  <a:cubicBezTo>
                    <a:pt x="18505" y="7432"/>
                    <a:pt x="18489" y="7296"/>
                    <a:pt x="18485" y="7304"/>
                  </a:cubicBezTo>
                  <a:cubicBezTo>
                    <a:pt x="18512" y="7254"/>
                    <a:pt x="18514" y="7720"/>
                    <a:pt x="18584" y="7617"/>
                  </a:cubicBezTo>
                  <a:cubicBezTo>
                    <a:pt x="18621" y="7563"/>
                    <a:pt x="18598" y="7478"/>
                    <a:pt x="18601" y="7405"/>
                  </a:cubicBezTo>
                  <a:cubicBezTo>
                    <a:pt x="18605" y="7289"/>
                    <a:pt x="18593" y="7351"/>
                    <a:pt x="18562" y="7278"/>
                  </a:cubicBezTo>
                  <a:cubicBezTo>
                    <a:pt x="18566" y="7271"/>
                    <a:pt x="18520" y="7184"/>
                    <a:pt x="18478" y="7205"/>
                  </a:cubicBezTo>
                  <a:close/>
                  <a:moveTo>
                    <a:pt x="18616" y="7357"/>
                  </a:moveTo>
                  <a:cubicBezTo>
                    <a:pt x="18617" y="7358"/>
                    <a:pt x="18616" y="7359"/>
                    <a:pt x="18616" y="7360"/>
                  </a:cubicBezTo>
                  <a:lnTo>
                    <a:pt x="18616" y="7357"/>
                  </a:lnTo>
                  <a:close/>
                  <a:moveTo>
                    <a:pt x="12083" y="7841"/>
                  </a:moveTo>
                  <a:cubicBezTo>
                    <a:pt x="12098" y="7952"/>
                    <a:pt x="12103" y="8055"/>
                    <a:pt x="12070" y="8063"/>
                  </a:cubicBezTo>
                  <a:cubicBezTo>
                    <a:pt x="12083" y="7988"/>
                    <a:pt x="12088" y="7914"/>
                    <a:pt x="12083" y="7841"/>
                  </a:cubicBezTo>
                  <a:close/>
                  <a:moveTo>
                    <a:pt x="12064" y="8092"/>
                  </a:moveTo>
                  <a:cubicBezTo>
                    <a:pt x="12065" y="8103"/>
                    <a:pt x="12068" y="8114"/>
                    <a:pt x="12067" y="8126"/>
                  </a:cubicBezTo>
                  <a:lnTo>
                    <a:pt x="12115" y="8130"/>
                  </a:lnTo>
                  <a:cubicBezTo>
                    <a:pt x="12146" y="8215"/>
                    <a:pt x="12272" y="8535"/>
                    <a:pt x="12261" y="8618"/>
                  </a:cubicBezTo>
                  <a:cubicBezTo>
                    <a:pt x="12247" y="8723"/>
                    <a:pt x="12332" y="8755"/>
                    <a:pt x="12351" y="8812"/>
                  </a:cubicBezTo>
                  <a:cubicBezTo>
                    <a:pt x="12379" y="8900"/>
                    <a:pt x="12383" y="8967"/>
                    <a:pt x="12394" y="9058"/>
                  </a:cubicBezTo>
                  <a:cubicBezTo>
                    <a:pt x="12377" y="9309"/>
                    <a:pt x="12518" y="9428"/>
                    <a:pt x="12561" y="9614"/>
                  </a:cubicBezTo>
                  <a:cubicBezTo>
                    <a:pt x="12588" y="9730"/>
                    <a:pt x="12670" y="9842"/>
                    <a:pt x="12677" y="9966"/>
                  </a:cubicBezTo>
                  <a:cubicBezTo>
                    <a:pt x="12685" y="10108"/>
                    <a:pt x="12694" y="10400"/>
                    <a:pt x="12737" y="10535"/>
                  </a:cubicBezTo>
                  <a:cubicBezTo>
                    <a:pt x="12733" y="10529"/>
                    <a:pt x="12729" y="10527"/>
                    <a:pt x="12726" y="10515"/>
                  </a:cubicBezTo>
                  <a:cubicBezTo>
                    <a:pt x="12700" y="10429"/>
                    <a:pt x="12590" y="10148"/>
                    <a:pt x="12531" y="10169"/>
                  </a:cubicBezTo>
                  <a:cubicBezTo>
                    <a:pt x="12519" y="10097"/>
                    <a:pt x="12490" y="10095"/>
                    <a:pt x="12478" y="10029"/>
                  </a:cubicBezTo>
                  <a:cubicBezTo>
                    <a:pt x="12467" y="9969"/>
                    <a:pt x="12456" y="9683"/>
                    <a:pt x="12400" y="9683"/>
                  </a:cubicBezTo>
                  <a:cubicBezTo>
                    <a:pt x="12330" y="9683"/>
                    <a:pt x="12310" y="9347"/>
                    <a:pt x="12303" y="9256"/>
                  </a:cubicBezTo>
                  <a:lnTo>
                    <a:pt x="12315" y="9259"/>
                  </a:lnTo>
                  <a:cubicBezTo>
                    <a:pt x="12293" y="9065"/>
                    <a:pt x="12213" y="8993"/>
                    <a:pt x="12179" y="8827"/>
                  </a:cubicBezTo>
                  <a:lnTo>
                    <a:pt x="12169" y="8833"/>
                  </a:lnTo>
                  <a:cubicBezTo>
                    <a:pt x="12167" y="8815"/>
                    <a:pt x="12163" y="8797"/>
                    <a:pt x="12163" y="8779"/>
                  </a:cubicBezTo>
                  <a:cubicBezTo>
                    <a:pt x="12164" y="8778"/>
                    <a:pt x="12201" y="8772"/>
                    <a:pt x="12201" y="8772"/>
                  </a:cubicBezTo>
                  <a:cubicBezTo>
                    <a:pt x="12197" y="8761"/>
                    <a:pt x="12154" y="8689"/>
                    <a:pt x="12154" y="8682"/>
                  </a:cubicBezTo>
                  <a:cubicBezTo>
                    <a:pt x="12101" y="8507"/>
                    <a:pt x="12053" y="8330"/>
                    <a:pt x="12016" y="8141"/>
                  </a:cubicBezTo>
                  <a:cubicBezTo>
                    <a:pt x="12027" y="8154"/>
                    <a:pt x="12038" y="8161"/>
                    <a:pt x="12050" y="8162"/>
                  </a:cubicBezTo>
                  <a:cubicBezTo>
                    <a:pt x="12057" y="8139"/>
                    <a:pt x="12059" y="8116"/>
                    <a:pt x="12064" y="8092"/>
                  </a:cubicBezTo>
                  <a:close/>
                  <a:moveTo>
                    <a:pt x="4092" y="8416"/>
                  </a:moveTo>
                  <a:cubicBezTo>
                    <a:pt x="4092" y="8418"/>
                    <a:pt x="4091" y="8420"/>
                    <a:pt x="4090" y="8422"/>
                  </a:cubicBezTo>
                  <a:lnTo>
                    <a:pt x="4092" y="8416"/>
                  </a:lnTo>
                  <a:close/>
                  <a:moveTo>
                    <a:pt x="18107" y="8545"/>
                  </a:moveTo>
                  <a:cubicBezTo>
                    <a:pt x="18060" y="8545"/>
                    <a:pt x="18051" y="8646"/>
                    <a:pt x="18033" y="8718"/>
                  </a:cubicBezTo>
                  <a:cubicBezTo>
                    <a:pt x="17997" y="8866"/>
                    <a:pt x="18065" y="8939"/>
                    <a:pt x="18087" y="9059"/>
                  </a:cubicBezTo>
                  <a:cubicBezTo>
                    <a:pt x="18088" y="9059"/>
                    <a:pt x="18092" y="9059"/>
                    <a:pt x="18093" y="9059"/>
                  </a:cubicBezTo>
                  <a:cubicBezTo>
                    <a:pt x="18094" y="9002"/>
                    <a:pt x="18162" y="8546"/>
                    <a:pt x="18108" y="8545"/>
                  </a:cubicBezTo>
                  <a:cubicBezTo>
                    <a:pt x="18107" y="8545"/>
                    <a:pt x="18107" y="8545"/>
                    <a:pt x="18107" y="8545"/>
                  </a:cubicBezTo>
                  <a:close/>
                  <a:moveTo>
                    <a:pt x="4030" y="8843"/>
                  </a:moveTo>
                  <a:cubicBezTo>
                    <a:pt x="3994" y="8852"/>
                    <a:pt x="3837" y="8956"/>
                    <a:pt x="3842" y="9054"/>
                  </a:cubicBezTo>
                  <a:cubicBezTo>
                    <a:pt x="3843" y="9072"/>
                    <a:pt x="4046" y="8827"/>
                    <a:pt x="4071" y="8929"/>
                  </a:cubicBezTo>
                  <a:cubicBezTo>
                    <a:pt x="4066" y="8958"/>
                    <a:pt x="4055" y="8967"/>
                    <a:pt x="4036" y="8955"/>
                  </a:cubicBezTo>
                  <a:cubicBezTo>
                    <a:pt x="4067" y="8926"/>
                    <a:pt x="4199" y="9076"/>
                    <a:pt x="4240" y="9082"/>
                  </a:cubicBezTo>
                  <a:cubicBezTo>
                    <a:pt x="4294" y="9090"/>
                    <a:pt x="4263" y="9243"/>
                    <a:pt x="4321" y="9236"/>
                  </a:cubicBezTo>
                  <a:cubicBezTo>
                    <a:pt x="4394" y="9227"/>
                    <a:pt x="4351" y="9311"/>
                    <a:pt x="4320" y="9369"/>
                  </a:cubicBezTo>
                  <a:cubicBezTo>
                    <a:pt x="4328" y="9367"/>
                    <a:pt x="4580" y="9354"/>
                    <a:pt x="4565" y="9306"/>
                  </a:cubicBezTo>
                  <a:cubicBezTo>
                    <a:pt x="4550" y="9259"/>
                    <a:pt x="4476" y="9251"/>
                    <a:pt x="4471" y="9222"/>
                  </a:cubicBezTo>
                  <a:cubicBezTo>
                    <a:pt x="4460" y="9158"/>
                    <a:pt x="4328" y="9001"/>
                    <a:pt x="4277" y="8965"/>
                  </a:cubicBezTo>
                  <a:cubicBezTo>
                    <a:pt x="4197" y="8906"/>
                    <a:pt x="4127" y="8817"/>
                    <a:pt x="4030" y="8843"/>
                  </a:cubicBezTo>
                  <a:close/>
                  <a:moveTo>
                    <a:pt x="4744" y="9315"/>
                  </a:moveTo>
                  <a:cubicBezTo>
                    <a:pt x="4697" y="9315"/>
                    <a:pt x="4622" y="9316"/>
                    <a:pt x="4584" y="9391"/>
                  </a:cubicBezTo>
                  <a:lnTo>
                    <a:pt x="4650" y="9451"/>
                  </a:lnTo>
                  <a:cubicBezTo>
                    <a:pt x="4650" y="9454"/>
                    <a:pt x="4647" y="9552"/>
                    <a:pt x="4656" y="9552"/>
                  </a:cubicBezTo>
                  <a:cubicBezTo>
                    <a:pt x="4623" y="9607"/>
                    <a:pt x="4534" y="9442"/>
                    <a:pt x="4522" y="9574"/>
                  </a:cubicBezTo>
                  <a:cubicBezTo>
                    <a:pt x="4513" y="9680"/>
                    <a:pt x="4578" y="9675"/>
                    <a:pt x="4600" y="9660"/>
                  </a:cubicBezTo>
                  <a:cubicBezTo>
                    <a:pt x="4614" y="9647"/>
                    <a:pt x="4682" y="9655"/>
                    <a:pt x="4692" y="9658"/>
                  </a:cubicBezTo>
                  <a:cubicBezTo>
                    <a:pt x="4693" y="9703"/>
                    <a:pt x="4705" y="9740"/>
                    <a:pt x="4724" y="9762"/>
                  </a:cubicBezTo>
                  <a:lnTo>
                    <a:pt x="4731" y="9742"/>
                  </a:lnTo>
                  <a:lnTo>
                    <a:pt x="4738" y="9747"/>
                  </a:lnTo>
                  <a:cubicBezTo>
                    <a:pt x="4743" y="9732"/>
                    <a:pt x="4769" y="9627"/>
                    <a:pt x="4777" y="9625"/>
                  </a:cubicBezTo>
                  <a:cubicBezTo>
                    <a:pt x="4812" y="9669"/>
                    <a:pt x="4997" y="9654"/>
                    <a:pt x="4953" y="9513"/>
                  </a:cubicBezTo>
                  <a:cubicBezTo>
                    <a:pt x="4956" y="9521"/>
                    <a:pt x="4958" y="9528"/>
                    <a:pt x="4953" y="9512"/>
                  </a:cubicBezTo>
                  <a:cubicBezTo>
                    <a:pt x="4941" y="9475"/>
                    <a:pt x="4859" y="9369"/>
                    <a:pt x="4843" y="9349"/>
                  </a:cubicBezTo>
                  <a:cubicBezTo>
                    <a:pt x="4821" y="9320"/>
                    <a:pt x="4771" y="9315"/>
                    <a:pt x="4744" y="9315"/>
                  </a:cubicBezTo>
                  <a:close/>
                  <a:moveTo>
                    <a:pt x="18182" y="9631"/>
                  </a:moveTo>
                  <a:cubicBezTo>
                    <a:pt x="18155" y="9630"/>
                    <a:pt x="18132" y="9641"/>
                    <a:pt x="18130" y="9692"/>
                  </a:cubicBezTo>
                  <a:cubicBezTo>
                    <a:pt x="18128" y="9745"/>
                    <a:pt x="18166" y="9984"/>
                    <a:pt x="18147" y="10014"/>
                  </a:cubicBezTo>
                  <a:cubicBezTo>
                    <a:pt x="18135" y="10033"/>
                    <a:pt x="18123" y="9976"/>
                    <a:pt x="18114" y="10012"/>
                  </a:cubicBezTo>
                  <a:cubicBezTo>
                    <a:pt x="18103" y="10053"/>
                    <a:pt x="18147" y="10290"/>
                    <a:pt x="18171" y="10296"/>
                  </a:cubicBezTo>
                  <a:cubicBezTo>
                    <a:pt x="18185" y="10299"/>
                    <a:pt x="18171" y="10207"/>
                    <a:pt x="18193" y="10244"/>
                  </a:cubicBezTo>
                  <a:cubicBezTo>
                    <a:pt x="18213" y="10277"/>
                    <a:pt x="18160" y="10419"/>
                    <a:pt x="18233" y="10401"/>
                  </a:cubicBezTo>
                  <a:cubicBezTo>
                    <a:pt x="18256" y="10395"/>
                    <a:pt x="18326" y="10414"/>
                    <a:pt x="18338" y="10450"/>
                  </a:cubicBezTo>
                  <a:cubicBezTo>
                    <a:pt x="18333" y="10430"/>
                    <a:pt x="18329" y="10410"/>
                    <a:pt x="18326" y="10389"/>
                  </a:cubicBezTo>
                  <a:cubicBezTo>
                    <a:pt x="18359" y="10402"/>
                    <a:pt x="18415" y="10601"/>
                    <a:pt x="18443" y="10572"/>
                  </a:cubicBezTo>
                  <a:cubicBezTo>
                    <a:pt x="18468" y="10545"/>
                    <a:pt x="18407" y="10449"/>
                    <a:pt x="18407" y="10415"/>
                  </a:cubicBezTo>
                  <a:cubicBezTo>
                    <a:pt x="18417" y="10422"/>
                    <a:pt x="18460" y="10436"/>
                    <a:pt x="18452" y="10381"/>
                  </a:cubicBezTo>
                  <a:cubicBezTo>
                    <a:pt x="18445" y="10339"/>
                    <a:pt x="18380" y="10347"/>
                    <a:pt x="18369" y="10335"/>
                  </a:cubicBezTo>
                  <a:cubicBezTo>
                    <a:pt x="18292" y="10254"/>
                    <a:pt x="18266" y="10370"/>
                    <a:pt x="18233" y="10160"/>
                  </a:cubicBezTo>
                  <a:cubicBezTo>
                    <a:pt x="18214" y="10032"/>
                    <a:pt x="18271" y="10024"/>
                    <a:pt x="18282" y="9914"/>
                  </a:cubicBezTo>
                  <a:cubicBezTo>
                    <a:pt x="18285" y="9884"/>
                    <a:pt x="18265" y="9684"/>
                    <a:pt x="18257" y="9642"/>
                  </a:cubicBezTo>
                  <a:cubicBezTo>
                    <a:pt x="18239" y="9645"/>
                    <a:pt x="18208" y="9632"/>
                    <a:pt x="18182" y="9631"/>
                  </a:cubicBezTo>
                  <a:close/>
                  <a:moveTo>
                    <a:pt x="18185" y="10457"/>
                  </a:moveTo>
                  <a:cubicBezTo>
                    <a:pt x="18164" y="10458"/>
                    <a:pt x="18213" y="10629"/>
                    <a:pt x="18230" y="10645"/>
                  </a:cubicBezTo>
                  <a:cubicBezTo>
                    <a:pt x="18250" y="10664"/>
                    <a:pt x="18263" y="10456"/>
                    <a:pt x="18185" y="10457"/>
                  </a:cubicBezTo>
                  <a:close/>
                  <a:moveTo>
                    <a:pt x="18437" y="10582"/>
                  </a:moveTo>
                  <a:cubicBezTo>
                    <a:pt x="18430" y="10646"/>
                    <a:pt x="18538" y="10755"/>
                    <a:pt x="18446" y="10761"/>
                  </a:cubicBezTo>
                  <a:cubicBezTo>
                    <a:pt x="18443" y="10795"/>
                    <a:pt x="18499" y="11008"/>
                    <a:pt x="18521" y="10999"/>
                  </a:cubicBezTo>
                  <a:cubicBezTo>
                    <a:pt x="18522" y="10949"/>
                    <a:pt x="18491" y="10880"/>
                    <a:pt x="18497" y="10834"/>
                  </a:cubicBezTo>
                  <a:cubicBezTo>
                    <a:pt x="18504" y="10783"/>
                    <a:pt x="18533" y="10834"/>
                    <a:pt x="18546" y="10808"/>
                  </a:cubicBezTo>
                  <a:cubicBezTo>
                    <a:pt x="18585" y="10729"/>
                    <a:pt x="18476" y="10579"/>
                    <a:pt x="18437" y="10582"/>
                  </a:cubicBezTo>
                  <a:close/>
                  <a:moveTo>
                    <a:pt x="18289" y="10771"/>
                  </a:moveTo>
                  <a:cubicBezTo>
                    <a:pt x="18287" y="10804"/>
                    <a:pt x="18288" y="10890"/>
                    <a:pt x="18293" y="10930"/>
                  </a:cubicBezTo>
                  <a:cubicBezTo>
                    <a:pt x="18302" y="11005"/>
                    <a:pt x="18359" y="10949"/>
                    <a:pt x="18361" y="11040"/>
                  </a:cubicBezTo>
                  <a:cubicBezTo>
                    <a:pt x="18362" y="11059"/>
                    <a:pt x="18323" y="11060"/>
                    <a:pt x="18330" y="11102"/>
                  </a:cubicBezTo>
                  <a:cubicBezTo>
                    <a:pt x="18335" y="11129"/>
                    <a:pt x="18384" y="11230"/>
                    <a:pt x="18398" y="11200"/>
                  </a:cubicBezTo>
                  <a:cubicBezTo>
                    <a:pt x="18418" y="11157"/>
                    <a:pt x="18371" y="11099"/>
                    <a:pt x="18399" y="11049"/>
                  </a:cubicBezTo>
                  <a:cubicBezTo>
                    <a:pt x="18400" y="11063"/>
                    <a:pt x="18398" y="11130"/>
                    <a:pt x="18407" y="11137"/>
                  </a:cubicBezTo>
                  <a:cubicBezTo>
                    <a:pt x="18416" y="11143"/>
                    <a:pt x="18425" y="11075"/>
                    <a:pt x="18437" y="11066"/>
                  </a:cubicBezTo>
                  <a:cubicBezTo>
                    <a:pt x="18436" y="11126"/>
                    <a:pt x="18475" y="11150"/>
                    <a:pt x="18487" y="11090"/>
                  </a:cubicBezTo>
                  <a:cubicBezTo>
                    <a:pt x="18490" y="11072"/>
                    <a:pt x="18444" y="10960"/>
                    <a:pt x="18443" y="10906"/>
                  </a:cubicBezTo>
                  <a:cubicBezTo>
                    <a:pt x="18443" y="10937"/>
                    <a:pt x="18290" y="10751"/>
                    <a:pt x="18289" y="10771"/>
                  </a:cubicBezTo>
                  <a:close/>
                  <a:moveTo>
                    <a:pt x="18553" y="11055"/>
                  </a:moveTo>
                  <a:cubicBezTo>
                    <a:pt x="18536" y="11077"/>
                    <a:pt x="18590" y="11166"/>
                    <a:pt x="18547" y="11180"/>
                  </a:cubicBezTo>
                  <a:cubicBezTo>
                    <a:pt x="18506" y="11193"/>
                    <a:pt x="18517" y="11186"/>
                    <a:pt x="18511" y="11252"/>
                  </a:cubicBezTo>
                  <a:cubicBezTo>
                    <a:pt x="18483" y="11247"/>
                    <a:pt x="18483" y="11228"/>
                    <a:pt x="18478" y="11294"/>
                  </a:cubicBezTo>
                  <a:cubicBezTo>
                    <a:pt x="18470" y="11394"/>
                    <a:pt x="18442" y="11250"/>
                    <a:pt x="18441" y="11249"/>
                  </a:cubicBezTo>
                  <a:cubicBezTo>
                    <a:pt x="18381" y="11172"/>
                    <a:pt x="18295" y="11493"/>
                    <a:pt x="18327" y="11508"/>
                  </a:cubicBezTo>
                  <a:cubicBezTo>
                    <a:pt x="18348" y="11518"/>
                    <a:pt x="18349" y="11362"/>
                    <a:pt x="18367" y="11380"/>
                  </a:cubicBezTo>
                  <a:cubicBezTo>
                    <a:pt x="18396" y="11409"/>
                    <a:pt x="18477" y="11337"/>
                    <a:pt x="18479" y="11439"/>
                  </a:cubicBezTo>
                  <a:cubicBezTo>
                    <a:pt x="18480" y="11599"/>
                    <a:pt x="18473" y="11666"/>
                    <a:pt x="18555" y="11656"/>
                  </a:cubicBezTo>
                  <a:cubicBezTo>
                    <a:pt x="18554" y="11656"/>
                    <a:pt x="18601" y="11779"/>
                    <a:pt x="18587" y="11630"/>
                  </a:cubicBezTo>
                  <a:cubicBezTo>
                    <a:pt x="18588" y="11638"/>
                    <a:pt x="18546" y="11394"/>
                    <a:pt x="18594" y="11452"/>
                  </a:cubicBezTo>
                  <a:cubicBezTo>
                    <a:pt x="18602" y="11461"/>
                    <a:pt x="18621" y="11545"/>
                    <a:pt x="18621" y="11552"/>
                  </a:cubicBezTo>
                  <a:lnTo>
                    <a:pt x="18624" y="11573"/>
                  </a:lnTo>
                  <a:cubicBezTo>
                    <a:pt x="18615" y="11475"/>
                    <a:pt x="18658" y="11449"/>
                    <a:pt x="18634" y="11337"/>
                  </a:cubicBezTo>
                  <a:cubicBezTo>
                    <a:pt x="18639" y="11358"/>
                    <a:pt x="18607" y="11234"/>
                    <a:pt x="18607" y="11240"/>
                  </a:cubicBezTo>
                  <a:cubicBezTo>
                    <a:pt x="18606" y="11231"/>
                    <a:pt x="18594" y="11004"/>
                    <a:pt x="18553" y="11055"/>
                  </a:cubicBezTo>
                  <a:close/>
                  <a:moveTo>
                    <a:pt x="15378" y="11078"/>
                  </a:moveTo>
                  <a:cubicBezTo>
                    <a:pt x="15341" y="11102"/>
                    <a:pt x="15341" y="11405"/>
                    <a:pt x="15355" y="11497"/>
                  </a:cubicBezTo>
                  <a:cubicBezTo>
                    <a:pt x="15378" y="11646"/>
                    <a:pt x="15392" y="11711"/>
                    <a:pt x="15468" y="11602"/>
                  </a:cubicBezTo>
                  <a:cubicBezTo>
                    <a:pt x="15541" y="11498"/>
                    <a:pt x="15457" y="11269"/>
                    <a:pt x="15427" y="11165"/>
                  </a:cubicBezTo>
                  <a:cubicBezTo>
                    <a:pt x="15406" y="11092"/>
                    <a:pt x="15390" y="11070"/>
                    <a:pt x="15378" y="11078"/>
                  </a:cubicBezTo>
                  <a:close/>
                  <a:moveTo>
                    <a:pt x="17970" y="11484"/>
                  </a:moveTo>
                  <a:cubicBezTo>
                    <a:pt x="17936" y="11517"/>
                    <a:pt x="17928" y="11650"/>
                    <a:pt x="17907" y="11706"/>
                  </a:cubicBezTo>
                  <a:lnTo>
                    <a:pt x="17914" y="11715"/>
                  </a:lnTo>
                  <a:cubicBezTo>
                    <a:pt x="17891" y="11710"/>
                    <a:pt x="17840" y="11751"/>
                    <a:pt x="17869" y="11814"/>
                  </a:cubicBezTo>
                  <a:cubicBezTo>
                    <a:pt x="17837" y="11863"/>
                    <a:pt x="17775" y="11858"/>
                    <a:pt x="17760" y="11933"/>
                  </a:cubicBezTo>
                  <a:cubicBezTo>
                    <a:pt x="17733" y="12064"/>
                    <a:pt x="17701" y="12099"/>
                    <a:pt x="17643" y="12138"/>
                  </a:cubicBezTo>
                  <a:cubicBezTo>
                    <a:pt x="17593" y="12171"/>
                    <a:pt x="17578" y="12352"/>
                    <a:pt x="17563" y="12360"/>
                  </a:cubicBezTo>
                  <a:cubicBezTo>
                    <a:pt x="17553" y="12360"/>
                    <a:pt x="17496" y="12328"/>
                    <a:pt x="17496" y="12307"/>
                  </a:cubicBezTo>
                  <a:lnTo>
                    <a:pt x="17497" y="12247"/>
                  </a:lnTo>
                  <a:lnTo>
                    <a:pt x="17473" y="12275"/>
                  </a:lnTo>
                  <a:lnTo>
                    <a:pt x="17471" y="12266"/>
                  </a:lnTo>
                  <a:cubicBezTo>
                    <a:pt x="17395" y="12340"/>
                    <a:pt x="17392" y="12507"/>
                    <a:pt x="17429" y="12638"/>
                  </a:cubicBezTo>
                  <a:cubicBezTo>
                    <a:pt x="17413" y="12667"/>
                    <a:pt x="17415" y="12717"/>
                    <a:pt x="17431" y="12746"/>
                  </a:cubicBezTo>
                  <a:cubicBezTo>
                    <a:pt x="17427" y="12767"/>
                    <a:pt x="17433" y="12792"/>
                    <a:pt x="17443" y="12799"/>
                  </a:cubicBezTo>
                  <a:cubicBezTo>
                    <a:pt x="17439" y="12824"/>
                    <a:pt x="17442" y="12843"/>
                    <a:pt x="17451" y="12859"/>
                  </a:cubicBezTo>
                  <a:cubicBezTo>
                    <a:pt x="17463" y="12860"/>
                    <a:pt x="17474" y="12850"/>
                    <a:pt x="17485" y="12842"/>
                  </a:cubicBezTo>
                  <a:cubicBezTo>
                    <a:pt x="17490" y="12852"/>
                    <a:pt x="17491" y="12865"/>
                    <a:pt x="17488" y="12880"/>
                  </a:cubicBezTo>
                  <a:cubicBezTo>
                    <a:pt x="17480" y="12899"/>
                    <a:pt x="17489" y="13126"/>
                    <a:pt x="17509" y="13146"/>
                  </a:cubicBezTo>
                  <a:cubicBezTo>
                    <a:pt x="17538" y="13176"/>
                    <a:pt x="17576" y="13151"/>
                    <a:pt x="17607" y="13144"/>
                  </a:cubicBezTo>
                  <a:cubicBezTo>
                    <a:pt x="17601" y="13272"/>
                    <a:pt x="17687" y="13249"/>
                    <a:pt x="17716" y="13165"/>
                  </a:cubicBezTo>
                  <a:cubicBezTo>
                    <a:pt x="17728" y="13199"/>
                    <a:pt x="17766" y="13254"/>
                    <a:pt x="17785" y="13216"/>
                  </a:cubicBezTo>
                  <a:cubicBezTo>
                    <a:pt x="17823" y="13309"/>
                    <a:pt x="17831" y="13350"/>
                    <a:pt x="17907" y="13271"/>
                  </a:cubicBezTo>
                  <a:cubicBezTo>
                    <a:pt x="17915" y="13371"/>
                    <a:pt x="17968" y="13228"/>
                    <a:pt x="17951" y="13132"/>
                  </a:cubicBezTo>
                  <a:cubicBezTo>
                    <a:pt x="17962" y="13119"/>
                    <a:pt x="17967" y="13101"/>
                    <a:pt x="17967" y="13074"/>
                  </a:cubicBezTo>
                  <a:lnTo>
                    <a:pt x="17976" y="13066"/>
                  </a:lnTo>
                  <a:cubicBezTo>
                    <a:pt x="17979" y="13025"/>
                    <a:pt x="17981" y="12938"/>
                    <a:pt x="17967" y="12908"/>
                  </a:cubicBezTo>
                  <a:cubicBezTo>
                    <a:pt x="17976" y="12888"/>
                    <a:pt x="17980" y="12876"/>
                    <a:pt x="17990" y="12886"/>
                  </a:cubicBezTo>
                  <a:cubicBezTo>
                    <a:pt x="18009" y="12836"/>
                    <a:pt x="18074" y="12749"/>
                    <a:pt x="18048" y="12682"/>
                  </a:cubicBezTo>
                  <a:cubicBezTo>
                    <a:pt x="18033" y="12643"/>
                    <a:pt x="18058" y="12539"/>
                    <a:pt x="18074" y="12520"/>
                  </a:cubicBezTo>
                  <a:cubicBezTo>
                    <a:pt x="18095" y="12520"/>
                    <a:pt x="18138" y="12549"/>
                    <a:pt x="18150" y="12490"/>
                  </a:cubicBezTo>
                  <a:cubicBezTo>
                    <a:pt x="18162" y="12421"/>
                    <a:pt x="18092" y="12357"/>
                    <a:pt x="18071" y="12319"/>
                  </a:cubicBezTo>
                  <a:cubicBezTo>
                    <a:pt x="18116" y="12231"/>
                    <a:pt x="18041" y="12181"/>
                    <a:pt x="18047" y="12098"/>
                  </a:cubicBezTo>
                  <a:lnTo>
                    <a:pt x="18054" y="12122"/>
                  </a:lnTo>
                  <a:lnTo>
                    <a:pt x="18059" y="12069"/>
                  </a:lnTo>
                  <a:lnTo>
                    <a:pt x="18062" y="12069"/>
                  </a:lnTo>
                  <a:cubicBezTo>
                    <a:pt x="18057" y="11973"/>
                    <a:pt x="18107" y="11977"/>
                    <a:pt x="18131" y="11912"/>
                  </a:cubicBezTo>
                  <a:cubicBezTo>
                    <a:pt x="18125" y="11905"/>
                    <a:pt x="18109" y="11872"/>
                    <a:pt x="18103" y="11872"/>
                  </a:cubicBezTo>
                  <a:cubicBezTo>
                    <a:pt x="18227" y="11872"/>
                    <a:pt x="18116" y="11652"/>
                    <a:pt x="18051" y="11639"/>
                  </a:cubicBezTo>
                  <a:cubicBezTo>
                    <a:pt x="18056" y="11597"/>
                    <a:pt x="18024" y="11531"/>
                    <a:pt x="18015" y="11490"/>
                  </a:cubicBezTo>
                  <a:cubicBezTo>
                    <a:pt x="17997" y="11472"/>
                    <a:pt x="17982" y="11472"/>
                    <a:pt x="17970" y="11484"/>
                  </a:cubicBezTo>
                  <a:close/>
                  <a:moveTo>
                    <a:pt x="16447" y="11746"/>
                  </a:moveTo>
                  <a:cubicBezTo>
                    <a:pt x="16433" y="11754"/>
                    <a:pt x="16429" y="11776"/>
                    <a:pt x="16441" y="11816"/>
                  </a:cubicBezTo>
                  <a:cubicBezTo>
                    <a:pt x="16467" y="11898"/>
                    <a:pt x="16509" y="11966"/>
                    <a:pt x="16543" y="12034"/>
                  </a:cubicBezTo>
                  <a:cubicBezTo>
                    <a:pt x="16575" y="12100"/>
                    <a:pt x="16603" y="12256"/>
                    <a:pt x="16645" y="12293"/>
                  </a:cubicBezTo>
                  <a:cubicBezTo>
                    <a:pt x="16683" y="12327"/>
                    <a:pt x="16703" y="12374"/>
                    <a:pt x="16710" y="12464"/>
                  </a:cubicBezTo>
                  <a:cubicBezTo>
                    <a:pt x="16721" y="12583"/>
                    <a:pt x="16775" y="12669"/>
                    <a:pt x="16803" y="12772"/>
                  </a:cubicBezTo>
                  <a:cubicBezTo>
                    <a:pt x="16837" y="12893"/>
                    <a:pt x="16842" y="13101"/>
                    <a:pt x="16906" y="13175"/>
                  </a:cubicBezTo>
                  <a:cubicBezTo>
                    <a:pt x="16947" y="13221"/>
                    <a:pt x="16967" y="13351"/>
                    <a:pt x="17011" y="13411"/>
                  </a:cubicBezTo>
                  <a:cubicBezTo>
                    <a:pt x="17035" y="13443"/>
                    <a:pt x="17075" y="13579"/>
                    <a:pt x="17096" y="13588"/>
                  </a:cubicBezTo>
                  <a:cubicBezTo>
                    <a:pt x="17095" y="13567"/>
                    <a:pt x="17089" y="13540"/>
                    <a:pt x="17099" y="13522"/>
                  </a:cubicBezTo>
                  <a:cubicBezTo>
                    <a:pt x="17113" y="13536"/>
                    <a:pt x="17172" y="13581"/>
                    <a:pt x="17183" y="13544"/>
                  </a:cubicBezTo>
                  <a:cubicBezTo>
                    <a:pt x="17181" y="13548"/>
                    <a:pt x="17181" y="13551"/>
                    <a:pt x="17183" y="13544"/>
                  </a:cubicBezTo>
                  <a:cubicBezTo>
                    <a:pt x="17194" y="13506"/>
                    <a:pt x="17215" y="13167"/>
                    <a:pt x="17207" y="13127"/>
                  </a:cubicBezTo>
                  <a:cubicBezTo>
                    <a:pt x="17217" y="13139"/>
                    <a:pt x="17230" y="13142"/>
                    <a:pt x="17238" y="13159"/>
                  </a:cubicBezTo>
                  <a:cubicBezTo>
                    <a:pt x="17236" y="13084"/>
                    <a:pt x="17238" y="12992"/>
                    <a:pt x="17198" y="12918"/>
                  </a:cubicBezTo>
                  <a:cubicBezTo>
                    <a:pt x="17181" y="12886"/>
                    <a:pt x="17135" y="12921"/>
                    <a:pt x="17138" y="12975"/>
                  </a:cubicBezTo>
                  <a:cubicBezTo>
                    <a:pt x="17142" y="13021"/>
                    <a:pt x="17186" y="13020"/>
                    <a:pt x="17193" y="13089"/>
                  </a:cubicBezTo>
                  <a:cubicBezTo>
                    <a:pt x="17166" y="13025"/>
                    <a:pt x="17149" y="13024"/>
                    <a:pt x="17111" y="12993"/>
                  </a:cubicBezTo>
                  <a:cubicBezTo>
                    <a:pt x="17081" y="12833"/>
                    <a:pt x="17021" y="12771"/>
                    <a:pt x="17044" y="12624"/>
                  </a:cubicBezTo>
                  <a:cubicBezTo>
                    <a:pt x="17053" y="12565"/>
                    <a:pt x="16893" y="12279"/>
                    <a:pt x="16856" y="12267"/>
                  </a:cubicBezTo>
                  <a:cubicBezTo>
                    <a:pt x="16790" y="12247"/>
                    <a:pt x="16671" y="11995"/>
                    <a:pt x="16642" y="11888"/>
                  </a:cubicBezTo>
                  <a:cubicBezTo>
                    <a:pt x="16622" y="11818"/>
                    <a:pt x="16491" y="11722"/>
                    <a:pt x="16447" y="11746"/>
                  </a:cubicBezTo>
                  <a:close/>
                  <a:moveTo>
                    <a:pt x="18814" y="12190"/>
                  </a:moveTo>
                  <a:cubicBezTo>
                    <a:pt x="18813" y="12182"/>
                    <a:pt x="18807" y="12182"/>
                    <a:pt x="18795" y="12193"/>
                  </a:cubicBezTo>
                  <a:cubicBezTo>
                    <a:pt x="18714" y="12264"/>
                    <a:pt x="18712" y="12676"/>
                    <a:pt x="18792" y="12749"/>
                  </a:cubicBezTo>
                  <a:lnTo>
                    <a:pt x="18794" y="12749"/>
                  </a:lnTo>
                  <a:cubicBezTo>
                    <a:pt x="18801" y="12636"/>
                    <a:pt x="18724" y="12590"/>
                    <a:pt x="18806" y="12542"/>
                  </a:cubicBezTo>
                  <a:cubicBezTo>
                    <a:pt x="18817" y="12515"/>
                    <a:pt x="18814" y="12491"/>
                    <a:pt x="18798" y="12472"/>
                  </a:cubicBezTo>
                  <a:cubicBezTo>
                    <a:pt x="18812" y="12428"/>
                    <a:pt x="18828" y="12422"/>
                    <a:pt x="18823" y="12353"/>
                  </a:cubicBezTo>
                  <a:cubicBezTo>
                    <a:pt x="18812" y="12349"/>
                    <a:pt x="18738" y="12374"/>
                    <a:pt x="18779" y="12298"/>
                  </a:cubicBezTo>
                  <a:cubicBezTo>
                    <a:pt x="18780" y="12296"/>
                    <a:pt x="18816" y="12212"/>
                    <a:pt x="18814" y="12190"/>
                  </a:cubicBezTo>
                  <a:close/>
                  <a:moveTo>
                    <a:pt x="18556" y="12369"/>
                  </a:moveTo>
                  <a:cubicBezTo>
                    <a:pt x="18547" y="12387"/>
                    <a:pt x="18539" y="12408"/>
                    <a:pt x="18533" y="12432"/>
                  </a:cubicBezTo>
                  <a:cubicBezTo>
                    <a:pt x="18447" y="12645"/>
                    <a:pt x="18330" y="12406"/>
                    <a:pt x="18231" y="12493"/>
                  </a:cubicBezTo>
                  <a:cubicBezTo>
                    <a:pt x="18179" y="12539"/>
                    <a:pt x="18090" y="13130"/>
                    <a:pt x="18126" y="13219"/>
                  </a:cubicBezTo>
                  <a:cubicBezTo>
                    <a:pt x="18147" y="13269"/>
                    <a:pt x="18153" y="13641"/>
                    <a:pt x="18193" y="13566"/>
                  </a:cubicBezTo>
                  <a:cubicBezTo>
                    <a:pt x="18238" y="13482"/>
                    <a:pt x="18223" y="13246"/>
                    <a:pt x="18215" y="13135"/>
                  </a:cubicBezTo>
                  <a:cubicBezTo>
                    <a:pt x="18323" y="13020"/>
                    <a:pt x="18228" y="13554"/>
                    <a:pt x="18377" y="13356"/>
                  </a:cubicBezTo>
                  <a:cubicBezTo>
                    <a:pt x="18405" y="13318"/>
                    <a:pt x="18320" y="13044"/>
                    <a:pt x="18307" y="13002"/>
                  </a:cubicBezTo>
                  <a:cubicBezTo>
                    <a:pt x="18283" y="12928"/>
                    <a:pt x="18431" y="12842"/>
                    <a:pt x="18435" y="12783"/>
                  </a:cubicBezTo>
                  <a:cubicBezTo>
                    <a:pt x="18439" y="12728"/>
                    <a:pt x="18126" y="13035"/>
                    <a:pt x="18202" y="12636"/>
                  </a:cubicBezTo>
                  <a:cubicBezTo>
                    <a:pt x="18221" y="12537"/>
                    <a:pt x="18360" y="12583"/>
                    <a:pt x="18396" y="12591"/>
                  </a:cubicBezTo>
                  <a:cubicBezTo>
                    <a:pt x="18440" y="12600"/>
                    <a:pt x="18488" y="12637"/>
                    <a:pt x="18522" y="12554"/>
                  </a:cubicBezTo>
                  <a:cubicBezTo>
                    <a:pt x="18525" y="12547"/>
                    <a:pt x="18590" y="12346"/>
                    <a:pt x="18556" y="12369"/>
                  </a:cubicBezTo>
                  <a:close/>
                  <a:moveTo>
                    <a:pt x="6131" y="12569"/>
                  </a:moveTo>
                  <a:lnTo>
                    <a:pt x="6128" y="12583"/>
                  </a:lnTo>
                  <a:cubicBezTo>
                    <a:pt x="6127" y="12591"/>
                    <a:pt x="6126" y="12591"/>
                    <a:pt x="6127" y="12589"/>
                  </a:cubicBezTo>
                  <a:cubicBezTo>
                    <a:pt x="6112" y="12667"/>
                    <a:pt x="6108" y="12700"/>
                    <a:pt x="6073" y="12751"/>
                  </a:cubicBezTo>
                  <a:cubicBezTo>
                    <a:pt x="6084" y="12678"/>
                    <a:pt x="6107" y="12630"/>
                    <a:pt x="6131" y="12569"/>
                  </a:cubicBezTo>
                  <a:close/>
                  <a:moveTo>
                    <a:pt x="19069" y="12676"/>
                  </a:moveTo>
                  <a:cubicBezTo>
                    <a:pt x="19041" y="12694"/>
                    <a:pt x="19031" y="12760"/>
                    <a:pt x="19013" y="12760"/>
                  </a:cubicBezTo>
                  <a:cubicBezTo>
                    <a:pt x="19005" y="12752"/>
                    <a:pt x="18978" y="12743"/>
                    <a:pt x="18974" y="12770"/>
                  </a:cubicBezTo>
                  <a:cubicBezTo>
                    <a:pt x="18906" y="12694"/>
                    <a:pt x="19033" y="13030"/>
                    <a:pt x="19065" y="13045"/>
                  </a:cubicBezTo>
                  <a:cubicBezTo>
                    <a:pt x="19012" y="13066"/>
                    <a:pt x="19075" y="13214"/>
                    <a:pt x="19082" y="13272"/>
                  </a:cubicBezTo>
                  <a:cubicBezTo>
                    <a:pt x="19106" y="13473"/>
                    <a:pt x="19143" y="13263"/>
                    <a:pt x="19164" y="13263"/>
                  </a:cubicBezTo>
                  <a:cubicBezTo>
                    <a:pt x="19198" y="13263"/>
                    <a:pt x="19322" y="13432"/>
                    <a:pt x="19364" y="13463"/>
                  </a:cubicBezTo>
                  <a:cubicBezTo>
                    <a:pt x="19408" y="13495"/>
                    <a:pt x="19429" y="13506"/>
                    <a:pt x="19457" y="13589"/>
                  </a:cubicBezTo>
                  <a:cubicBezTo>
                    <a:pt x="19468" y="13625"/>
                    <a:pt x="19467" y="13701"/>
                    <a:pt x="19488" y="13725"/>
                  </a:cubicBezTo>
                  <a:cubicBezTo>
                    <a:pt x="19485" y="13753"/>
                    <a:pt x="19482" y="13771"/>
                    <a:pt x="19486" y="13798"/>
                  </a:cubicBezTo>
                  <a:cubicBezTo>
                    <a:pt x="19432" y="13819"/>
                    <a:pt x="19396" y="13921"/>
                    <a:pt x="19400" y="14030"/>
                  </a:cubicBezTo>
                  <a:cubicBezTo>
                    <a:pt x="19448" y="14035"/>
                    <a:pt x="19507" y="13995"/>
                    <a:pt x="19531" y="13995"/>
                  </a:cubicBezTo>
                  <a:cubicBezTo>
                    <a:pt x="19531" y="13936"/>
                    <a:pt x="19646" y="14174"/>
                    <a:pt x="19653" y="14190"/>
                  </a:cubicBezTo>
                  <a:cubicBezTo>
                    <a:pt x="19656" y="14162"/>
                    <a:pt x="19656" y="14132"/>
                    <a:pt x="19658" y="14103"/>
                  </a:cubicBezTo>
                  <a:cubicBezTo>
                    <a:pt x="19726" y="14148"/>
                    <a:pt x="19860" y="14140"/>
                    <a:pt x="19818" y="13967"/>
                  </a:cubicBezTo>
                  <a:cubicBezTo>
                    <a:pt x="19932" y="13805"/>
                    <a:pt x="19975" y="13933"/>
                    <a:pt x="20044" y="14109"/>
                  </a:cubicBezTo>
                  <a:cubicBezTo>
                    <a:pt x="20081" y="14227"/>
                    <a:pt x="20216" y="14362"/>
                    <a:pt x="20294" y="14362"/>
                  </a:cubicBezTo>
                  <a:cubicBezTo>
                    <a:pt x="20379" y="14362"/>
                    <a:pt x="20276" y="14117"/>
                    <a:pt x="20235" y="14115"/>
                  </a:cubicBezTo>
                  <a:cubicBezTo>
                    <a:pt x="20249" y="14048"/>
                    <a:pt x="20224" y="14021"/>
                    <a:pt x="20197" y="14027"/>
                  </a:cubicBezTo>
                  <a:cubicBezTo>
                    <a:pt x="20188" y="14023"/>
                    <a:pt x="20106" y="13765"/>
                    <a:pt x="20098" y="13719"/>
                  </a:cubicBezTo>
                  <a:cubicBezTo>
                    <a:pt x="20119" y="13712"/>
                    <a:pt x="20140" y="13719"/>
                    <a:pt x="20161" y="13713"/>
                  </a:cubicBezTo>
                  <a:cubicBezTo>
                    <a:pt x="20177" y="13583"/>
                    <a:pt x="20085" y="13443"/>
                    <a:pt x="20026" y="13455"/>
                  </a:cubicBezTo>
                  <a:cubicBezTo>
                    <a:pt x="20044" y="13387"/>
                    <a:pt x="19981" y="13212"/>
                    <a:pt x="19944" y="13232"/>
                  </a:cubicBezTo>
                  <a:cubicBezTo>
                    <a:pt x="19935" y="13151"/>
                    <a:pt x="19707" y="13001"/>
                    <a:pt x="19664" y="12990"/>
                  </a:cubicBezTo>
                  <a:cubicBezTo>
                    <a:pt x="19663" y="13000"/>
                    <a:pt x="19664" y="13015"/>
                    <a:pt x="19664" y="13025"/>
                  </a:cubicBezTo>
                  <a:cubicBezTo>
                    <a:pt x="19657" y="13022"/>
                    <a:pt x="19655" y="13020"/>
                    <a:pt x="19646" y="13016"/>
                  </a:cubicBezTo>
                  <a:cubicBezTo>
                    <a:pt x="19551" y="12981"/>
                    <a:pt x="19481" y="12786"/>
                    <a:pt x="19388" y="12899"/>
                  </a:cubicBezTo>
                  <a:lnTo>
                    <a:pt x="19391" y="12926"/>
                  </a:lnTo>
                  <a:lnTo>
                    <a:pt x="19383" y="12934"/>
                  </a:lnTo>
                  <a:cubicBezTo>
                    <a:pt x="19386" y="12941"/>
                    <a:pt x="19388" y="12948"/>
                    <a:pt x="19389" y="12956"/>
                  </a:cubicBezTo>
                  <a:cubicBezTo>
                    <a:pt x="19344" y="12980"/>
                    <a:pt x="19303" y="13153"/>
                    <a:pt x="19270" y="13153"/>
                  </a:cubicBezTo>
                  <a:cubicBezTo>
                    <a:pt x="19279" y="13153"/>
                    <a:pt x="19216" y="12986"/>
                    <a:pt x="19216" y="13019"/>
                  </a:cubicBezTo>
                  <a:cubicBezTo>
                    <a:pt x="19193" y="12937"/>
                    <a:pt x="19252" y="12720"/>
                    <a:pt x="19170" y="12720"/>
                  </a:cubicBezTo>
                  <a:cubicBezTo>
                    <a:pt x="19161" y="12707"/>
                    <a:pt x="19114" y="12685"/>
                    <a:pt x="19104" y="12679"/>
                  </a:cubicBezTo>
                  <a:cubicBezTo>
                    <a:pt x="19090" y="12669"/>
                    <a:pt x="19078" y="12670"/>
                    <a:pt x="19069" y="12676"/>
                  </a:cubicBezTo>
                  <a:close/>
                  <a:moveTo>
                    <a:pt x="20336" y="13051"/>
                  </a:moveTo>
                  <a:cubicBezTo>
                    <a:pt x="20363" y="13181"/>
                    <a:pt x="20451" y="13180"/>
                    <a:pt x="20477" y="13322"/>
                  </a:cubicBezTo>
                  <a:cubicBezTo>
                    <a:pt x="20428" y="13176"/>
                    <a:pt x="20421" y="13403"/>
                    <a:pt x="20408" y="13415"/>
                  </a:cubicBezTo>
                  <a:cubicBezTo>
                    <a:pt x="20328" y="13486"/>
                    <a:pt x="20280" y="13490"/>
                    <a:pt x="20188" y="13507"/>
                  </a:cubicBezTo>
                  <a:cubicBezTo>
                    <a:pt x="20183" y="13535"/>
                    <a:pt x="20252" y="13583"/>
                    <a:pt x="20264" y="13592"/>
                  </a:cubicBezTo>
                  <a:cubicBezTo>
                    <a:pt x="20326" y="13642"/>
                    <a:pt x="20485" y="13518"/>
                    <a:pt x="20483" y="13351"/>
                  </a:cubicBezTo>
                  <a:cubicBezTo>
                    <a:pt x="20482" y="13384"/>
                    <a:pt x="20485" y="13411"/>
                    <a:pt x="20495" y="13432"/>
                  </a:cubicBezTo>
                  <a:cubicBezTo>
                    <a:pt x="20575" y="13289"/>
                    <a:pt x="20381" y="13093"/>
                    <a:pt x="20336" y="13051"/>
                  </a:cubicBezTo>
                  <a:close/>
                  <a:moveTo>
                    <a:pt x="18835" y="13089"/>
                  </a:moveTo>
                  <a:cubicBezTo>
                    <a:pt x="18799" y="13084"/>
                    <a:pt x="18766" y="13091"/>
                    <a:pt x="18762" y="13129"/>
                  </a:cubicBezTo>
                  <a:cubicBezTo>
                    <a:pt x="18758" y="13164"/>
                    <a:pt x="18929" y="13240"/>
                    <a:pt x="18951" y="13254"/>
                  </a:cubicBezTo>
                  <a:cubicBezTo>
                    <a:pt x="18961" y="13199"/>
                    <a:pt x="18950" y="13155"/>
                    <a:pt x="18917" y="13121"/>
                  </a:cubicBezTo>
                  <a:cubicBezTo>
                    <a:pt x="18922" y="13127"/>
                    <a:pt x="18930" y="13135"/>
                    <a:pt x="18916" y="13121"/>
                  </a:cubicBezTo>
                  <a:cubicBezTo>
                    <a:pt x="18906" y="13111"/>
                    <a:pt x="18870" y="13094"/>
                    <a:pt x="18835" y="13089"/>
                  </a:cubicBezTo>
                  <a:close/>
                  <a:moveTo>
                    <a:pt x="18634" y="13149"/>
                  </a:moveTo>
                  <a:cubicBezTo>
                    <a:pt x="18613" y="13141"/>
                    <a:pt x="18593" y="13151"/>
                    <a:pt x="18595" y="13191"/>
                  </a:cubicBezTo>
                  <a:cubicBezTo>
                    <a:pt x="18601" y="13267"/>
                    <a:pt x="18676" y="13300"/>
                    <a:pt x="18676" y="13222"/>
                  </a:cubicBezTo>
                  <a:lnTo>
                    <a:pt x="18676" y="13208"/>
                  </a:lnTo>
                  <a:cubicBezTo>
                    <a:pt x="18676" y="13180"/>
                    <a:pt x="18655" y="13156"/>
                    <a:pt x="18634" y="13149"/>
                  </a:cubicBezTo>
                  <a:close/>
                  <a:moveTo>
                    <a:pt x="18396" y="13396"/>
                  </a:moveTo>
                  <a:cubicBezTo>
                    <a:pt x="18386" y="13383"/>
                    <a:pt x="18377" y="13400"/>
                    <a:pt x="18377" y="13481"/>
                  </a:cubicBezTo>
                  <a:cubicBezTo>
                    <a:pt x="18377" y="13612"/>
                    <a:pt x="18441" y="13577"/>
                    <a:pt x="18425" y="13484"/>
                  </a:cubicBezTo>
                  <a:cubicBezTo>
                    <a:pt x="18424" y="13477"/>
                    <a:pt x="18424" y="13478"/>
                    <a:pt x="18425" y="13481"/>
                  </a:cubicBezTo>
                  <a:cubicBezTo>
                    <a:pt x="18418" y="13448"/>
                    <a:pt x="18406" y="13408"/>
                    <a:pt x="18396" y="13396"/>
                  </a:cubicBezTo>
                  <a:close/>
                  <a:moveTo>
                    <a:pt x="17248" y="13623"/>
                  </a:moveTo>
                  <a:cubicBezTo>
                    <a:pt x="17212" y="13616"/>
                    <a:pt x="17181" y="13644"/>
                    <a:pt x="17168" y="13749"/>
                  </a:cubicBezTo>
                  <a:cubicBezTo>
                    <a:pt x="17220" y="13751"/>
                    <a:pt x="17279" y="13860"/>
                    <a:pt x="17333" y="13890"/>
                  </a:cubicBezTo>
                  <a:cubicBezTo>
                    <a:pt x="17425" y="13939"/>
                    <a:pt x="17538" y="13984"/>
                    <a:pt x="17632" y="14003"/>
                  </a:cubicBezTo>
                  <a:cubicBezTo>
                    <a:pt x="17657" y="14008"/>
                    <a:pt x="17789" y="14080"/>
                    <a:pt x="17797" y="14042"/>
                  </a:cubicBezTo>
                  <a:cubicBezTo>
                    <a:pt x="17794" y="14057"/>
                    <a:pt x="17928" y="14040"/>
                    <a:pt x="17856" y="13975"/>
                  </a:cubicBezTo>
                  <a:cubicBezTo>
                    <a:pt x="17861" y="13980"/>
                    <a:pt x="17868" y="13985"/>
                    <a:pt x="17856" y="13974"/>
                  </a:cubicBezTo>
                  <a:cubicBezTo>
                    <a:pt x="17848" y="13967"/>
                    <a:pt x="17851" y="13970"/>
                    <a:pt x="17855" y="13974"/>
                  </a:cubicBezTo>
                  <a:cubicBezTo>
                    <a:pt x="17822" y="13945"/>
                    <a:pt x="17707" y="13920"/>
                    <a:pt x="17686" y="13868"/>
                  </a:cubicBezTo>
                  <a:cubicBezTo>
                    <a:pt x="17656" y="13799"/>
                    <a:pt x="17774" y="13814"/>
                    <a:pt x="17764" y="13774"/>
                  </a:cubicBezTo>
                  <a:cubicBezTo>
                    <a:pt x="17756" y="13746"/>
                    <a:pt x="17602" y="13775"/>
                    <a:pt x="17569" y="13733"/>
                  </a:cubicBezTo>
                  <a:cubicBezTo>
                    <a:pt x="17522" y="13672"/>
                    <a:pt x="17503" y="13815"/>
                    <a:pt x="17423" y="13768"/>
                  </a:cubicBezTo>
                  <a:cubicBezTo>
                    <a:pt x="17384" y="13745"/>
                    <a:pt x="17308" y="13634"/>
                    <a:pt x="17248" y="13623"/>
                  </a:cubicBezTo>
                  <a:close/>
                  <a:moveTo>
                    <a:pt x="19708" y="14332"/>
                  </a:moveTo>
                  <a:cubicBezTo>
                    <a:pt x="19704" y="14331"/>
                    <a:pt x="19700" y="14333"/>
                    <a:pt x="19696" y="14340"/>
                  </a:cubicBezTo>
                  <a:cubicBezTo>
                    <a:pt x="19690" y="14352"/>
                    <a:pt x="19684" y="14374"/>
                    <a:pt x="19681" y="14391"/>
                  </a:cubicBezTo>
                  <a:cubicBezTo>
                    <a:pt x="19670" y="14443"/>
                    <a:pt x="19667" y="14487"/>
                    <a:pt x="19651" y="14536"/>
                  </a:cubicBezTo>
                  <a:cubicBezTo>
                    <a:pt x="19644" y="14556"/>
                    <a:pt x="19635" y="14584"/>
                    <a:pt x="19637" y="14609"/>
                  </a:cubicBezTo>
                  <a:cubicBezTo>
                    <a:pt x="19638" y="14629"/>
                    <a:pt x="19646" y="14649"/>
                    <a:pt x="19640" y="14669"/>
                  </a:cubicBezTo>
                  <a:cubicBezTo>
                    <a:pt x="19635" y="14684"/>
                    <a:pt x="19624" y="14693"/>
                    <a:pt x="19624" y="14713"/>
                  </a:cubicBezTo>
                  <a:cubicBezTo>
                    <a:pt x="19623" y="14746"/>
                    <a:pt x="19632" y="14765"/>
                    <a:pt x="19619" y="14792"/>
                  </a:cubicBezTo>
                  <a:cubicBezTo>
                    <a:pt x="19603" y="14825"/>
                    <a:pt x="19611" y="14937"/>
                    <a:pt x="19611" y="14977"/>
                  </a:cubicBezTo>
                  <a:cubicBezTo>
                    <a:pt x="19611" y="15022"/>
                    <a:pt x="19604" y="15058"/>
                    <a:pt x="19597" y="15102"/>
                  </a:cubicBezTo>
                  <a:cubicBezTo>
                    <a:pt x="19587" y="15158"/>
                    <a:pt x="19577" y="15212"/>
                    <a:pt x="19568" y="15268"/>
                  </a:cubicBezTo>
                  <a:cubicBezTo>
                    <a:pt x="19565" y="15285"/>
                    <a:pt x="19554" y="15298"/>
                    <a:pt x="19548" y="15311"/>
                  </a:cubicBezTo>
                  <a:cubicBezTo>
                    <a:pt x="19538" y="15332"/>
                    <a:pt x="19539" y="15361"/>
                    <a:pt x="19535" y="15389"/>
                  </a:cubicBezTo>
                  <a:cubicBezTo>
                    <a:pt x="19530" y="15437"/>
                    <a:pt x="19502" y="15442"/>
                    <a:pt x="19481" y="15462"/>
                  </a:cubicBezTo>
                  <a:cubicBezTo>
                    <a:pt x="19475" y="15467"/>
                    <a:pt x="19458" y="15448"/>
                    <a:pt x="19442" y="15434"/>
                  </a:cubicBezTo>
                  <a:cubicBezTo>
                    <a:pt x="19433" y="15418"/>
                    <a:pt x="19422" y="15404"/>
                    <a:pt x="19412" y="15386"/>
                  </a:cubicBezTo>
                  <a:cubicBezTo>
                    <a:pt x="19410" y="15356"/>
                    <a:pt x="19413" y="15329"/>
                    <a:pt x="19390" y="15317"/>
                  </a:cubicBezTo>
                  <a:cubicBezTo>
                    <a:pt x="19374" y="15308"/>
                    <a:pt x="19364" y="15304"/>
                    <a:pt x="19355" y="15296"/>
                  </a:cubicBezTo>
                  <a:cubicBezTo>
                    <a:pt x="19354" y="15295"/>
                    <a:pt x="19352" y="15291"/>
                    <a:pt x="19351" y="15289"/>
                  </a:cubicBezTo>
                  <a:cubicBezTo>
                    <a:pt x="19343" y="15280"/>
                    <a:pt x="19336" y="15269"/>
                    <a:pt x="19328" y="15241"/>
                  </a:cubicBezTo>
                  <a:cubicBezTo>
                    <a:pt x="19308" y="15174"/>
                    <a:pt x="19269" y="15167"/>
                    <a:pt x="19239" y="15129"/>
                  </a:cubicBezTo>
                  <a:cubicBezTo>
                    <a:pt x="19180" y="14987"/>
                    <a:pt x="19244" y="14988"/>
                    <a:pt x="19244" y="14838"/>
                  </a:cubicBezTo>
                  <a:cubicBezTo>
                    <a:pt x="19244" y="14763"/>
                    <a:pt x="19340" y="14660"/>
                    <a:pt x="19318" y="14602"/>
                  </a:cubicBezTo>
                  <a:cubicBezTo>
                    <a:pt x="19311" y="14583"/>
                    <a:pt x="19305" y="14577"/>
                    <a:pt x="19298" y="14570"/>
                  </a:cubicBezTo>
                  <a:cubicBezTo>
                    <a:pt x="19293" y="14558"/>
                    <a:pt x="19287" y="14547"/>
                    <a:pt x="19282" y="14533"/>
                  </a:cubicBezTo>
                  <a:cubicBezTo>
                    <a:pt x="19271" y="14501"/>
                    <a:pt x="19233" y="14531"/>
                    <a:pt x="19219" y="14541"/>
                  </a:cubicBezTo>
                  <a:cubicBezTo>
                    <a:pt x="19207" y="14549"/>
                    <a:pt x="19197" y="14570"/>
                    <a:pt x="19185" y="14576"/>
                  </a:cubicBezTo>
                  <a:cubicBezTo>
                    <a:pt x="19173" y="14581"/>
                    <a:pt x="19161" y="14543"/>
                    <a:pt x="19151" y="14535"/>
                  </a:cubicBezTo>
                  <a:cubicBezTo>
                    <a:pt x="19131" y="14518"/>
                    <a:pt x="19109" y="14533"/>
                    <a:pt x="19088" y="14512"/>
                  </a:cubicBezTo>
                  <a:cubicBezTo>
                    <a:pt x="19078" y="14502"/>
                    <a:pt x="19068" y="14489"/>
                    <a:pt x="19059" y="14477"/>
                  </a:cubicBezTo>
                  <a:cubicBezTo>
                    <a:pt x="19051" y="14465"/>
                    <a:pt x="19041" y="14459"/>
                    <a:pt x="19034" y="14445"/>
                  </a:cubicBezTo>
                  <a:cubicBezTo>
                    <a:pt x="19034" y="14444"/>
                    <a:pt x="19033" y="14445"/>
                    <a:pt x="19032" y="14445"/>
                  </a:cubicBezTo>
                  <a:cubicBezTo>
                    <a:pt x="19008" y="14412"/>
                    <a:pt x="18995" y="14339"/>
                    <a:pt x="18961" y="14407"/>
                  </a:cubicBezTo>
                  <a:cubicBezTo>
                    <a:pt x="18951" y="14427"/>
                    <a:pt x="18966" y="14437"/>
                    <a:pt x="18981" y="14448"/>
                  </a:cubicBezTo>
                  <a:cubicBezTo>
                    <a:pt x="18980" y="14453"/>
                    <a:pt x="18979" y="14458"/>
                    <a:pt x="18982" y="14463"/>
                  </a:cubicBezTo>
                  <a:cubicBezTo>
                    <a:pt x="18998" y="14490"/>
                    <a:pt x="19001" y="14501"/>
                    <a:pt x="19007" y="14516"/>
                  </a:cubicBezTo>
                  <a:cubicBezTo>
                    <a:pt x="19007" y="14536"/>
                    <a:pt x="19005" y="14547"/>
                    <a:pt x="18989" y="14556"/>
                  </a:cubicBezTo>
                  <a:cubicBezTo>
                    <a:pt x="18968" y="14567"/>
                    <a:pt x="18946" y="14585"/>
                    <a:pt x="18924" y="14574"/>
                  </a:cubicBezTo>
                  <a:cubicBezTo>
                    <a:pt x="18901" y="14563"/>
                    <a:pt x="18905" y="14562"/>
                    <a:pt x="18883" y="14593"/>
                  </a:cubicBezTo>
                  <a:cubicBezTo>
                    <a:pt x="18864" y="14617"/>
                    <a:pt x="18844" y="14635"/>
                    <a:pt x="18827" y="14663"/>
                  </a:cubicBezTo>
                  <a:cubicBezTo>
                    <a:pt x="18808" y="14695"/>
                    <a:pt x="18834" y="14724"/>
                    <a:pt x="18825" y="14756"/>
                  </a:cubicBezTo>
                  <a:cubicBezTo>
                    <a:pt x="18815" y="14788"/>
                    <a:pt x="18794" y="14773"/>
                    <a:pt x="18786" y="14814"/>
                  </a:cubicBezTo>
                  <a:cubicBezTo>
                    <a:pt x="18780" y="14845"/>
                    <a:pt x="18756" y="14891"/>
                    <a:pt x="18757" y="14922"/>
                  </a:cubicBezTo>
                  <a:cubicBezTo>
                    <a:pt x="18757" y="14946"/>
                    <a:pt x="18795" y="14964"/>
                    <a:pt x="18765" y="14992"/>
                  </a:cubicBezTo>
                  <a:cubicBezTo>
                    <a:pt x="18760" y="14997"/>
                    <a:pt x="18710" y="14989"/>
                    <a:pt x="18685" y="15000"/>
                  </a:cubicBezTo>
                  <a:cubicBezTo>
                    <a:pt x="18679" y="14891"/>
                    <a:pt x="18657" y="14853"/>
                    <a:pt x="18626" y="14861"/>
                  </a:cubicBezTo>
                  <a:cubicBezTo>
                    <a:pt x="18611" y="14832"/>
                    <a:pt x="18593" y="14810"/>
                    <a:pt x="18577" y="14817"/>
                  </a:cubicBezTo>
                  <a:cubicBezTo>
                    <a:pt x="18555" y="14826"/>
                    <a:pt x="18526" y="14885"/>
                    <a:pt x="18506" y="14910"/>
                  </a:cubicBezTo>
                  <a:cubicBezTo>
                    <a:pt x="18476" y="14948"/>
                    <a:pt x="18460" y="14959"/>
                    <a:pt x="18443" y="15021"/>
                  </a:cubicBezTo>
                  <a:cubicBezTo>
                    <a:pt x="18430" y="15065"/>
                    <a:pt x="18401" y="15063"/>
                    <a:pt x="18392" y="15111"/>
                  </a:cubicBezTo>
                  <a:cubicBezTo>
                    <a:pt x="18388" y="15131"/>
                    <a:pt x="18388" y="15235"/>
                    <a:pt x="18377" y="15235"/>
                  </a:cubicBezTo>
                  <a:cubicBezTo>
                    <a:pt x="18363" y="15234"/>
                    <a:pt x="18320" y="15182"/>
                    <a:pt x="18316" y="15244"/>
                  </a:cubicBezTo>
                  <a:cubicBezTo>
                    <a:pt x="18315" y="15261"/>
                    <a:pt x="18321" y="15282"/>
                    <a:pt x="18326" y="15296"/>
                  </a:cubicBezTo>
                  <a:cubicBezTo>
                    <a:pt x="18333" y="15317"/>
                    <a:pt x="18328" y="15343"/>
                    <a:pt x="18334" y="15361"/>
                  </a:cubicBezTo>
                  <a:cubicBezTo>
                    <a:pt x="18330" y="15350"/>
                    <a:pt x="18326" y="15337"/>
                    <a:pt x="18323" y="15325"/>
                  </a:cubicBezTo>
                  <a:cubicBezTo>
                    <a:pt x="18322" y="15337"/>
                    <a:pt x="18320" y="15350"/>
                    <a:pt x="18319" y="15363"/>
                  </a:cubicBezTo>
                  <a:cubicBezTo>
                    <a:pt x="18314" y="15336"/>
                    <a:pt x="18308" y="15310"/>
                    <a:pt x="18303" y="15283"/>
                  </a:cubicBezTo>
                  <a:cubicBezTo>
                    <a:pt x="18303" y="15281"/>
                    <a:pt x="18295" y="15310"/>
                    <a:pt x="18293" y="15314"/>
                  </a:cubicBezTo>
                  <a:cubicBezTo>
                    <a:pt x="18289" y="15294"/>
                    <a:pt x="18285" y="15276"/>
                    <a:pt x="18281" y="15256"/>
                  </a:cubicBezTo>
                  <a:cubicBezTo>
                    <a:pt x="18281" y="15255"/>
                    <a:pt x="18248" y="15315"/>
                    <a:pt x="18246" y="15317"/>
                  </a:cubicBezTo>
                  <a:cubicBezTo>
                    <a:pt x="18224" y="15348"/>
                    <a:pt x="18211" y="15376"/>
                    <a:pt x="18209" y="15434"/>
                  </a:cubicBezTo>
                  <a:cubicBezTo>
                    <a:pt x="18208" y="15490"/>
                    <a:pt x="18222" y="15519"/>
                    <a:pt x="18197" y="15561"/>
                  </a:cubicBezTo>
                  <a:cubicBezTo>
                    <a:pt x="18177" y="15594"/>
                    <a:pt x="18159" y="15613"/>
                    <a:pt x="18150" y="15665"/>
                  </a:cubicBezTo>
                  <a:cubicBezTo>
                    <a:pt x="18144" y="15702"/>
                    <a:pt x="18143" y="15738"/>
                    <a:pt x="18124" y="15751"/>
                  </a:cubicBezTo>
                  <a:cubicBezTo>
                    <a:pt x="18100" y="15768"/>
                    <a:pt x="18080" y="15803"/>
                    <a:pt x="18055" y="15817"/>
                  </a:cubicBezTo>
                  <a:cubicBezTo>
                    <a:pt x="18026" y="15834"/>
                    <a:pt x="18005" y="15835"/>
                    <a:pt x="17976" y="15831"/>
                  </a:cubicBezTo>
                  <a:cubicBezTo>
                    <a:pt x="17948" y="15827"/>
                    <a:pt x="17944" y="15881"/>
                    <a:pt x="17920" y="15889"/>
                  </a:cubicBezTo>
                  <a:cubicBezTo>
                    <a:pt x="17894" y="15897"/>
                    <a:pt x="17880" y="15920"/>
                    <a:pt x="17857" y="15945"/>
                  </a:cubicBezTo>
                  <a:cubicBezTo>
                    <a:pt x="17831" y="15975"/>
                    <a:pt x="17820" y="15929"/>
                    <a:pt x="17795" y="15931"/>
                  </a:cubicBezTo>
                  <a:cubicBezTo>
                    <a:pt x="17777" y="15934"/>
                    <a:pt x="17746" y="15993"/>
                    <a:pt x="17731" y="16012"/>
                  </a:cubicBezTo>
                  <a:cubicBezTo>
                    <a:pt x="17720" y="16027"/>
                    <a:pt x="17710" y="16047"/>
                    <a:pt x="17701" y="16063"/>
                  </a:cubicBezTo>
                  <a:cubicBezTo>
                    <a:pt x="17674" y="16106"/>
                    <a:pt x="17639" y="16110"/>
                    <a:pt x="17621" y="16174"/>
                  </a:cubicBezTo>
                  <a:cubicBezTo>
                    <a:pt x="17615" y="16194"/>
                    <a:pt x="17612" y="16201"/>
                    <a:pt x="17608" y="16209"/>
                  </a:cubicBezTo>
                  <a:cubicBezTo>
                    <a:pt x="17608" y="16204"/>
                    <a:pt x="17607" y="16200"/>
                    <a:pt x="17607" y="16195"/>
                  </a:cubicBezTo>
                  <a:cubicBezTo>
                    <a:pt x="17603" y="16200"/>
                    <a:pt x="17598" y="16201"/>
                    <a:pt x="17595" y="16210"/>
                  </a:cubicBezTo>
                  <a:cubicBezTo>
                    <a:pt x="17592" y="16192"/>
                    <a:pt x="17591" y="16160"/>
                    <a:pt x="17591" y="16128"/>
                  </a:cubicBezTo>
                  <a:cubicBezTo>
                    <a:pt x="17578" y="16168"/>
                    <a:pt x="17556" y="16213"/>
                    <a:pt x="17559" y="16264"/>
                  </a:cubicBezTo>
                  <a:cubicBezTo>
                    <a:pt x="17561" y="16297"/>
                    <a:pt x="17565" y="16335"/>
                    <a:pt x="17562" y="16368"/>
                  </a:cubicBezTo>
                  <a:cubicBezTo>
                    <a:pt x="17559" y="16402"/>
                    <a:pt x="17530" y="16445"/>
                    <a:pt x="17521" y="16477"/>
                  </a:cubicBezTo>
                  <a:cubicBezTo>
                    <a:pt x="17508" y="16529"/>
                    <a:pt x="17512" y="16597"/>
                    <a:pt x="17521" y="16651"/>
                  </a:cubicBezTo>
                  <a:cubicBezTo>
                    <a:pt x="17530" y="16700"/>
                    <a:pt x="17541" y="16736"/>
                    <a:pt x="17545" y="16790"/>
                  </a:cubicBezTo>
                  <a:cubicBezTo>
                    <a:pt x="17546" y="16801"/>
                    <a:pt x="17545" y="16831"/>
                    <a:pt x="17541" y="16851"/>
                  </a:cubicBezTo>
                  <a:cubicBezTo>
                    <a:pt x="17529" y="16811"/>
                    <a:pt x="17519" y="16751"/>
                    <a:pt x="17517" y="16772"/>
                  </a:cubicBezTo>
                  <a:cubicBezTo>
                    <a:pt x="17517" y="16771"/>
                    <a:pt x="17517" y="16802"/>
                    <a:pt x="17515" y="16823"/>
                  </a:cubicBezTo>
                  <a:cubicBezTo>
                    <a:pt x="17513" y="16797"/>
                    <a:pt x="17513" y="16770"/>
                    <a:pt x="17502" y="16753"/>
                  </a:cubicBezTo>
                  <a:cubicBezTo>
                    <a:pt x="17495" y="16742"/>
                    <a:pt x="17493" y="16754"/>
                    <a:pt x="17493" y="16770"/>
                  </a:cubicBezTo>
                  <a:cubicBezTo>
                    <a:pt x="17492" y="16768"/>
                    <a:pt x="17491" y="16761"/>
                    <a:pt x="17491" y="16761"/>
                  </a:cubicBezTo>
                  <a:cubicBezTo>
                    <a:pt x="17492" y="16761"/>
                    <a:pt x="17493" y="16791"/>
                    <a:pt x="17494" y="16796"/>
                  </a:cubicBezTo>
                  <a:cubicBezTo>
                    <a:pt x="17495" y="16804"/>
                    <a:pt x="17496" y="16815"/>
                    <a:pt x="17495" y="16817"/>
                  </a:cubicBezTo>
                  <a:cubicBezTo>
                    <a:pt x="17489" y="16863"/>
                    <a:pt x="17472" y="16792"/>
                    <a:pt x="17472" y="16775"/>
                  </a:cubicBezTo>
                  <a:cubicBezTo>
                    <a:pt x="17471" y="16719"/>
                    <a:pt x="17456" y="16755"/>
                    <a:pt x="17459" y="16793"/>
                  </a:cubicBezTo>
                  <a:cubicBezTo>
                    <a:pt x="17463" y="16847"/>
                    <a:pt x="17481" y="16896"/>
                    <a:pt x="17490" y="16947"/>
                  </a:cubicBezTo>
                  <a:cubicBezTo>
                    <a:pt x="17503" y="17018"/>
                    <a:pt x="17501" y="17081"/>
                    <a:pt x="17500" y="17154"/>
                  </a:cubicBezTo>
                  <a:cubicBezTo>
                    <a:pt x="17499" y="17182"/>
                    <a:pt x="17508" y="17207"/>
                    <a:pt x="17512" y="17232"/>
                  </a:cubicBezTo>
                  <a:cubicBezTo>
                    <a:pt x="17517" y="17258"/>
                    <a:pt x="17513" y="17283"/>
                    <a:pt x="17518" y="17308"/>
                  </a:cubicBezTo>
                  <a:cubicBezTo>
                    <a:pt x="17531" y="17381"/>
                    <a:pt x="17517" y="17409"/>
                    <a:pt x="17510" y="17479"/>
                  </a:cubicBezTo>
                  <a:cubicBezTo>
                    <a:pt x="17505" y="17539"/>
                    <a:pt x="17516" y="17603"/>
                    <a:pt x="17523" y="17661"/>
                  </a:cubicBezTo>
                  <a:cubicBezTo>
                    <a:pt x="17531" y="17729"/>
                    <a:pt x="17534" y="17744"/>
                    <a:pt x="17519" y="17804"/>
                  </a:cubicBezTo>
                  <a:cubicBezTo>
                    <a:pt x="17497" y="17894"/>
                    <a:pt x="17497" y="17997"/>
                    <a:pt x="17454" y="18059"/>
                  </a:cubicBezTo>
                  <a:cubicBezTo>
                    <a:pt x="17438" y="18081"/>
                    <a:pt x="17428" y="18030"/>
                    <a:pt x="17420" y="18089"/>
                  </a:cubicBezTo>
                  <a:cubicBezTo>
                    <a:pt x="17410" y="18156"/>
                    <a:pt x="17426" y="18147"/>
                    <a:pt x="17446" y="18177"/>
                  </a:cubicBezTo>
                  <a:cubicBezTo>
                    <a:pt x="17466" y="18207"/>
                    <a:pt x="17467" y="18269"/>
                    <a:pt x="17490" y="18290"/>
                  </a:cubicBezTo>
                  <a:cubicBezTo>
                    <a:pt x="17506" y="18305"/>
                    <a:pt x="17525" y="18304"/>
                    <a:pt x="17543" y="18298"/>
                  </a:cubicBezTo>
                  <a:cubicBezTo>
                    <a:pt x="17546" y="18299"/>
                    <a:pt x="17551" y="18303"/>
                    <a:pt x="17554" y="18302"/>
                  </a:cubicBezTo>
                  <a:cubicBezTo>
                    <a:pt x="17600" y="18292"/>
                    <a:pt x="17642" y="18246"/>
                    <a:pt x="17683" y="18202"/>
                  </a:cubicBezTo>
                  <a:cubicBezTo>
                    <a:pt x="17685" y="18202"/>
                    <a:pt x="17686" y="18199"/>
                    <a:pt x="17689" y="18197"/>
                  </a:cubicBezTo>
                  <a:cubicBezTo>
                    <a:pt x="17693" y="18192"/>
                    <a:pt x="17698" y="18188"/>
                    <a:pt x="17702" y="18184"/>
                  </a:cubicBezTo>
                  <a:cubicBezTo>
                    <a:pt x="17740" y="18143"/>
                    <a:pt x="17777" y="18105"/>
                    <a:pt x="17818" y="18101"/>
                  </a:cubicBezTo>
                  <a:cubicBezTo>
                    <a:pt x="17875" y="18096"/>
                    <a:pt x="17931" y="18116"/>
                    <a:pt x="17988" y="18112"/>
                  </a:cubicBezTo>
                  <a:cubicBezTo>
                    <a:pt x="18054" y="18107"/>
                    <a:pt x="18060" y="17961"/>
                    <a:pt x="18120" y="17940"/>
                  </a:cubicBezTo>
                  <a:cubicBezTo>
                    <a:pt x="18178" y="17919"/>
                    <a:pt x="18237" y="17873"/>
                    <a:pt x="18296" y="17831"/>
                  </a:cubicBezTo>
                  <a:cubicBezTo>
                    <a:pt x="18302" y="17829"/>
                    <a:pt x="18309" y="17834"/>
                    <a:pt x="18314" y="17830"/>
                  </a:cubicBezTo>
                  <a:cubicBezTo>
                    <a:pt x="18332" y="17818"/>
                    <a:pt x="18347" y="17803"/>
                    <a:pt x="18362" y="17790"/>
                  </a:cubicBezTo>
                  <a:cubicBezTo>
                    <a:pt x="18404" y="17765"/>
                    <a:pt x="18445" y="17744"/>
                    <a:pt x="18486" y="17740"/>
                  </a:cubicBezTo>
                  <a:cubicBezTo>
                    <a:pt x="18528" y="17735"/>
                    <a:pt x="18568" y="17743"/>
                    <a:pt x="18607" y="17757"/>
                  </a:cubicBezTo>
                  <a:cubicBezTo>
                    <a:pt x="18623" y="17780"/>
                    <a:pt x="18638" y="17805"/>
                    <a:pt x="18658" y="17804"/>
                  </a:cubicBezTo>
                  <a:cubicBezTo>
                    <a:pt x="18681" y="17803"/>
                    <a:pt x="18715" y="17827"/>
                    <a:pt x="18736" y="17847"/>
                  </a:cubicBezTo>
                  <a:cubicBezTo>
                    <a:pt x="18774" y="17881"/>
                    <a:pt x="18725" y="17927"/>
                    <a:pt x="18740" y="17966"/>
                  </a:cubicBezTo>
                  <a:cubicBezTo>
                    <a:pt x="18746" y="17980"/>
                    <a:pt x="18755" y="17982"/>
                    <a:pt x="18761" y="17998"/>
                  </a:cubicBezTo>
                  <a:cubicBezTo>
                    <a:pt x="18773" y="18027"/>
                    <a:pt x="18758" y="18060"/>
                    <a:pt x="18771" y="18089"/>
                  </a:cubicBezTo>
                  <a:cubicBezTo>
                    <a:pt x="18783" y="18117"/>
                    <a:pt x="18769" y="18146"/>
                    <a:pt x="18769" y="18177"/>
                  </a:cubicBezTo>
                  <a:cubicBezTo>
                    <a:pt x="18770" y="18212"/>
                    <a:pt x="18773" y="18248"/>
                    <a:pt x="18774" y="18283"/>
                  </a:cubicBezTo>
                  <a:cubicBezTo>
                    <a:pt x="18781" y="18269"/>
                    <a:pt x="18788" y="18255"/>
                    <a:pt x="18796" y="18242"/>
                  </a:cubicBezTo>
                  <a:cubicBezTo>
                    <a:pt x="18795" y="18255"/>
                    <a:pt x="18795" y="18276"/>
                    <a:pt x="18795" y="18286"/>
                  </a:cubicBezTo>
                  <a:cubicBezTo>
                    <a:pt x="18851" y="18182"/>
                    <a:pt x="18936" y="18105"/>
                    <a:pt x="18988" y="17985"/>
                  </a:cubicBezTo>
                  <a:cubicBezTo>
                    <a:pt x="18985" y="17994"/>
                    <a:pt x="18981" y="18001"/>
                    <a:pt x="18981" y="18014"/>
                  </a:cubicBezTo>
                  <a:cubicBezTo>
                    <a:pt x="18979" y="18075"/>
                    <a:pt x="18958" y="18074"/>
                    <a:pt x="18942" y="18121"/>
                  </a:cubicBezTo>
                  <a:cubicBezTo>
                    <a:pt x="18927" y="18165"/>
                    <a:pt x="18913" y="18196"/>
                    <a:pt x="18906" y="18248"/>
                  </a:cubicBezTo>
                  <a:cubicBezTo>
                    <a:pt x="18903" y="18266"/>
                    <a:pt x="18898" y="18277"/>
                    <a:pt x="18888" y="18278"/>
                  </a:cubicBezTo>
                  <a:cubicBezTo>
                    <a:pt x="18864" y="18281"/>
                    <a:pt x="18859" y="18294"/>
                    <a:pt x="18846" y="18333"/>
                  </a:cubicBezTo>
                  <a:cubicBezTo>
                    <a:pt x="18857" y="18335"/>
                    <a:pt x="18865" y="18321"/>
                    <a:pt x="18875" y="18316"/>
                  </a:cubicBezTo>
                  <a:cubicBezTo>
                    <a:pt x="18873" y="18322"/>
                    <a:pt x="18869" y="18328"/>
                    <a:pt x="18867" y="18335"/>
                  </a:cubicBezTo>
                  <a:cubicBezTo>
                    <a:pt x="18894" y="18338"/>
                    <a:pt x="18952" y="18241"/>
                    <a:pt x="18970" y="18199"/>
                  </a:cubicBezTo>
                  <a:cubicBezTo>
                    <a:pt x="18970" y="18201"/>
                    <a:pt x="18971" y="18201"/>
                    <a:pt x="18971" y="18203"/>
                  </a:cubicBezTo>
                  <a:cubicBezTo>
                    <a:pt x="18971" y="18279"/>
                    <a:pt x="18966" y="18305"/>
                    <a:pt x="18938" y="18356"/>
                  </a:cubicBezTo>
                  <a:cubicBezTo>
                    <a:pt x="18915" y="18399"/>
                    <a:pt x="18937" y="18393"/>
                    <a:pt x="18954" y="18391"/>
                  </a:cubicBezTo>
                  <a:cubicBezTo>
                    <a:pt x="18964" y="18390"/>
                    <a:pt x="18972" y="18392"/>
                    <a:pt x="18979" y="18399"/>
                  </a:cubicBezTo>
                  <a:cubicBezTo>
                    <a:pt x="18980" y="18399"/>
                    <a:pt x="18980" y="18400"/>
                    <a:pt x="18981" y="18400"/>
                  </a:cubicBezTo>
                  <a:cubicBezTo>
                    <a:pt x="18982" y="18400"/>
                    <a:pt x="18982" y="18400"/>
                    <a:pt x="18982" y="18400"/>
                  </a:cubicBezTo>
                  <a:cubicBezTo>
                    <a:pt x="18990" y="18409"/>
                    <a:pt x="18995" y="18425"/>
                    <a:pt x="18998" y="18449"/>
                  </a:cubicBezTo>
                  <a:cubicBezTo>
                    <a:pt x="19012" y="18556"/>
                    <a:pt x="18967" y="18618"/>
                    <a:pt x="18974" y="18723"/>
                  </a:cubicBezTo>
                  <a:cubicBezTo>
                    <a:pt x="18977" y="18772"/>
                    <a:pt x="19004" y="18787"/>
                    <a:pt x="19020" y="18816"/>
                  </a:cubicBezTo>
                  <a:cubicBezTo>
                    <a:pt x="19035" y="18843"/>
                    <a:pt x="19055" y="18840"/>
                    <a:pt x="19074" y="18839"/>
                  </a:cubicBezTo>
                  <a:cubicBezTo>
                    <a:pt x="19092" y="18855"/>
                    <a:pt x="19105" y="18864"/>
                    <a:pt x="19122" y="18876"/>
                  </a:cubicBezTo>
                  <a:cubicBezTo>
                    <a:pt x="19122" y="18876"/>
                    <a:pt x="19122" y="18877"/>
                    <a:pt x="19122" y="18877"/>
                  </a:cubicBezTo>
                  <a:cubicBezTo>
                    <a:pt x="19131" y="18893"/>
                    <a:pt x="19138" y="18907"/>
                    <a:pt x="19150" y="18911"/>
                  </a:cubicBezTo>
                  <a:cubicBezTo>
                    <a:pt x="19153" y="18912"/>
                    <a:pt x="19158" y="18905"/>
                    <a:pt x="19162" y="18903"/>
                  </a:cubicBezTo>
                  <a:cubicBezTo>
                    <a:pt x="19165" y="18904"/>
                    <a:pt x="19169" y="18907"/>
                    <a:pt x="19171" y="18908"/>
                  </a:cubicBezTo>
                  <a:cubicBezTo>
                    <a:pt x="19184" y="18912"/>
                    <a:pt x="19252" y="18831"/>
                    <a:pt x="19283" y="18806"/>
                  </a:cubicBezTo>
                  <a:cubicBezTo>
                    <a:pt x="19280" y="18818"/>
                    <a:pt x="19277" y="18833"/>
                    <a:pt x="19275" y="18842"/>
                  </a:cubicBezTo>
                  <a:cubicBezTo>
                    <a:pt x="19268" y="18866"/>
                    <a:pt x="19308" y="18892"/>
                    <a:pt x="19312" y="18923"/>
                  </a:cubicBezTo>
                  <a:cubicBezTo>
                    <a:pt x="19317" y="18968"/>
                    <a:pt x="19325" y="18960"/>
                    <a:pt x="19334" y="18943"/>
                  </a:cubicBezTo>
                  <a:cubicBezTo>
                    <a:pt x="19337" y="18946"/>
                    <a:pt x="19339" y="18953"/>
                    <a:pt x="19343" y="18954"/>
                  </a:cubicBezTo>
                  <a:cubicBezTo>
                    <a:pt x="19362" y="18957"/>
                    <a:pt x="19452" y="18820"/>
                    <a:pt x="19475" y="18800"/>
                  </a:cubicBezTo>
                  <a:cubicBezTo>
                    <a:pt x="19538" y="18745"/>
                    <a:pt x="19612" y="18779"/>
                    <a:pt x="19657" y="18668"/>
                  </a:cubicBezTo>
                  <a:cubicBezTo>
                    <a:pt x="19756" y="18425"/>
                    <a:pt x="19844" y="18096"/>
                    <a:pt x="19981" y="17927"/>
                  </a:cubicBezTo>
                  <a:cubicBezTo>
                    <a:pt x="20026" y="17872"/>
                    <a:pt x="20099" y="17722"/>
                    <a:pt x="20106" y="17612"/>
                  </a:cubicBezTo>
                  <a:cubicBezTo>
                    <a:pt x="20117" y="17470"/>
                    <a:pt x="20212" y="17383"/>
                    <a:pt x="20220" y="17241"/>
                  </a:cubicBezTo>
                  <a:cubicBezTo>
                    <a:pt x="20222" y="17192"/>
                    <a:pt x="20205" y="17053"/>
                    <a:pt x="20217" y="17017"/>
                  </a:cubicBezTo>
                  <a:cubicBezTo>
                    <a:pt x="20254" y="16911"/>
                    <a:pt x="20249" y="16743"/>
                    <a:pt x="20222" y="16631"/>
                  </a:cubicBezTo>
                  <a:cubicBezTo>
                    <a:pt x="20203" y="16554"/>
                    <a:pt x="20157" y="16524"/>
                    <a:pt x="20146" y="16433"/>
                  </a:cubicBezTo>
                  <a:cubicBezTo>
                    <a:pt x="20138" y="16370"/>
                    <a:pt x="20158" y="16225"/>
                    <a:pt x="20110" y="16207"/>
                  </a:cubicBezTo>
                  <a:cubicBezTo>
                    <a:pt x="20103" y="16193"/>
                    <a:pt x="20095" y="16182"/>
                    <a:pt x="20082" y="16183"/>
                  </a:cubicBezTo>
                  <a:cubicBezTo>
                    <a:pt x="20067" y="16104"/>
                    <a:pt x="20043" y="15979"/>
                    <a:pt x="20049" y="15942"/>
                  </a:cubicBezTo>
                  <a:cubicBezTo>
                    <a:pt x="20061" y="15873"/>
                    <a:pt x="20015" y="15828"/>
                    <a:pt x="19972" y="15788"/>
                  </a:cubicBezTo>
                  <a:cubicBezTo>
                    <a:pt x="19968" y="15780"/>
                    <a:pt x="19964" y="15774"/>
                    <a:pt x="19961" y="15767"/>
                  </a:cubicBezTo>
                  <a:cubicBezTo>
                    <a:pt x="19950" y="15742"/>
                    <a:pt x="19937" y="15739"/>
                    <a:pt x="19924" y="15733"/>
                  </a:cubicBezTo>
                  <a:cubicBezTo>
                    <a:pt x="19922" y="15730"/>
                    <a:pt x="19915" y="15727"/>
                    <a:pt x="19914" y="15724"/>
                  </a:cubicBezTo>
                  <a:cubicBezTo>
                    <a:pt x="19873" y="15617"/>
                    <a:pt x="19926" y="14940"/>
                    <a:pt x="19844" y="14927"/>
                  </a:cubicBezTo>
                  <a:cubicBezTo>
                    <a:pt x="19838" y="14926"/>
                    <a:pt x="19836" y="14934"/>
                    <a:pt x="19831" y="14937"/>
                  </a:cubicBezTo>
                  <a:cubicBezTo>
                    <a:pt x="19827" y="14920"/>
                    <a:pt x="19821" y="14896"/>
                    <a:pt x="19824" y="14896"/>
                  </a:cubicBezTo>
                  <a:cubicBezTo>
                    <a:pt x="19815" y="14895"/>
                    <a:pt x="19800" y="14914"/>
                    <a:pt x="19787" y="14922"/>
                  </a:cubicBezTo>
                  <a:cubicBezTo>
                    <a:pt x="19786" y="14913"/>
                    <a:pt x="19784" y="14911"/>
                    <a:pt x="19783" y="14896"/>
                  </a:cubicBezTo>
                  <a:cubicBezTo>
                    <a:pt x="19774" y="14786"/>
                    <a:pt x="19768" y="14673"/>
                    <a:pt x="19759" y="14562"/>
                  </a:cubicBezTo>
                  <a:cubicBezTo>
                    <a:pt x="19748" y="14422"/>
                    <a:pt x="19740" y="14386"/>
                    <a:pt x="19729" y="14399"/>
                  </a:cubicBezTo>
                  <a:cubicBezTo>
                    <a:pt x="19727" y="14381"/>
                    <a:pt x="19726" y="14357"/>
                    <a:pt x="19722" y="14349"/>
                  </a:cubicBezTo>
                  <a:cubicBezTo>
                    <a:pt x="19717" y="14336"/>
                    <a:pt x="19712" y="14333"/>
                    <a:pt x="19708" y="14332"/>
                  </a:cubicBezTo>
                  <a:close/>
                  <a:moveTo>
                    <a:pt x="17607" y="16195"/>
                  </a:moveTo>
                  <a:cubicBezTo>
                    <a:pt x="17610" y="16192"/>
                    <a:pt x="17612" y="16181"/>
                    <a:pt x="17616" y="16181"/>
                  </a:cubicBezTo>
                  <a:lnTo>
                    <a:pt x="17605" y="16181"/>
                  </a:lnTo>
                  <a:cubicBezTo>
                    <a:pt x="17606" y="16144"/>
                    <a:pt x="17605" y="16167"/>
                    <a:pt x="17607" y="16195"/>
                  </a:cubicBezTo>
                  <a:close/>
                  <a:moveTo>
                    <a:pt x="19740" y="14379"/>
                  </a:moveTo>
                  <a:cubicBezTo>
                    <a:pt x="19739" y="14377"/>
                    <a:pt x="19739" y="14377"/>
                    <a:pt x="19741" y="14384"/>
                  </a:cubicBezTo>
                  <a:cubicBezTo>
                    <a:pt x="19742" y="14385"/>
                    <a:pt x="19741" y="14381"/>
                    <a:pt x="19740" y="14379"/>
                  </a:cubicBezTo>
                  <a:close/>
                  <a:moveTo>
                    <a:pt x="13148" y="14568"/>
                  </a:moveTo>
                  <a:cubicBezTo>
                    <a:pt x="13145" y="14572"/>
                    <a:pt x="13143" y="14583"/>
                    <a:pt x="13144" y="14608"/>
                  </a:cubicBezTo>
                  <a:cubicBezTo>
                    <a:pt x="13126" y="14681"/>
                    <a:pt x="13097" y="14770"/>
                    <a:pt x="13084" y="14834"/>
                  </a:cubicBezTo>
                  <a:cubicBezTo>
                    <a:pt x="13043" y="14746"/>
                    <a:pt x="13064" y="15000"/>
                    <a:pt x="13030" y="15017"/>
                  </a:cubicBezTo>
                  <a:cubicBezTo>
                    <a:pt x="13003" y="15029"/>
                    <a:pt x="12995" y="15068"/>
                    <a:pt x="12967" y="15111"/>
                  </a:cubicBezTo>
                  <a:cubicBezTo>
                    <a:pt x="12918" y="15176"/>
                    <a:pt x="12858" y="15191"/>
                    <a:pt x="12812" y="15253"/>
                  </a:cubicBezTo>
                  <a:cubicBezTo>
                    <a:pt x="12783" y="15290"/>
                    <a:pt x="12758" y="15527"/>
                    <a:pt x="12770" y="15599"/>
                  </a:cubicBezTo>
                  <a:cubicBezTo>
                    <a:pt x="12776" y="15800"/>
                    <a:pt x="12776" y="15847"/>
                    <a:pt x="12746" y="16034"/>
                  </a:cubicBezTo>
                  <a:cubicBezTo>
                    <a:pt x="12723" y="16180"/>
                    <a:pt x="12666" y="16253"/>
                    <a:pt x="12724" y="16433"/>
                  </a:cubicBezTo>
                  <a:cubicBezTo>
                    <a:pt x="12726" y="16438"/>
                    <a:pt x="12721" y="16581"/>
                    <a:pt x="12731" y="16627"/>
                  </a:cubicBezTo>
                  <a:cubicBezTo>
                    <a:pt x="12746" y="16700"/>
                    <a:pt x="12762" y="16731"/>
                    <a:pt x="12797" y="16773"/>
                  </a:cubicBezTo>
                  <a:cubicBezTo>
                    <a:pt x="12882" y="16875"/>
                    <a:pt x="12981" y="16638"/>
                    <a:pt x="13009" y="16496"/>
                  </a:cubicBezTo>
                  <a:cubicBezTo>
                    <a:pt x="13067" y="16218"/>
                    <a:pt x="13091" y="15905"/>
                    <a:pt x="13153" y="15626"/>
                  </a:cubicBezTo>
                  <a:cubicBezTo>
                    <a:pt x="13178" y="15510"/>
                    <a:pt x="13199" y="15312"/>
                    <a:pt x="13186" y="15183"/>
                  </a:cubicBezTo>
                  <a:cubicBezTo>
                    <a:pt x="13224" y="15275"/>
                    <a:pt x="13262" y="15146"/>
                    <a:pt x="13237" y="15068"/>
                  </a:cubicBezTo>
                  <a:cubicBezTo>
                    <a:pt x="13216" y="15007"/>
                    <a:pt x="13197" y="14747"/>
                    <a:pt x="13187" y="14657"/>
                  </a:cubicBezTo>
                  <a:cubicBezTo>
                    <a:pt x="13184" y="14624"/>
                    <a:pt x="13159" y="14558"/>
                    <a:pt x="13148" y="14568"/>
                  </a:cubicBezTo>
                  <a:close/>
                  <a:moveTo>
                    <a:pt x="21303" y="18184"/>
                  </a:moveTo>
                  <a:cubicBezTo>
                    <a:pt x="21294" y="18186"/>
                    <a:pt x="21294" y="18184"/>
                    <a:pt x="21295" y="18197"/>
                  </a:cubicBezTo>
                  <a:cubicBezTo>
                    <a:pt x="21297" y="18221"/>
                    <a:pt x="21305" y="18269"/>
                    <a:pt x="21296" y="18289"/>
                  </a:cubicBezTo>
                  <a:cubicBezTo>
                    <a:pt x="21279" y="18327"/>
                    <a:pt x="21292" y="18400"/>
                    <a:pt x="21295" y="18447"/>
                  </a:cubicBezTo>
                  <a:cubicBezTo>
                    <a:pt x="21304" y="18582"/>
                    <a:pt x="21301" y="18709"/>
                    <a:pt x="21252" y="18812"/>
                  </a:cubicBezTo>
                  <a:cubicBezTo>
                    <a:pt x="21232" y="18852"/>
                    <a:pt x="21219" y="18893"/>
                    <a:pt x="21193" y="18920"/>
                  </a:cubicBezTo>
                  <a:cubicBezTo>
                    <a:pt x="21178" y="18936"/>
                    <a:pt x="21138" y="18939"/>
                    <a:pt x="21133" y="18981"/>
                  </a:cubicBezTo>
                  <a:cubicBezTo>
                    <a:pt x="21128" y="19036"/>
                    <a:pt x="21182" y="19061"/>
                    <a:pt x="21181" y="19118"/>
                  </a:cubicBezTo>
                  <a:cubicBezTo>
                    <a:pt x="21181" y="19167"/>
                    <a:pt x="21153" y="19196"/>
                    <a:pt x="21136" y="19222"/>
                  </a:cubicBezTo>
                  <a:cubicBezTo>
                    <a:pt x="21128" y="19235"/>
                    <a:pt x="21079" y="19285"/>
                    <a:pt x="21082" y="19312"/>
                  </a:cubicBezTo>
                  <a:cubicBezTo>
                    <a:pt x="21086" y="19340"/>
                    <a:pt x="21110" y="19349"/>
                    <a:pt x="21121" y="19339"/>
                  </a:cubicBezTo>
                  <a:cubicBezTo>
                    <a:pt x="21149" y="19314"/>
                    <a:pt x="21176" y="19279"/>
                    <a:pt x="21201" y="19246"/>
                  </a:cubicBezTo>
                  <a:cubicBezTo>
                    <a:pt x="21219" y="19224"/>
                    <a:pt x="21238" y="19208"/>
                    <a:pt x="21254" y="19184"/>
                  </a:cubicBezTo>
                  <a:cubicBezTo>
                    <a:pt x="21268" y="19163"/>
                    <a:pt x="21281" y="19134"/>
                    <a:pt x="21294" y="19109"/>
                  </a:cubicBezTo>
                  <a:cubicBezTo>
                    <a:pt x="21305" y="19087"/>
                    <a:pt x="21322" y="19074"/>
                    <a:pt x="21332" y="19051"/>
                  </a:cubicBezTo>
                  <a:cubicBezTo>
                    <a:pt x="21337" y="19038"/>
                    <a:pt x="21334" y="19022"/>
                    <a:pt x="21336" y="19007"/>
                  </a:cubicBezTo>
                  <a:cubicBezTo>
                    <a:pt x="21338" y="18992"/>
                    <a:pt x="21345" y="18987"/>
                    <a:pt x="21351" y="18981"/>
                  </a:cubicBezTo>
                  <a:cubicBezTo>
                    <a:pt x="21385" y="18950"/>
                    <a:pt x="21423" y="18935"/>
                    <a:pt x="21453" y="18890"/>
                  </a:cubicBezTo>
                  <a:cubicBezTo>
                    <a:pt x="21469" y="18866"/>
                    <a:pt x="21484" y="18839"/>
                    <a:pt x="21496" y="18807"/>
                  </a:cubicBezTo>
                  <a:cubicBezTo>
                    <a:pt x="21507" y="18778"/>
                    <a:pt x="21517" y="18743"/>
                    <a:pt x="21532" y="18722"/>
                  </a:cubicBezTo>
                  <a:cubicBezTo>
                    <a:pt x="21512" y="18684"/>
                    <a:pt x="21491" y="18712"/>
                    <a:pt x="21471" y="18736"/>
                  </a:cubicBezTo>
                  <a:cubicBezTo>
                    <a:pt x="21446" y="18765"/>
                    <a:pt x="21426" y="18771"/>
                    <a:pt x="21399" y="18743"/>
                  </a:cubicBezTo>
                  <a:cubicBezTo>
                    <a:pt x="21387" y="18730"/>
                    <a:pt x="21372" y="18708"/>
                    <a:pt x="21376" y="18675"/>
                  </a:cubicBezTo>
                  <a:cubicBezTo>
                    <a:pt x="21380" y="18643"/>
                    <a:pt x="21388" y="18617"/>
                    <a:pt x="21390" y="18585"/>
                  </a:cubicBezTo>
                  <a:cubicBezTo>
                    <a:pt x="21392" y="18568"/>
                    <a:pt x="21396" y="18513"/>
                    <a:pt x="21381" y="18522"/>
                  </a:cubicBezTo>
                  <a:cubicBezTo>
                    <a:pt x="21382" y="18543"/>
                    <a:pt x="21373" y="18569"/>
                    <a:pt x="21366" y="18585"/>
                  </a:cubicBezTo>
                  <a:cubicBezTo>
                    <a:pt x="21358" y="18604"/>
                    <a:pt x="21347" y="18598"/>
                    <a:pt x="21341" y="18578"/>
                  </a:cubicBezTo>
                  <a:cubicBezTo>
                    <a:pt x="21334" y="18557"/>
                    <a:pt x="21337" y="18533"/>
                    <a:pt x="21342" y="18511"/>
                  </a:cubicBezTo>
                  <a:cubicBezTo>
                    <a:pt x="21352" y="18463"/>
                    <a:pt x="21366" y="18418"/>
                    <a:pt x="21366" y="18363"/>
                  </a:cubicBezTo>
                  <a:cubicBezTo>
                    <a:pt x="21367" y="18305"/>
                    <a:pt x="21345" y="18297"/>
                    <a:pt x="21324" y="18272"/>
                  </a:cubicBezTo>
                  <a:cubicBezTo>
                    <a:pt x="21313" y="18257"/>
                    <a:pt x="21311" y="18237"/>
                    <a:pt x="21312" y="18211"/>
                  </a:cubicBezTo>
                  <a:cubicBezTo>
                    <a:pt x="21312" y="18192"/>
                    <a:pt x="21315" y="18181"/>
                    <a:pt x="21303" y="18184"/>
                  </a:cubicBezTo>
                  <a:close/>
                  <a:moveTo>
                    <a:pt x="5912" y="18199"/>
                  </a:moveTo>
                  <a:cubicBezTo>
                    <a:pt x="5919" y="18199"/>
                    <a:pt x="5926" y="18198"/>
                    <a:pt x="5931" y="18208"/>
                  </a:cubicBezTo>
                  <a:cubicBezTo>
                    <a:pt x="5925" y="18203"/>
                    <a:pt x="5919" y="18199"/>
                    <a:pt x="5912" y="18199"/>
                  </a:cubicBezTo>
                  <a:close/>
                  <a:moveTo>
                    <a:pt x="19170" y="19210"/>
                  </a:moveTo>
                  <a:cubicBezTo>
                    <a:pt x="19159" y="19213"/>
                    <a:pt x="19149" y="19226"/>
                    <a:pt x="19140" y="19252"/>
                  </a:cubicBezTo>
                  <a:cubicBezTo>
                    <a:pt x="19133" y="19277"/>
                    <a:pt x="19126" y="19307"/>
                    <a:pt x="19124" y="19336"/>
                  </a:cubicBezTo>
                  <a:cubicBezTo>
                    <a:pt x="19120" y="19385"/>
                    <a:pt x="19131" y="19414"/>
                    <a:pt x="19117" y="19463"/>
                  </a:cubicBezTo>
                  <a:cubicBezTo>
                    <a:pt x="19108" y="19496"/>
                    <a:pt x="19102" y="19516"/>
                    <a:pt x="19104" y="19556"/>
                  </a:cubicBezTo>
                  <a:cubicBezTo>
                    <a:pt x="19108" y="19622"/>
                    <a:pt x="19121" y="19692"/>
                    <a:pt x="19161" y="19658"/>
                  </a:cubicBezTo>
                  <a:cubicBezTo>
                    <a:pt x="19161" y="19658"/>
                    <a:pt x="19161" y="19657"/>
                    <a:pt x="19161" y="19657"/>
                  </a:cubicBezTo>
                  <a:cubicBezTo>
                    <a:pt x="19195" y="19676"/>
                    <a:pt x="19226" y="19633"/>
                    <a:pt x="19255" y="19571"/>
                  </a:cubicBezTo>
                  <a:cubicBezTo>
                    <a:pt x="19259" y="19562"/>
                    <a:pt x="19261" y="19559"/>
                    <a:pt x="19265" y="19550"/>
                  </a:cubicBezTo>
                  <a:cubicBezTo>
                    <a:pt x="19289" y="19493"/>
                    <a:pt x="19310" y="19438"/>
                    <a:pt x="19329" y="19376"/>
                  </a:cubicBezTo>
                  <a:cubicBezTo>
                    <a:pt x="19335" y="19359"/>
                    <a:pt x="19343" y="19343"/>
                    <a:pt x="19348" y="19324"/>
                  </a:cubicBezTo>
                  <a:cubicBezTo>
                    <a:pt x="19348" y="19322"/>
                    <a:pt x="19351" y="19310"/>
                    <a:pt x="19353" y="19301"/>
                  </a:cubicBezTo>
                  <a:cubicBezTo>
                    <a:pt x="19354" y="19300"/>
                    <a:pt x="19354" y="19300"/>
                    <a:pt x="19354" y="19298"/>
                  </a:cubicBezTo>
                  <a:cubicBezTo>
                    <a:pt x="19369" y="19249"/>
                    <a:pt x="19381" y="19219"/>
                    <a:pt x="19389" y="19220"/>
                  </a:cubicBezTo>
                  <a:cubicBezTo>
                    <a:pt x="19381" y="19223"/>
                    <a:pt x="19374" y="19229"/>
                    <a:pt x="19367" y="19233"/>
                  </a:cubicBezTo>
                  <a:cubicBezTo>
                    <a:pt x="19366" y="19231"/>
                    <a:pt x="19369" y="19225"/>
                    <a:pt x="19368" y="19225"/>
                  </a:cubicBezTo>
                  <a:cubicBezTo>
                    <a:pt x="19351" y="19221"/>
                    <a:pt x="19336" y="19241"/>
                    <a:pt x="19320" y="19252"/>
                  </a:cubicBezTo>
                  <a:cubicBezTo>
                    <a:pt x="19281" y="19256"/>
                    <a:pt x="19236" y="19224"/>
                    <a:pt x="19200" y="19228"/>
                  </a:cubicBezTo>
                  <a:cubicBezTo>
                    <a:pt x="19189" y="19216"/>
                    <a:pt x="19179" y="19207"/>
                    <a:pt x="19170" y="19210"/>
                  </a:cubicBezTo>
                  <a:close/>
                  <a:moveTo>
                    <a:pt x="21018" y="19210"/>
                  </a:moveTo>
                  <a:cubicBezTo>
                    <a:pt x="20998" y="19229"/>
                    <a:pt x="20976" y="19243"/>
                    <a:pt x="20958" y="19268"/>
                  </a:cubicBezTo>
                  <a:cubicBezTo>
                    <a:pt x="20944" y="19287"/>
                    <a:pt x="20942" y="19322"/>
                    <a:pt x="20930" y="19342"/>
                  </a:cubicBezTo>
                  <a:cubicBezTo>
                    <a:pt x="20917" y="19365"/>
                    <a:pt x="20907" y="19388"/>
                    <a:pt x="20890" y="19399"/>
                  </a:cubicBezTo>
                  <a:cubicBezTo>
                    <a:pt x="20874" y="19410"/>
                    <a:pt x="20857" y="19422"/>
                    <a:pt x="20845" y="19446"/>
                  </a:cubicBezTo>
                  <a:cubicBezTo>
                    <a:pt x="20832" y="19470"/>
                    <a:pt x="20824" y="19506"/>
                    <a:pt x="20810" y="19527"/>
                  </a:cubicBezTo>
                  <a:cubicBezTo>
                    <a:pt x="20804" y="19536"/>
                    <a:pt x="20797" y="19551"/>
                    <a:pt x="20790" y="19560"/>
                  </a:cubicBezTo>
                  <a:cubicBezTo>
                    <a:pt x="20778" y="19577"/>
                    <a:pt x="20763" y="19582"/>
                    <a:pt x="20750" y="19597"/>
                  </a:cubicBezTo>
                  <a:cubicBezTo>
                    <a:pt x="20735" y="19615"/>
                    <a:pt x="20719" y="19630"/>
                    <a:pt x="20702" y="19644"/>
                  </a:cubicBezTo>
                  <a:cubicBezTo>
                    <a:pt x="20657" y="19684"/>
                    <a:pt x="20612" y="19731"/>
                    <a:pt x="20565" y="19765"/>
                  </a:cubicBezTo>
                  <a:cubicBezTo>
                    <a:pt x="20545" y="19779"/>
                    <a:pt x="20524" y="19786"/>
                    <a:pt x="20507" y="19811"/>
                  </a:cubicBezTo>
                  <a:cubicBezTo>
                    <a:pt x="20490" y="19834"/>
                    <a:pt x="20472" y="19854"/>
                    <a:pt x="20455" y="19875"/>
                  </a:cubicBezTo>
                  <a:cubicBezTo>
                    <a:pt x="20433" y="19901"/>
                    <a:pt x="20412" y="19927"/>
                    <a:pt x="20391" y="19954"/>
                  </a:cubicBezTo>
                  <a:cubicBezTo>
                    <a:pt x="20373" y="19975"/>
                    <a:pt x="20353" y="19991"/>
                    <a:pt x="20339" y="20021"/>
                  </a:cubicBezTo>
                  <a:cubicBezTo>
                    <a:pt x="20326" y="20048"/>
                    <a:pt x="20319" y="20066"/>
                    <a:pt x="20301" y="20080"/>
                  </a:cubicBezTo>
                  <a:cubicBezTo>
                    <a:pt x="20296" y="20085"/>
                    <a:pt x="20284" y="20126"/>
                    <a:pt x="20283" y="20126"/>
                  </a:cubicBezTo>
                  <a:cubicBezTo>
                    <a:pt x="20309" y="20130"/>
                    <a:pt x="20329" y="20131"/>
                    <a:pt x="20355" y="20122"/>
                  </a:cubicBezTo>
                  <a:cubicBezTo>
                    <a:pt x="20355" y="20130"/>
                    <a:pt x="20354" y="20147"/>
                    <a:pt x="20355" y="20154"/>
                  </a:cubicBezTo>
                  <a:cubicBezTo>
                    <a:pt x="20366" y="20169"/>
                    <a:pt x="20377" y="20183"/>
                    <a:pt x="20390" y="20190"/>
                  </a:cubicBezTo>
                  <a:cubicBezTo>
                    <a:pt x="20419" y="20207"/>
                    <a:pt x="20449" y="20198"/>
                    <a:pt x="20475" y="20169"/>
                  </a:cubicBezTo>
                  <a:cubicBezTo>
                    <a:pt x="20532" y="20104"/>
                    <a:pt x="20589" y="20040"/>
                    <a:pt x="20639" y="19954"/>
                  </a:cubicBezTo>
                  <a:cubicBezTo>
                    <a:pt x="20662" y="19916"/>
                    <a:pt x="20679" y="19868"/>
                    <a:pt x="20701" y="19830"/>
                  </a:cubicBezTo>
                  <a:cubicBezTo>
                    <a:pt x="20720" y="19798"/>
                    <a:pt x="20750" y="19788"/>
                    <a:pt x="20773" y="19772"/>
                  </a:cubicBezTo>
                  <a:cubicBezTo>
                    <a:pt x="20787" y="19762"/>
                    <a:pt x="20802" y="19754"/>
                    <a:pt x="20817" y="19751"/>
                  </a:cubicBezTo>
                  <a:cubicBezTo>
                    <a:pt x="20827" y="19749"/>
                    <a:pt x="20837" y="19749"/>
                    <a:pt x="20847" y="19740"/>
                  </a:cubicBezTo>
                  <a:cubicBezTo>
                    <a:pt x="20850" y="19738"/>
                    <a:pt x="20865" y="19726"/>
                    <a:pt x="20860" y="19714"/>
                  </a:cubicBezTo>
                  <a:cubicBezTo>
                    <a:pt x="20859" y="19712"/>
                    <a:pt x="20849" y="19685"/>
                    <a:pt x="20848" y="19686"/>
                  </a:cubicBezTo>
                  <a:cubicBezTo>
                    <a:pt x="20891" y="19625"/>
                    <a:pt x="20933" y="19566"/>
                    <a:pt x="20975" y="19506"/>
                  </a:cubicBezTo>
                  <a:cubicBezTo>
                    <a:pt x="20996" y="19476"/>
                    <a:pt x="21017" y="19445"/>
                    <a:pt x="21038" y="19416"/>
                  </a:cubicBezTo>
                  <a:cubicBezTo>
                    <a:pt x="21044" y="19407"/>
                    <a:pt x="21046" y="19404"/>
                    <a:pt x="21049" y="19388"/>
                  </a:cubicBezTo>
                  <a:cubicBezTo>
                    <a:pt x="21055" y="19340"/>
                    <a:pt x="21068" y="19324"/>
                    <a:pt x="21086" y="19292"/>
                  </a:cubicBezTo>
                  <a:cubicBezTo>
                    <a:pt x="21070" y="19265"/>
                    <a:pt x="21069" y="19275"/>
                    <a:pt x="21050" y="19292"/>
                  </a:cubicBezTo>
                  <a:cubicBezTo>
                    <a:pt x="21034" y="19306"/>
                    <a:pt x="21019" y="19319"/>
                    <a:pt x="21003" y="19333"/>
                  </a:cubicBezTo>
                  <a:cubicBezTo>
                    <a:pt x="21008" y="19292"/>
                    <a:pt x="21013" y="19251"/>
                    <a:pt x="21018" y="19210"/>
                  </a:cubicBezTo>
                  <a:close/>
                  <a:moveTo>
                    <a:pt x="5075" y="19396"/>
                  </a:moveTo>
                  <a:cubicBezTo>
                    <a:pt x="5074" y="19405"/>
                    <a:pt x="5074" y="19414"/>
                    <a:pt x="5076" y="19423"/>
                  </a:cubicBezTo>
                  <a:lnTo>
                    <a:pt x="5071" y="19419"/>
                  </a:lnTo>
                  <a:cubicBezTo>
                    <a:pt x="5070" y="19417"/>
                    <a:pt x="5069" y="19411"/>
                    <a:pt x="5068" y="19406"/>
                  </a:cubicBezTo>
                  <a:cubicBezTo>
                    <a:pt x="5071" y="19403"/>
                    <a:pt x="5073" y="19400"/>
                    <a:pt x="5075" y="19396"/>
                  </a:cubicBezTo>
                  <a:close/>
                </a:path>
              </a:pathLst>
            </a:custGeom>
            <a:solidFill>
              <a:srgbClr val="194679"/>
            </a:solidFill>
            <a:ln w="12700" cap="flat">
              <a:noFill/>
              <a:miter lim="400000"/>
            </a:ln>
            <a:effectLst/>
          </p:spPr>
        </p:pic>
        <p:grpSp>
          <p:nvGrpSpPr>
            <p:cNvPr id="5" name="Group">
              <a:extLst>
                <a:ext uri="{FF2B5EF4-FFF2-40B4-BE49-F238E27FC236}">
                  <a16:creationId xmlns:a16="http://schemas.microsoft.com/office/drawing/2014/main" id="{1E5A983E-A47D-6B4D-9816-EF49B3476D7A}"/>
                </a:ext>
              </a:extLst>
            </p:cNvPr>
            <p:cNvGrpSpPr/>
            <p:nvPr/>
          </p:nvGrpSpPr>
          <p:grpSpPr>
            <a:xfrm>
              <a:off x="1684024" y="1422016"/>
              <a:ext cx="8014009" cy="1588346"/>
              <a:chOff x="511468" y="1422017"/>
              <a:chExt cx="8014007" cy="1588345"/>
            </a:xfrm>
          </p:grpSpPr>
          <p:sp>
            <p:nvSpPr>
              <p:cNvPr id="6" name="Shape">
                <a:extLst>
                  <a:ext uri="{FF2B5EF4-FFF2-40B4-BE49-F238E27FC236}">
                    <a16:creationId xmlns:a16="http://schemas.microsoft.com/office/drawing/2014/main" id="{369A2B07-7681-0247-AC08-9CA05720A738}"/>
                  </a:ext>
                </a:extLst>
              </p:cNvPr>
              <p:cNvSpPr>
                <a:spLocks noChangeAspect="1"/>
              </p:cNvSpPr>
              <p:nvPr/>
            </p:nvSpPr>
            <p:spPr>
              <a:xfrm>
                <a:off x="511468" y="1962842"/>
                <a:ext cx="213009" cy="312182"/>
              </a:xfrm>
              <a:custGeom>
                <a:avLst/>
                <a:gdLst/>
                <a:ahLst/>
                <a:cxnLst>
                  <a:cxn ang="0">
                    <a:pos x="wd2" y="hd2"/>
                  </a:cxn>
                  <a:cxn ang="5400000">
                    <a:pos x="wd2" y="hd2"/>
                  </a:cxn>
                  <a:cxn ang="10800000">
                    <a:pos x="wd2" y="hd2"/>
                  </a:cxn>
                  <a:cxn ang="16200000">
                    <a:pos x="wd2" y="hd2"/>
                  </a:cxn>
                </a:cxnLst>
                <a:rect l="0" t="0" r="r" b="b"/>
                <a:pathLst>
                  <a:path w="21600" h="21600" extrusionOk="0">
                    <a:moveTo>
                      <a:pt x="10800" y="10616"/>
                    </a:moveTo>
                    <a:cubicBezTo>
                      <a:pt x="8171" y="10616"/>
                      <a:pt x="6041" y="9162"/>
                      <a:pt x="6041" y="7369"/>
                    </a:cubicBezTo>
                    <a:cubicBezTo>
                      <a:pt x="6041" y="5576"/>
                      <a:pt x="8171" y="4122"/>
                      <a:pt x="10800" y="4122"/>
                    </a:cubicBezTo>
                    <a:cubicBezTo>
                      <a:pt x="13429" y="4122"/>
                      <a:pt x="15559" y="5576"/>
                      <a:pt x="15559" y="7369"/>
                    </a:cubicBezTo>
                    <a:cubicBezTo>
                      <a:pt x="15559" y="9162"/>
                      <a:pt x="13429" y="10616"/>
                      <a:pt x="10800" y="10616"/>
                    </a:cubicBezTo>
                    <a:close/>
                    <a:moveTo>
                      <a:pt x="10800" y="0"/>
                    </a:moveTo>
                    <a:cubicBezTo>
                      <a:pt x="4836" y="0"/>
                      <a:pt x="0" y="3299"/>
                      <a:pt x="0" y="7369"/>
                    </a:cubicBezTo>
                    <a:cubicBezTo>
                      <a:pt x="0" y="11439"/>
                      <a:pt x="2090" y="15742"/>
                      <a:pt x="10800" y="21600"/>
                    </a:cubicBezTo>
                    <a:cubicBezTo>
                      <a:pt x="19510" y="15742"/>
                      <a:pt x="21600" y="11439"/>
                      <a:pt x="21600" y="7369"/>
                    </a:cubicBezTo>
                    <a:cubicBezTo>
                      <a:pt x="21600" y="3299"/>
                      <a:pt x="16764" y="0"/>
                      <a:pt x="10800" y="0"/>
                    </a:cubicBezTo>
                    <a:close/>
                  </a:path>
                </a:pathLst>
              </a:custGeom>
              <a:solidFill>
                <a:srgbClr val="FFB000"/>
              </a:solidFill>
              <a:ln w="12700" cap="flat">
                <a:noFill/>
                <a:miter lim="400000"/>
              </a:ln>
              <a:effectLst/>
            </p:spPr>
            <p:txBody>
              <a:bodyPr wrap="square" lIns="0" tIns="0" rIns="0" bIns="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dirty="0">
                  <a:ln>
                    <a:noFill/>
                  </a:ln>
                  <a:solidFill>
                    <a:srgbClr val="000000"/>
                  </a:solidFill>
                  <a:effectLst/>
                  <a:uLnTx/>
                  <a:uFillTx/>
                  <a:latin typeface="Gill Sans"/>
                  <a:sym typeface="Gill Sans"/>
                </a:endParaRPr>
              </a:p>
            </p:txBody>
          </p:sp>
          <p:sp>
            <p:nvSpPr>
              <p:cNvPr id="7" name="Shape">
                <a:extLst>
                  <a:ext uri="{FF2B5EF4-FFF2-40B4-BE49-F238E27FC236}">
                    <a16:creationId xmlns:a16="http://schemas.microsoft.com/office/drawing/2014/main" id="{51BE312A-D00F-2240-BF23-28ACC95487B6}"/>
                  </a:ext>
                </a:extLst>
              </p:cNvPr>
              <p:cNvSpPr>
                <a:spLocks noChangeAspect="1"/>
              </p:cNvSpPr>
              <p:nvPr/>
            </p:nvSpPr>
            <p:spPr>
              <a:xfrm>
                <a:off x="511472" y="1422017"/>
                <a:ext cx="213005" cy="312182"/>
              </a:xfrm>
              <a:custGeom>
                <a:avLst/>
                <a:gdLst/>
                <a:ahLst/>
                <a:cxnLst>
                  <a:cxn ang="0">
                    <a:pos x="wd2" y="hd2"/>
                  </a:cxn>
                  <a:cxn ang="5400000">
                    <a:pos x="wd2" y="hd2"/>
                  </a:cxn>
                  <a:cxn ang="10800000">
                    <a:pos x="wd2" y="hd2"/>
                  </a:cxn>
                  <a:cxn ang="16200000">
                    <a:pos x="wd2" y="hd2"/>
                  </a:cxn>
                </a:cxnLst>
                <a:rect l="0" t="0" r="r" b="b"/>
                <a:pathLst>
                  <a:path w="21600" h="21600" extrusionOk="0">
                    <a:moveTo>
                      <a:pt x="10800" y="10616"/>
                    </a:moveTo>
                    <a:cubicBezTo>
                      <a:pt x="8171" y="10616"/>
                      <a:pt x="6041" y="9162"/>
                      <a:pt x="6041" y="7369"/>
                    </a:cubicBezTo>
                    <a:cubicBezTo>
                      <a:pt x="6041" y="5576"/>
                      <a:pt x="8171" y="4122"/>
                      <a:pt x="10800" y="4122"/>
                    </a:cubicBezTo>
                    <a:cubicBezTo>
                      <a:pt x="13429" y="4122"/>
                      <a:pt x="15559" y="5576"/>
                      <a:pt x="15559" y="7369"/>
                    </a:cubicBezTo>
                    <a:cubicBezTo>
                      <a:pt x="15559" y="9162"/>
                      <a:pt x="13429" y="10616"/>
                      <a:pt x="10800" y="10616"/>
                    </a:cubicBezTo>
                    <a:close/>
                    <a:moveTo>
                      <a:pt x="10800" y="0"/>
                    </a:moveTo>
                    <a:cubicBezTo>
                      <a:pt x="4836" y="0"/>
                      <a:pt x="0" y="3299"/>
                      <a:pt x="0" y="7369"/>
                    </a:cubicBezTo>
                    <a:cubicBezTo>
                      <a:pt x="0" y="11439"/>
                      <a:pt x="2090" y="15742"/>
                      <a:pt x="10800" y="21600"/>
                    </a:cubicBezTo>
                    <a:cubicBezTo>
                      <a:pt x="19510" y="15742"/>
                      <a:pt x="21600" y="11439"/>
                      <a:pt x="21600" y="7369"/>
                    </a:cubicBezTo>
                    <a:cubicBezTo>
                      <a:pt x="21600" y="3299"/>
                      <a:pt x="16764" y="0"/>
                      <a:pt x="10800" y="0"/>
                    </a:cubicBezTo>
                    <a:close/>
                  </a:path>
                </a:pathLst>
              </a:custGeom>
              <a:solidFill>
                <a:srgbClr val="FFB000"/>
              </a:solidFill>
              <a:ln w="12700" cap="flat">
                <a:noFill/>
                <a:miter lim="400000"/>
              </a:ln>
              <a:effectLst/>
            </p:spPr>
            <p:txBody>
              <a:bodyPr wrap="square" lIns="0" tIns="0" rIns="0" bIns="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dirty="0">
                  <a:ln>
                    <a:noFill/>
                  </a:ln>
                  <a:solidFill>
                    <a:srgbClr val="000000"/>
                  </a:solidFill>
                  <a:effectLst/>
                  <a:uLnTx/>
                  <a:uFillTx/>
                  <a:latin typeface="Gill Sans"/>
                  <a:sym typeface="Gill Sans"/>
                </a:endParaRPr>
              </a:p>
            </p:txBody>
          </p:sp>
          <p:sp>
            <p:nvSpPr>
              <p:cNvPr id="9" name="Shape">
                <a:extLst>
                  <a:ext uri="{FF2B5EF4-FFF2-40B4-BE49-F238E27FC236}">
                    <a16:creationId xmlns:a16="http://schemas.microsoft.com/office/drawing/2014/main" id="{0587E3C9-5C8D-454A-AD9A-E5B7EE4F29BD}"/>
                  </a:ext>
                </a:extLst>
              </p:cNvPr>
              <p:cNvSpPr>
                <a:spLocks noChangeAspect="1"/>
              </p:cNvSpPr>
              <p:nvPr/>
            </p:nvSpPr>
            <p:spPr>
              <a:xfrm>
                <a:off x="8312466" y="2385999"/>
                <a:ext cx="213009" cy="312182"/>
              </a:xfrm>
              <a:custGeom>
                <a:avLst/>
                <a:gdLst/>
                <a:ahLst/>
                <a:cxnLst>
                  <a:cxn ang="0">
                    <a:pos x="wd2" y="hd2"/>
                  </a:cxn>
                  <a:cxn ang="5400000">
                    <a:pos x="wd2" y="hd2"/>
                  </a:cxn>
                  <a:cxn ang="10800000">
                    <a:pos x="wd2" y="hd2"/>
                  </a:cxn>
                  <a:cxn ang="16200000">
                    <a:pos x="wd2" y="hd2"/>
                  </a:cxn>
                </a:cxnLst>
                <a:rect l="0" t="0" r="r" b="b"/>
                <a:pathLst>
                  <a:path w="21600" h="21600" extrusionOk="0">
                    <a:moveTo>
                      <a:pt x="10800" y="10616"/>
                    </a:moveTo>
                    <a:cubicBezTo>
                      <a:pt x="8171" y="10616"/>
                      <a:pt x="6041" y="9162"/>
                      <a:pt x="6041" y="7369"/>
                    </a:cubicBezTo>
                    <a:cubicBezTo>
                      <a:pt x="6041" y="5576"/>
                      <a:pt x="8171" y="4122"/>
                      <a:pt x="10800" y="4122"/>
                    </a:cubicBezTo>
                    <a:cubicBezTo>
                      <a:pt x="13429" y="4122"/>
                      <a:pt x="15559" y="5576"/>
                      <a:pt x="15559" y="7369"/>
                    </a:cubicBezTo>
                    <a:cubicBezTo>
                      <a:pt x="15559" y="9162"/>
                      <a:pt x="13429" y="10616"/>
                      <a:pt x="10800" y="10616"/>
                    </a:cubicBezTo>
                    <a:close/>
                    <a:moveTo>
                      <a:pt x="10800" y="0"/>
                    </a:moveTo>
                    <a:cubicBezTo>
                      <a:pt x="4836" y="0"/>
                      <a:pt x="0" y="3299"/>
                      <a:pt x="0" y="7369"/>
                    </a:cubicBezTo>
                    <a:cubicBezTo>
                      <a:pt x="0" y="11439"/>
                      <a:pt x="2090" y="15742"/>
                      <a:pt x="10800" y="21600"/>
                    </a:cubicBezTo>
                    <a:cubicBezTo>
                      <a:pt x="19510" y="15742"/>
                      <a:pt x="21600" y="11439"/>
                      <a:pt x="21600" y="7369"/>
                    </a:cubicBezTo>
                    <a:cubicBezTo>
                      <a:pt x="21600" y="3299"/>
                      <a:pt x="16764" y="0"/>
                      <a:pt x="10800" y="0"/>
                    </a:cubicBezTo>
                    <a:close/>
                  </a:path>
                </a:pathLst>
              </a:custGeom>
              <a:solidFill>
                <a:srgbClr val="FFB000"/>
              </a:solidFill>
              <a:ln w="12700" cap="flat">
                <a:noFill/>
                <a:miter lim="400000"/>
              </a:ln>
              <a:effectLst/>
            </p:spPr>
            <p:txBody>
              <a:bodyPr wrap="square" lIns="0" tIns="0" rIns="0" bIns="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dirty="0">
                  <a:ln>
                    <a:noFill/>
                  </a:ln>
                  <a:solidFill>
                    <a:srgbClr val="000000"/>
                  </a:solidFill>
                  <a:effectLst/>
                  <a:uLnTx/>
                  <a:uFillTx/>
                  <a:latin typeface="Gill Sans"/>
                  <a:sym typeface="Gill Sans"/>
                </a:endParaRPr>
              </a:p>
            </p:txBody>
          </p:sp>
          <p:sp>
            <p:nvSpPr>
              <p:cNvPr id="10" name="Shape">
                <a:extLst>
                  <a:ext uri="{FF2B5EF4-FFF2-40B4-BE49-F238E27FC236}">
                    <a16:creationId xmlns:a16="http://schemas.microsoft.com/office/drawing/2014/main" id="{CC0E8FE5-6055-BC43-8075-8095A8FCE0EA}"/>
                  </a:ext>
                </a:extLst>
              </p:cNvPr>
              <p:cNvSpPr>
                <a:spLocks noChangeAspect="1"/>
              </p:cNvSpPr>
              <p:nvPr/>
            </p:nvSpPr>
            <p:spPr>
              <a:xfrm>
                <a:off x="4146917" y="1517562"/>
                <a:ext cx="213009" cy="312182"/>
              </a:xfrm>
              <a:custGeom>
                <a:avLst/>
                <a:gdLst/>
                <a:ahLst/>
                <a:cxnLst>
                  <a:cxn ang="0">
                    <a:pos x="wd2" y="hd2"/>
                  </a:cxn>
                  <a:cxn ang="5400000">
                    <a:pos x="wd2" y="hd2"/>
                  </a:cxn>
                  <a:cxn ang="10800000">
                    <a:pos x="wd2" y="hd2"/>
                  </a:cxn>
                  <a:cxn ang="16200000">
                    <a:pos x="wd2" y="hd2"/>
                  </a:cxn>
                </a:cxnLst>
                <a:rect l="0" t="0" r="r" b="b"/>
                <a:pathLst>
                  <a:path w="21600" h="21600" extrusionOk="0">
                    <a:moveTo>
                      <a:pt x="10800" y="10616"/>
                    </a:moveTo>
                    <a:cubicBezTo>
                      <a:pt x="8171" y="10616"/>
                      <a:pt x="6041" y="9162"/>
                      <a:pt x="6041" y="7369"/>
                    </a:cubicBezTo>
                    <a:cubicBezTo>
                      <a:pt x="6041" y="5576"/>
                      <a:pt x="8171" y="4122"/>
                      <a:pt x="10800" y="4122"/>
                    </a:cubicBezTo>
                    <a:cubicBezTo>
                      <a:pt x="13429" y="4122"/>
                      <a:pt x="15559" y="5576"/>
                      <a:pt x="15559" y="7369"/>
                    </a:cubicBezTo>
                    <a:cubicBezTo>
                      <a:pt x="15559" y="9162"/>
                      <a:pt x="13429" y="10616"/>
                      <a:pt x="10800" y="10616"/>
                    </a:cubicBezTo>
                    <a:close/>
                    <a:moveTo>
                      <a:pt x="10800" y="0"/>
                    </a:moveTo>
                    <a:cubicBezTo>
                      <a:pt x="4836" y="0"/>
                      <a:pt x="0" y="3299"/>
                      <a:pt x="0" y="7369"/>
                    </a:cubicBezTo>
                    <a:cubicBezTo>
                      <a:pt x="0" y="11439"/>
                      <a:pt x="2090" y="15742"/>
                      <a:pt x="10800" y="21600"/>
                    </a:cubicBezTo>
                    <a:cubicBezTo>
                      <a:pt x="19510" y="15742"/>
                      <a:pt x="21600" y="11439"/>
                      <a:pt x="21600" y="7369"/>
                    </a:cubicBezTo>
                    <a:cubicBezTo>
                      <a:pt x="21600" y="3299"/>
                      <a:pt x="16764" y="0"/>
                      <a:pt x="10800" y="0"/>
                    </a:cubicBezTo>
                    <a:close/>
                  </a:path>
                </a:pathLst>
              </a:custGeom>
              <a:solidFill>
                <a:srgbClr val="FFB000"/>
              </a:solidFill>
              <a:ln w="12700" cap="flat">
                <a:noFill/>
                <a:miter lim="400000"/>
              </a:ln>
              <a:effectLst/>
            </p:spPr>
            <p:txBody>
              <a:bodyPr wrap="square" lIns="0" tIns="0" rIns="0" bIns="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dirty="0">
                  <a:ln>
                    <a:noFill/>
                  </a:ln>
                  <a:solidFill>
                    <a:srgbClr val="000000"/>
                  </a:solidFill>
                  <a:effectLst/>
                  <a:uLnTx/>
                  <a:uFillTx/>
                  <a:latin typeface="Gill Sans"/>
                  <a:sym typeface="Gill Sans"/>
                </a:endParaRPr>
              </a:p>
            </p:txBody>
          </p:sp>
          <p:sp>
            <p:nvSpPr>
              <p:cNvPr id="12" name="Shape">
                <a:extLst>
                  <a:ext uri="{FF2B5EF4-FFF2-40B4-BE49-F238E27FC236}">
                    <a16:creationId xmlns:a16="http://schemas.microsoft.com/office/drawing/2014/main" id="{F996A853-8769-8749-B780-DEFD7B0F0C74}"/>
                  </a:ext>
                </a:extLst>
              </p:cNvPr>
              <p:cNvSpPr>
                <a:spLocks noChangeAspect="1"/>
              </p:cNvSpPr>
              <p:nvPr/>
            </p:nvSpPr>
            <p:spPr>
              <a:xfrm>
                <a:off x="6675434" y="2698180"/>
                <a:ext cx="213010" cy="312182"/>
              </a:xfrm>
              <a:custGeom>
                <a:avLst/>
                <a:gdLst/>
                <a:ahLst/>
                <a:cxnLst>
                  <a:cxn ang="0">
                    <a:pos x="wd2" y="hd2"/>
                  </a:cxn>
                  <a:cxn ang="5400000">
                    <a:pos x="wd2" y="hd2"/>
                  </a:cxn>
                  <a:cxn ang="10800000">
                    <a:pos x="wd2" y="hd2"/>
                  </a:cxn>
                  <a:cxn ang="16200000">
                    <a:pos x="wd2" y="hd2"/>
                  </a:cxn>
                </a:cxnLst>
                <a:rect l="0" t="0" r="r" b="b"/>
                <a:pathLst>
                  <a:path w="21600" h="21600" extrusionOk="0">
                    <a:moveTo>
                      <a:pt x="10800" y="10616"/>
                    </a:moveTo>
                    <a:cubicBezTo>
                      <a:pt x="8171" y="10616"/>
                      <a:pt x="6041" y="9162"/>
                      <a:pt x="6041" y="7369"/>
                    </a:cubicBezTo>
                    <a:cubicBezTo>
                      <a:pt x="6041" y="5576"/>
                      <a:pt x="8171" y="4122"/>
                      <a:pt x="10800" y="4122"/>
                    </a:cubicBezTo>
                    <a:cubicBezTo>
                      <a:pt x="13429" y="4122"/>
                      <a:pt x="15559" y="5576"/>
                      <a:pt x="15559" y="7369"/>
                    </a:cubicBezTo>
                    <a:cubicBezTo>
                      <a:pt x="15559" y="9162"/>
                      <a:pt x="13429" y="10616"/>
                      <a:pt x="10800" y="10616"/>
                    </a:cubicBezTo>
                    <a:close/>
                    <a:moveTo>
                      <a:pt x="10800" y="0"/>
                    </a:moveTo>
                    <a:cubicBezTo>
                      <a:pt x="4836" y="0"/>
                      <a:pt x="0" y="3299"/>
                      <a:pt x="0" y="7369"/>
                    </a:cubicBezTo>
                    <a:cubicBezTo>
                      <a:pt x="0" y="11439"/>
                      <a:pt x="2090" y="15742"/>
                      <a:pt x="10800" y="21600"/>
                    </a:cubicBezTo>
                    <a:cubicBezTo>
                      <a:pt x="19510" y="15742"/>
                      <a:pt x="21600" y="11439"/>
                      <a:pt x="21600" y="7369"/>
                    </a:cubicBezTo>
                    <a:cubicBezTo>
                      <a:pt x="21600" y="3299"/>
                      <a:pt x="16764" y="0"/>
                      <a:pt x="10800" y="0"/>
                    </a:cubicBezTo>
                    <a:close/>
                  </a:path>
                </a:pathLst>
              </a:custGeom>
              <a:solidFill>
                <a:srgbClr val="FFB000"/>
              </a:solidFill>
              <a:ln w="12700" cap="flat">
                <a:noFill/>
                <a:miter lim="400000"/>
              </a:ln>
              <a:effectLst/>
            </p:spPr>
            <p:txBody>
              <a:bodyPr wrap="square" lIns="0" tIns="0" rIns="0" bIns="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8157" b="0" i="0" u="none" strike="noStrike" kern="0" cap="none" spc="0" normalizeH="0" baseline="0" noProof="0" dirty="0">
                  <a:ln>
                    <a:noFill/>
                  </a:ln>
                  <a:solidFill>
                    <a:srgbClr val="000000"/>
                  </a:solidFill>
                  <a:effectLst/>
                  <a:uLnTx/>
                  <a:uFillTx/>
                  <a:latin typeface="Gill Sans"/>
                  <a:sym typeface="Gill Sans"/>
                </a:endParaRPr>
              </a:p>
            </p:txBody>
          </p:sp>
        </p:grpSp>
      </p:grpSp>
      <p:sp>
        <p:nvSpPr>
          <p:cNvPr id="16" name="Text Placeholder 12">
            <a:extLst>
              <a:ext uri="{FF2B5EF4-FFF2-40B4-BE49-F238E27FC236}">
                <a16:creationId xmlns:a16="http://schemas.microsoft.com/office/drawing/2014/main" id="{755EF90D-60AD-0C4E-8850-C525400DBC8A}"/>
              </a:ext>
            </a:extLst>
          </p:cNvPr>
          <p:cNvSpPr txBox="1">
            <a:spLocks/>
          </p:cNvSpPr>
          <p:nvPr/>
        </p:nvSpPr>
        <p:spPr>
          <a:xfrm>
            <a:off x="914400" y="6447649"/>
            <a:ext cx="4721301" cy="2355944"/>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1pPr>
            <a:lvl2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2pPr>
            <a:lvl3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3pPr>
            <a:lvl4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4pPr>
            <a:lvl5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5pPr>
            <a:lvl6pPr marL="0" marR="0" indent="3556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6pPr>
            <a:lvl7pPr marL="0" marR="0" indent="7112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7pPr>
            <a:lvl8pPr marL="0" marR="0" indent="10668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8pPr>
            <a:lvl9pPr marL="0" marR="0" indent="14224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9pPr>
          </a:lstStyle>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Wellesley College</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Amherst College</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Babson Collaborative</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Yale University</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Indiana University Bloomington</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Kelley School of Business</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Boston University</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University of California – Davis</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Worcester Polytechnic Institute</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Global Liberal Arts Alliance</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CFA University Affiliation</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College Board</a:t>
            </a:r>
          </a:p>
          <a:p>
            <a:pPr marL="0" marR="0" lvl="0" indent="0" algn="l" defTabSz="821531"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endParaRPr>
          </a:p>
        </p:txBody>
      </p:sp>
      <p:sp>
        <p:nvSpPr>
          <p:cNvPr id="18" name="Text Placeholder 12">
            <a:extLst>
              <a:ext uri="{FF2B5EF4-FFF2-40B4-BE49-F238E27FC236}">
                <a16:creationId xmlns:a16="http://schemas.microsoft.com/office/drawing/2014/main" id="{6DA9F726-C270-AD48-B76B-827A3769F3A1}"/>
              </a:ext>
            </a:extLst>
          </p:cNvPr>
          <p:cNvSpPr txBox="1">
            <a:spLocks/>
          </p:cNvSpPr>
          <p:nvPr/>
        </p:nvSpPr>
        <p:spPr>
          <a:xfrm>
            <a:off x="1038127" y="3008435"/>
            <a:ext cx="4404147" cy="7537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1pPr>
            <a:lvl2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2pPr>
            <a:lvl3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3pPr>
            <a:lvl4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4pPr>
            <a:lvl5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5pPr>
            <a:lvl6pPr marL="0" marR="0" indent="3556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6pPr>
            <a:lvl7pPr marL="0" marR="0" indent="7112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7pPr>
            <a:lvl8pPr marL="0" marR="0" indent="10668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8pPr>
            <a:lvl9pPr marL="0" marR="0" indent="14224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9pPr>
          </a:lstStyle>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University of British Columbia</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York University</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King’s University College</a:t>
            </a:r>
          </a:p>
          <a:p>
            <a:pPr marL="0" marR="0" lvl="0" indent="0" algn="l" defTabSz="821531"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endParaRPr>
          </a:p>
        </p:txBody>
      </p:sp>
      <p:sp>
        <p:nvSpPr>
          <p:cNvPr id="19" name="Shape 25">
            <a:extLst>
              <a:ext uri="{FF2B5EF4-FFF2-40B4-BE49-F238E27FC236}">
                <a16:creationId xmlns:a16="http://schemas.microsoft.com/office/drawing/2014/main" id="{5389898F-23CF-8649-BD11-4AE71408B835}"/>
              </a:ext>
            </a:extLst>
          </p:cNvPr>
          <p:cNvSpPr/>
          <p:nvPr/>
        </p:nvSpPr>
        <p:spPr>
          <a:xfrm flipH="1">
            <a:off x="4328389" y="4048813"/>
            <a:ext cx="2539041" cy="88676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496" y="0"/>
                </a:lnTo>
                <a:lnTo>
                  <a:pt x="21600" y="0"/>
                </a:lnTo>
              </a:path>
            </a:pathLst>
          </a:custGeom>
          <a:noFill/>
          <a:ln w="31750" cap="flat">
            <a:solidFill>
              <a:schemeClr val="tx2">
                <a:lumMod val="60000"/>
                <a:lumOff val="40000"/>
              </a:schemeClr>
            </a:solidFill>
            <a:prstDash val="solid"/>
            <a:miter lim="400000"/>
          </a:ln>
          <a:effectLst/>
        </p:spPr>
        <p:txBody>
          <a:bodyPr wrap="square" lIns="50800" tIns="50800" rIns="50800" bIns="5080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5800" b="0" i="0" u="none" strike="noStrike" kern="0" cap="none" spc="0" normalizeH="0" baseline="0" noProof="0">
              <a:ln>
                <a:noFill/>
              </a:ln>
              <a:solidFill>
                <a:srgbClr val="000000"/>
              </a:solidFill>
              <a:effectLst/>
              <a:uLnTx/>
              <a:uFillTx/>
              <a:latin typeface="Gill Sans"/>
              <a:sym typeface="Gill Sans"/>
            </a:endParaRPr>
          </a:p>
        </p:txBody>
      </p:sp>
      <p:sp>
        <p:nvSpPr>
          <p:cNvPr id="20" name="Shape 31">
            <a:extLst>
              <a:ext uri="{FF2B5EF4-FFF2-40B4-BE49-F238E27FC236}">
                <a16:creationId xmlns:a16="http://schemas.microsoft.com/office/drawing/2014/main" id="{556E3D60-FBE5-A04C-A907-C115BCFCBF22}"/>
              </a:ext>
            </a:extLst>
          </p:cNvPr>
          <p:cNvSpPr/>
          <p:nvPr/>
        </p:nvSpPr>
        <p:spPr>
          <a:xfrm flipH="1">
            <a:off x="4932218" y="6108962"/>
            <a:ext cx="1890613" cy="100437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018" y="21600"/>
                </a:lnTo>
                <a:lnTo>
                  <a:pt x="0" y="0"/>
                </a:lnTo>
              </a:path>
            </a:pathLst>
          </a:custGeom>
          <a:noFill/>
          <a:ln w="31750" cap="flat">
            <a:solidFill>
              <a:schemeClr val="tx2">
                <a:lumMod val="60000"/>
                <a:lumOff val="40000"/>
              </a:schemeClr>
            </a:solidFill>
            <a:prstDash val="solid"/>
            <a:miter lim="400000"/>
          </a:ln>
          <a:effectLst/>
        </p:spPr>
        <p:txBody>
          <a:bodyPr wrap="square" lIns="50800" tIns="50800" rIns="50800" bIns="5080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5800" b="0" i="0" u="none" strike="noStrike" kern="0" cap="none" spc="0" normalizeH="0" baseline="0" noProof="0">
              <a:ln>
                <a:noFill/>
              </a:ln>
              <a:solidFill>
                <a:srgbClr val="000000"/>
              </a:solidFill>
              <a:effectLst/>
              <a:uLnTx/>
              <a:uFillTx/>
              <a:latin typeface="Gill Sans"/>
              <a:sym typeface="Gill Sans"/>
            </a:endParaRPr>
          </a:p>
        </p:txBody>
      </p:sp>
      <p:sp>
        <p:nvSpPr>
          <p:cNvPr id="21" name="Text Placeholder 12">
            <a:extLst>
              <a:ext uri="{FF2B5EF4-FFF2-40B4-BE49-F238E27FC236}">
                <a16:creationId xmlns:a16="http://schemas.microsoft.com/office/drawing/2014/main" id="{D1AB85DF-FA11-6542-A3F7-7300CE61CDFD}"/>
              </a:ext>
            </a:extLst>
          </p:cNvPr>
          <p:cNvSpPr txBox="1">
            <a:spLocks/>
          </p:cNvSpPr>
          <p:nvPr/>
        </p:nvSpPr>
        <p:spPr>
          <a:xfrm>
            <a:off x="8363161" y="5502057"/>
            <a:ext cx="3983331" cy="1377124"/>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1pPr>
            <a:lvl2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2pPr>
            <a:lvl3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3pPr>
            <a:lvl4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4pPr>
            <a:lvl5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5pPr>
            <a:lvl6pPr marL="0" marR="0" indent="3556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6pPr>
            <a:lvl7pPr marL="0" marR="0" indent="7112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7pPr>
            <a:lvl8pPr marL="0" marR="0" indent="10668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8pPr>
            <a:lvl9pPr marL="0" marR="0" indent="14224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9pPr>
          </a:lstStyle>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Sciences Po</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IE University</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Frankfurt School of </a:t>
            </a:r>
          </a:p>
          <a:p>
            <a:pPr marR="0" lvl="0" algn="l" defTabSz="821531" rtl="0" eaLnBrk="1" fontAlgn="auto" latinLnBrk="0" hangingPunct="1">
              <a:lnSpc>
                <a:spcPct val="100000"/>
              </a:lnSpc>
              <a:spcBef>
                <a:spcPts val="0"/>
              </a:spcBef>
              <a:spcAft>
                <a:spcPts val="0"/>
              </a:spcAft>
              <a:buClrTx/>
              <a:buSzTx/>
              <a:tabLst/>
              <a:defRPr/>
            </a:pPr>
            <a:r>
              <a:rPr lang="en-US" dirty="0">
                <a:solidFill>
                  <a:srgbClr val="194679"/>
                </a:solidFill>
              </a:rPr>
              <a:t>   </a:t>
            </a: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Finance &amp; Management</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DHBW</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Library of Mistakes</a:t>
            </a:r>
          </a:p>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srgbClr val="194679"/>
                </a:solidFill>
                <a:effectLst/>
                <a:uLnTx/>
                <a:uFillTx/>
                <a:latin typeface="Avenir Next" panose="020B0503020202020204" pitchFamily="34" charset="0"/>
                <a:sym typeface="Avenir Next"/>
              </a:rPr>
              <a:t>WageIndicator</a:t>
            </a: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 </a:t>
            </a:r>
          </a:p>
        </p:txBody>
      </p:sp>
      <p:sp>
        <p:nvSpPr>
          <p:cNvPr id="22" name="Shape 31">
            <a:extLst>
              <a:ext uri="{FF2B5EF4-FFF2-40B4-BE49-F238E27FC236}">
                <a16:creationId xmlns:a16="http://schemas.microsoft.com/office/drawing/2014/main" id="{5401539A-4051-A442-8CAF-25CE0D74AF0E}"/>
              </a:ext>
            </a:extLst>
          </p:cNvPr>
          <p:cNvSpPr/>
          <p:nvPr/>
        </p:nvSpPr>
        <p:spPr>
          <a:xfrm flipH="1">
            <a:off x="10335488" y="5334418"/>
            <a:ext cx="1728242" cy="74683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018" y="21600"/>
                </a:lnTo>
                <a:lnTo>
                  <a:pt x="0" y="0"/>
                </a:lnTo>
              </a:path>
            </a:pathLst>
          </a:custGeom>
          <a:noFill/>
          <a:ln w="31750" cap="flat">
            <a:solidFill>
              <a:schemeClr val="tx2">
                <a:lumMod val="60000"/>
                <a:lumOff val="40000"/>
              </a:schemeClr>
            </a:solidFill>
            <a:prstDash val="solid"/>
            <a:miter lim="400000"/>
          </a:ln>
          <a:effectLst/>
        </p:spPr>
        <p:txBody>
          <a:bodyPr wrap="square" lIns="50800" tIns="50800" rIns="50800" bIns="5080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5800" b="0" i="0" u="none" strike="noStrike" kern="0" cap="none" spc="0" normalizeH="0" baseline="0" noProof="0">
              <a:ln>
                <a:noFill/>
              </a:ln>
              <a:solidFill>
                <a:srgbClr val="000000"/>
              </a:solidFill>
              <a:effectLst/>
              <a:uLnTx/>
              <a:uFillTx/>
              <a:latin typeface="Gill Sans"/>
              <a:sym typeface="Gill Sans"/>
            </a:endParaRPr>
          </a:p>
        </p:txBody>
      </p:sp>
      <p:sp>
        <p:nvSpPr>
          <p:cNvPr id="24" name="Text Placeholder 12">
            <a:extLst>
              <a:ext uri="{FF2B5EF4-FFF2-40B4-BE49-F238E27FC236}">
                <a16:creationId xmlns:a16="http://schemas.microsoft.com/office/drawing/2014/main" id="{54BD6754-92B4-CE4D-9615-A5DD3FB1ABA2}"/>
              </a:ext>
            </a:extLst>
          </p:cNvPr>
          <p:cNvSpPr txBox="1">
            <a:spLocks/>
          </p:cNvSpPr>
          <p:nvPr/>
        </p:nvSpPr>
        <p:spPr>
          <a:xfrm>
            <a:off x="14626831" y="7792210"/>
            <a:ext cx="1280901" cy="4572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1pPr>
            <a:lvl2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2pPr>
            <a:lvl3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3pPr>
            <a:lvl4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4pPr>
            <a:lvl5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5pPr>
            <a:lvl6pPr marL="0" marR="0" indent="3556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6pPr>
            <a:lvl7pPr marL="0" marR="0" indent="7112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7pPr>
            <a:lvl8pPr marL="0" marR="0" indent="10668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8pPr>
            <a:lvl9pPr marL="0" marR="0" indent="14224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9pPr>
          </a:lstStyle>
          <a:p>
            <a:pPr marL="230188" marR="0" lvl="0" indent="-230188"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srgbClr val="C82506">
                    <a:lumMod val="60000"/>
                    <a:lumOff val="40000"/>
                  </a:srgbClr>
                </a:solidFill>
                <a:effectLst/>
                <a:uLnTx/>
                <a:uFillTx/>
                <a:latin typeface="Avenir Next" panose="020B0503020202020204" pitchFamily="34" charset="0"/>
                <a:sym typeface="Avenir Next"/>
              </a:rPr>
              <a:t>FLAME</a:t>
            </a:r>
          </a:p>
        </p:txBody>
      </p:sp>
      <p:sp>
        <p:nvSpPr>
          <p:cNvPr id="25" name="Shape 31">
            <a:extLst>
              <a:ext uri="{FF2B5EF4-FFF2-40B4-BE49-F238E27FC236}">
                <a16:creationId xmlns:a16="http://schemas.microsoft.com/office/drawing/2014/main" id="{72190439-081F-AC4C-8F91-59584D5EB7FE}"/>
              </a:ext>
            </a:extLst>
          </p:cNvPr>
          <p:cNvSpPr/>
          <p:nvPr/>
        </p:nvSpPr>
        <p:spPr>
          <a:xfrm flipH="1">
            <a:off x="15592027" y="7223502"/>
            <a:ext cx="315705" cy="67954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018" y="21600"/>
                </a:lnTo>
                <a:lnTo>
                  <a:pt x="0" y="0"/>
                </a:lnTo>
              </a:path>
            </a:pathLst>
          </a:custGeom>
          <a:noFill/>
          <a:ln w="31750" cap="flat">
            <a:solidFill>
              <a:schemeClr val="tx2">
                <a:lumMod val="60000"/>
                <a:lumOff val="40000"/>
              </a:schemeClr>
            </a:solidFill>
            <a:prstDash val="solid"/>
            <a:miter lim="400000"/>
          </a:ln>
          <a:effectLst/>
        </p:spPr>
        <p:txBody>
          <a:bodyPr wrap="square" lIns="50800" tIns="50800" rIns="50800" bIns="5080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5800" b="0" i="0" u="none" strike="noStrike" kern="0" cap="none" spc="0" normalizeH="0" baseline="0" noProof="0" dirty="0">
              <a:ln>
                <a:noFill/>
              </a:ln>
              <a:solidFill>
                <a:srgbClr val="000000"/>
              </a:solidFill>
              <a:effectLst/>
              <a:uLnTx/>
              <a:uFillTx/>
              <a:latin typeface="Gill Sans"/>
              <a:sym typeface="Gill Sans"/>
            </a:endParaRPr>
          </a:p>
        </p:txBody>
      </p:sp>
      <p:sp>
        <p:nvSpPr>
          <p:cNvPr id="26" name="Shape 23">
            <a:extLst>
              <a:ext uri="{FF2B5EF4-FFF2-40B4-BE49-F238E27FC236}">
                <a16:creationId xmlns:a16="http://schemas.microsoft.com/office/drawing/2014/main" id="{2120DA3B-DE63-E34B-ADDD-A26A52884462}"/>
              </a:ext>
            </a:extLst>
          </p:cNvPr>
          <p:cNvSpPr/>
          <p:nvPr/>
        </p:nvSpPr>
        <p:spPr>
          <a:xfrm>
            <a:off x="18434484" y="6549907"/>
            <a:ext cx="776849" cy="36031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018" y="21600"/>
                </a:lnTo>
                <a:lnTo>
                  <a:pt x="0" y="0"/>
                </a:lnTo>
              </a:path>
            </a:pathLst>
          </a:custGeom>
          <a:noFill/>
          <a:ln w="31750" cap="flat">
            <a:solidFill>
              <a:schemeClr val="tx2">
                <a:lumMod val="60000"/>
                <a:lumOff val="40000"/>
              </a:schemeClr>
            </a:solidFill>
            <a:prstDash val="solid"/>
            <a:miter lim="400000"/>
          </a:ln>
          <a:effectLst/>
        </p:spPr>
        <p:txBody>
          <a:bodyPr wrap="square" lIns="50800" tIns="50800" rIns="50800" bIns="50800" numCol="1" anchor="ctr">
            <a:no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5800" b="0" i="0" u="none" strike="noStrike" kern="0" cap="none" spc="0" normalizeH="0" baseline="0" noProof="0" dirty="0">
              <a:ln>
                <a:noFill/>
              </a:ln>
              <a:solidFill>
                <a:srgbClr val="000000"/>
              </a:solidFill>
              <a:effectLst/>
              <a:uLnTx/>
              <a:uFillTx/>
              <a:latin typeface="Gill Sans"/>
              <a:sym typeface="Gill Sans"/>
            </a:endParaRPr>
          </a:p>
        </p:txBody>
      </p:sp>
      <p:sp>
        <p:nvSpPr>
          <p:cNvPr id="27" name="Text Placeholder 12">
            <a:extLst>
              <a:ext uri="{FF2B5EF4-FFF2-40B4-BE49-F238E27FC236}">
                <a16:creationId xmlns:a16="http://schemas.microsoft.com/office/drawing/2014/main" id="{C1004653-26B3-F245-8ACD-79577E7C563B}"/>
              </a:ext>
            </a:extLst>
          </p:cNvPr>
          <p:cNvSpPr txBox="1">
            <a:spLocks/>
          </p:cNvSpPr>
          <p:nvPr/>
        </p:nvSpPr>
        <p:spPr>
          <a:xfrm>
            <a:off x="19459441" y="6611150"/>
            <a:ext cx="3867774" cy="78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1pPr>
            <a:lvl2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2pPr>
            <a:lvl3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3pPr>
            <a:lvl4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4pPr>
            <a:lvl5pPr marL="0" marR="0" indent="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53585F"/>
                </a:solidFill>
                <a:uFillTx/>
                <a:latin typeface="Avenir Next" panose="020B0503020202020204" pitchFamily="34" charset="0"/>
                <a:ea typeface="Avenir Next"/>
                <a:cs typeface="Avenir Next"/>
                <a:sym typeface="Avenir Next"/>
              </a:defRPr>
            </a:lvl5pPr>
            <a:lvl6pPr marL="0" marR="0" indent="3556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6pPr>
            <a:lvl7pPr marL="0" marR="0" indent="7112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7pPr>
            <a:lvl8pPr marL="0" marR="0" indent="10668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8pPr>
            <a:lvl9pPr marL="0" marR="0" indent="1422400" algn="l" defTabSz="821531" rtl="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a:ea typeface="Avenir Next"/>
                <a:cs typeface="Avenir Next"/>
                <a:sym typeface="Avenir Next"/>
              </a:defRPr>
            </a:lvl9pPr>
          </a:lstStyle>
          <a:p>
            <a:pPr marL="285750" marR="0" lvl="0" indent="-28575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Center for Southeast Asian Studies, National </a:t>
            </a:r>
            <a:r>
              <a:rPr kumimoji="0" lang="en-US" b="0" i="0" u="none" strike="noStrike" kern="0" cap="none" spc="0" normalizeH="0" baseline="0" noProof="0" dirty="0" err="1">
                <a:ln>
                  <a:noFill/>
                </a:ln>
                <a:solidFill>
                  <a:srgbClr val="194679"/>
                </a:solidFill>
                <a:effectLst/>
                <a:uLnTx/>
                <a:uFillTx/>
                <a:latin typeface="Avenir Next" panose="020B0503020202020204" pitchFamily="34" charset="0"/>
                <a:sym typeface="Avenir Next"/>
              </a:rPr>
              <a:t>Chengchi</a:t>
            </a:r>
            <a:r>
              <a:rPr kumimoji="0" lang="en-US" b="0" i="0" u="none" strike="noStrike" kern="0" cap="none" spc="0" normalizeH="0" baseline="0" noProof="0" dirty="0">
                <a:ln>
                  <a:noFill/>
                </a:ln>
                <a:solidFill>
                  <a:srgbClr val="194679"/>
                </a:solidFill>
                <a:effectLst/>
                <a:uLnTx/>
                <a:uFillTx/>
                <a:latin typeface="Avenir Next" panose="020B0503020202020204" pitchFamily="34" charset="0"/>
                <a:sym typeface="Avenir Next"/>
              </a:rPr>
              <a:t> University </a:t>
            </a:r>
          </a:p>
        </p:txBody>
      </p:sp>
    </p:spTree>
    <p:extLst>
      <p:ext uri="{BB962C8B-B14F-4D97-AF65-F5344CB8AC3E}">
        <p14:creationId xmlns:p14="http://schemas.microsoft.com/office/powerpoint/2010/main" val="99685189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236908"/>
            <a:ext cx="15521402" cy="1123468"/>
          </a:xfrm>
          <a:prstGeom prst="rect">
            <a:avLst/>
          </a:prstGeom>
        </p:spPr>
        <p:txBody>
          <a:bodyPr/>
          <a:lstStyle/>
          <a:p>
            <a:r>
              <a:rPr lang="en-US" sz="6600" dirty="0"/>
              <a:t>Global Immersion</a:t>
            </a:r>
            <a:endParaRPr sz="6600" dirty="0"/>
          </a:p>
        </p:txBody>
      </p:sp>
      <p:sp>
        <p:nvSpPr>
          <p:cNvPr id="23" name="Introduction goes here">
            <a:extLst>
              <a:ext uri="{FF2B5EF4-FFF2-40B4-BE49-F238E27FC236}">
                <a16:creationId xmlns:a16="http://schemas.microsoft.com/office/drawing/2014/main" id="{282308A7-B350-0A4A-B170-AD150150ED48}"/>
              </a:ext>
            </a:extLst>
          </p:cNvPr>
          <p:cNvSpPr txBox="1">
            <a:spLocks noGrp="1"/>
          </p:cNvSpPr>
          <p:nvPr>
            <p:ph type="body" sz="quarter" idx="13"/>
          </p:nvPr>
        </p:nvSpPr>
        <p:spPr>
          <a:xfrm>
            <a:off x="5309547" y="1507483"/>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sz="4000" dirty="0">
                <a:solidFill>
                  <a:schemeClr val="tx1"/>
                </a:solidFill>
              </a:rPr>
              <a:t>Some examples of conferences and research opportunities</a:t>
            </a:r>
          </a:p>
        </p:txBody>
      </p:sp>
      <p:grpSp>
        <p:nvGrpSpPr>
          <p:cNvPr id="29" name="Group 18">
            <a:extLst>
              <a:ext uri="{FF2B5EF4-FFF2-40B4-BE49-F238E27FC236}">
                <a16:creationId xmlns:a16="http://schemas.microsoft.com/office/drawing/2014/main" id="{0818A8E6-F303-A245-812A-7057531F1449}"/>
              </a:ext>
            </a:extLst>
          </p:cNvPr>
          <p:cNvGrpSpPr>
            <a:grpSpLocks noChangeAspect="1"/>
          </p:cNvGrpSpPr>
          <p:nvPr/>
        </p:nvGrpSpPr>
        <p:grpSpPr>
          <a:xfrm>
            <a:off x="1072196" y="1881453"/>
            <a:ext cx="22303751" cy="8939308"/>
            <a:chOff x="-1082071" y="-276172"/>
            <a:chExt cx="13581605" cy="5443485"/>
          </a:xfrm>
        </p:grpSpPr>
        <p:grpSp>
          <p:nvGrpSpPr>
            <p:cNvPr id="30" name="Group 11">
              <a:extLst>
                <a:ext uri="{FF2B5EF4-FFF2-40B4-BE49-F238E27FC236}">
                  <a16:creationId xmlns:a16="http://schemas.microsoft.com/office/drawing/2014/main" id="{4740BD4F-5830-E249-90D9-220F534A9E05}"/>
                </a:ext>
              </a:extLst>
            </p:cNvPr>
            <p:cNvGrpSpPr/>
            <p:nvPr/>
          </p:nvGrpSpPr>
          <p:grpSpPr>
            <a:xfrm>
              <a:off x="2933706" y="0"/>
              <a:ext cx="5167313" cy="5167313"/>
              <a:chOff x="0" y="0"/>
              <a:chExt cx="5167312" cy="5167312"/>
            </a:xfrm>
          </p:grpSpPr>
          <p:sp>
            <p:nvSpPr>
              <p:cNvPr id="37" name="Shape 6">
                <a:extLst>
                  <a:ext uri="{FF2B5EF4-FFF2-40B4-BE49-F238E27FC236}">
                    <a16:creationId xmlns:a16="http://schemas.microsoft.com/office/drawing/2014/main" id="{84E2AD6C-75B6-5048-A36B-9E197DCD2DB7}"/>
                  </a:ext>
                </a:extLst>
              </p:cNvPr>
              <p:cNvSpPr/>
              <p:nvPr/>
            </p:nvSpPr>
            <p:spPr>
              <a:xfrm>
                <a:off x="0" y="0"/>
                <a:ext cx="2747963" cy="5166519"/>
              </a:xfrm>
              <a:custGeom>
                <a:avLst/>
                <a:gdLst/>
                <a:ahLst/>
                <a:cxnLst>
                  <a:cxn ang="0">
                    <a:pos x="wd2" y="hd2"/>
                  </a:cxn>
                  <a:cxn ang="5400000">
                    <a:pos x="wd2" y="hd2"/>
                  </a:cxn>
                  <a:cxn ang="10800000">
                    <a:pos x="wd2" y="hd2"/>
                  </a:cxn>
                  <a:cxn ang="16200000">
                    <a:pos x="wd2" y="hd2"/>
                  </a:cxn>
                </a:cxnLst>
                <a:rect l="0" t="0" r="r" b="b"/>
                <a:pathLst>
                  <a:path w="21600" h="21600" extrusionOk="0">
                    <a:moveTo>
                      <a:pt x="20308" y="0"/>
                    </a:moveTo>
                    <a:cubicBezTo>
                      <a:pt x="14701" y="0"/>
                      <a:pt x="9624" y="1210"/>
                      <a:pt x="5949" y="3164"/>
                    </a:cubicBezTo>
                    <a:cubicBezTo>
                      <a:pt x="2319" y="5095"/>
                      <a:pt x="61" y="7754"/>
                      <a:pt x="6" y="10694"/>
                    </a:cubicBezTo>
                    <a:lnTo>
                      <a:pt x="1750" y="11487"/>
                    </a:lnTo>
                    <a:lnTo>
                      <a:pt x="2605" y="11097"/>
                    </a:lnTo>
                    <a:lnTo>
                      <a:pt x="1750" y="11489"/>
                    </a:lnTo>
                    <a:lnTo>
                      <a:pt x="6" y="10694"/>
                    </a:lnTo>
                    <a:cubicBezTo>
                      <a:pt x="6" y="10730"/>
                      <a:pt x="0" y="10765"/>
                      <a:pt x="0" y="10802"/>
                    </a:cubicBezTo>
                    <a:cubicBezTo>
                      <a:pt x="0" y="13784"/>
                      <a:pt x="2278" y="16485"/>
                      <a:pt x="5952" y="18439"/>
                    </a:cubicBezTo>
                    <a:cubicBezTo>
                      <a:pt x="9582" y="20370"/>
                      <a:pt x="14579" y="21571"/>
                      <a:pt x="20106" y="21600"/>
                    </a:cubicBezTo>
                    <a:lnTo>
                      <a:pt x="21600" y="20672"/>
                    </a:lnTo>
                    <a:lnTo>
                      <a:pt x="20237" y="19826"/>
                    </a:lnTo>
                    <a:cubicBezTo>
                      <a:pt x="15579" y="19816"/>
                      <a:pt x="11363" y="18810"/>
                      <a:pt x="8307" y="17185"/>
                    </a:cubicBezTo>
                    <a:cubicBezTo>
                      <a:pt x="5236" y="15551"/>
                      <a:pt x="3338" y="13294"/>
                      <a:pt x="3338" y="10802"/>
                    </a:cubicBezTo>
                    <a:cubicBezTo>
                      <a:pt x="3338" y="10789"/>
                      <a:pt x="3338" y="10778"/>
                      <a:pt x="3338" y="10765"/>
                    </a:cubicBezTo>
                    <a:cubicBezTo>
                      <a:pt x="3338" y="10765"/>
                      <a:pt x="3338" y="10764"/>
                      <a:pt x="3338" y="10763"/>
                    </a:cubicBezTo>
                    <a:lnTo>
                      <a:pt x="3341" y="10763"/>
                    </a:lnTo>
                    <a:cubicBezTo>
                      <a:pt x="3360" y="8286"/>
                      <a:pt x="5252" y="6044"/>
                      <a:pt x="8307" y="4419"/>
                    </a:cubicBezTo>
                    <a:cubicBezTo>
                      <a:pt x="11379" y="2785"/>
                      <a:pt x="15622" y="1774"/>
                      <a:pt x="20308" y="1774"/>
                    </a:cubicBezTo>
                    <a:cubicBezTo>
                      <a:pt x="20333" y="1774"/>
                      <a:pt x="20356" y="1775"/>
                      <a:pt x="20380" y="1775"/>
                    </a:cubicBezTo>
                    <a:lnTo>
                      <a:pt x="19017" y="931"/>
                    </a:lnTo>
                    <a:lnTo>
                      <a:pt x="20511" y="3"/>
                    </a:lnTo>
                    <a:cubicBezTo>
                      <a:pt x="20443" y="3"/>
                      <a:pt x="20377" y="0"/>
                      <a:pt x="20308" y="0"/>
                    </a:cubicBezTo>
                    <a:close/>
                  </a:path>
                </a:pathLst>
              </a:custGeom>
              <a:solidFill>
                <a:srgbClr val="E5E5E5"/>
              </a:solidFill>
              <a:ln w="12700" cap="flat">
                <a:noFill/>
                <a:miter lim="400000"/>
              </a:ln>
              <a:effectLst/>
            </p:spPr>
            <p:txBody>
              <a:bodyPr wrap="square" lIns="0" tIns="0" rIns="0" bIns="0" numCol="1" anchor="ctr">
                <a:noAutofit/>
              </a:bodyPr>
              <a:lstStyle/>
              <a:p>
                <a:pPr algn="l" defTabSz="821560">
                  <a:lnSpc>
                    <a:spcPct val="110000"/>
                  </a:lnSpc>
                  <a:spcBef>
                    <a:spcPts val="4219"/>
                  </a:spcBef>
                  <a:defRPr sz="2000">
                    <a:solidFill>
                      <a:srgbClr val="4C4C4C"/>
                    </a:solidFill>
                    <a:latin typeface="Helvetica Neue Light"/>
                    <a:ea typeface="Helvetica Neue Light"/>
                    <a:cs typeface="Helvetica Neue Light"/>
                    <a:sym typeface="Helvetica Neue Light"/>
                  </a:defRPr>
                </a:pPr>
                <a:endParaRPr sz="2813">
                  <a:solidFill>
                    <a:srgbClr val="194679"/>
                  </a:solidFill>
                  <a:latin typeface="Avenir Next" panose="020B0503020202020204" pitchFamily="34" charset="0"/>
                </a:endParaRPr>
              </a:p>
            </p:txBody>
          </p:sp>
          <p:sp>
            <p:nvSpPr>
              <p:cNvPr id="38" name="Shape 7">
                <a:extLst>
                  <a:ext uri="{FF2B5EF4-FFF2-40B4-BE49-F238E27FC236}">
                    <a16:creationId xmlns:a16="http://schemas.microsoft.com/office/drawing/2014/main" id="{FBE7A731-A638-0447-A791-927D03FA7C4B}"/>
                  </a:ext>
                </a:extLst>
              </p:cNvPr>
              <p:cNvSpPr/>
              <p:nvPr/>
            </p:nvSpPr>
            <p:spPr>
              <a:xfrm>
                <a:off x="2419350" y="793"/>
                <a:ext cx="2747963" cy="5166520"/>
              </a:xfrm>
              <a:custGeom>
                <a:avLst/>
                <a:gdLst/>
                <a:ahLst/>
                <a:cxnLst>
                  <a:cxn ang="0">
                    <a:pos x="wd2" y="hd2"/>
                  </a:cxn>
                  <a:cxn ang="5400000">
                    <a:pos x="wd2" y="hd2"/>
                  </a:cxn>
                  <a:cxn ang="10800000">
                    <a:pos x="wd2" y="hd2"/>
                  </a:cxn>
                  <a:cxn ang="16200000">
                    <a:pos x="wd2" y="hd2"/>
                  </a:cxn>
                </a:cxnLst>
                <a:rect l="0" t="0" r="r" b="b"/>
                <a:pathLst>
                  <a:path w="21600" h="21600" extrusionOk="0">
                    <a:moveTo>
                      <a:pt x="1494" y="0"/>
                    </a:moveTo>
                    <a:lnTo>
                      <a:pt x="0" y="928"/>
                    </a:lnTo>
                    <a:lnTo>
                      <a:pt x="1363" y="1774"/>
                    </a:lnTo>
                    <a:cubicBezTo>
                      <a:pt x="6021" y="1784"/>
                      <a:pt x="10237" y="2790"/>
                      <a:pt x="13293" y="4415"/>
                    </a:cubicBezTo>
                    <a:cubicBezTo>
                      <a:pt x="16364" y="6049"/>
                      <a:pt x="18265" y="8306"/>
                      <a:pt x="18265" y="10798"/>
                    </a:cubicBezTo>
                    <a:cubicBezTo>
                      <a:pt x="18265" y="10811"/>
                      <a:pt x="18262" y="10822"/>
                      <a:pt x="18262" y="10835"/>
                    </a:cubicBezTo>
                    <a:lnTo>
                      <a:pt x="18262" y="10837"/>
                    </a:lnTo>
                    <a:lnTo>
                      <a:pt x="18259" y="10837"/>
                    </a:lnTo>
                    <a:cubicBezTo>
                      <a:pt x="18240" y="13314"/>
                      <a:pt x="16348" y="15556"/>
                      <a:pt x="13293" y="17181"/>
                    </a:cubicBezTo>
                    <a:cubicBezTo>
                      <a:pt x="10221" y="18815"/>
                      <a:pt x="5978" y="19826"/>
                      <a:pt x="1292" y="19826"/>
                    </a:cubicBezTo>
                    <a:cubicBezTo>
                      <a:pt x="1267" y="19826"/>
                      <a:pt x="1244" y="19825"/>
                      <a:pt x="1220" y="19825"/>
                    </a:cubicBezTo>
                    <a:lnTo>
                      <a:pt x="2583" y="20669"/>
                    </a:lnTo>
                    <a:lnTo>
                      <a:pt x="1089" y="21597"/>
                    </a:lnTo>
                    <a:cubicBezTo>
                      <a:pt x="1157" y="21597"/>
                      <a:pt x="1223" y="21600"/>
                      <a:pt x="1292" y="21600"/>
                    </a:cubicBezTo>
                    <a:cubicBezTo>
                      <a:pt x="6899" y="21600"/>
                      <a:pt x="11976" y="20390"/>
                      <a:pt x="15651" y="18436"/>
                    </a:cubicBezTo>
                    <a:cubicBezTo>
                      <a:pt x="19281" y="16505"/>
                      <a:pt x="21539" y="13846"/>
                      <a:pt x="21594" y="10906"/>
                    </a:cubicBezTo>
                    <a:cubicBezTo>
                      <a:pt x="21594" y="10870"/>
                      <a:pt x="21600" y="10835"/>
                      <a:pt x="21600" y="10798"/>
                    </a:cubicBezTo>
                    <a:cubicBezTo>
                      <a:pt x="21600" y="7816"/>
                      <a:pt x="19326" y="5115"/>
                      <a:pt x="15651" y="3161"/>
                    </a:cubicBezTo>
                    <a:cubicBezTo>
                      <a:pt x="12021" y="1230"/>
                      <a:pt x="7021" y="29"/>
                      <a:pt x="1494" y="0"/>
                    </a:cubicBezTo>
                    <a:close/>
                  </a:path>
                </a:pathLst>
              </a:custGeom>
              <a:solidFill>
                <a:srgbClr val="B9B9B9"/>
              </a:solidFill>
              <a:ln w="12700" cap="flat">
                <a:noFill/>
                <a:miter lim="400000"/>
              </a:ln>
              <a:effectLst/>
            </p:spPr>
            <p:txBody>
              <a:bodyPr wrap="square" lIns="0" tIns="0" rIns="0" bIns="0" numCol="1" anchor="ctr">
                <a:noAutofit/>
              </a:bodyPr>
              <a:lstStyle/>
              <a:p>
                <a:pPr lvl="0"/>
                <a:endParaRPr sz="8157">
                  <a:solidFill>
                    <a:srgbClr val="194679"/>
                  </a:solidFill>
                  <a:latin typeface="Avenir Next" panose="020B0503020202020204" pitchFamily="34" charset="0"/>
                </a:endParaRPr>
              </a:p>
            </p:txBody>
          </p:sp>
          <p:grpSp>
            <p:nvGrpSpPr>
              <p:cNvPr id="39" name="Group 10">
                <a:extLst>
                  <a:ext uri="{FF2B5EF4-FFF2-40B4-BE49-F238E27FC236}">
                    <a16:creationId xmlns:a16="http://schemas.microsoft.com/office/drawing/2014/main" id="{58A417B8-09A4-454B-8032-79B9EFFDE38D}"/>
                  </a:ext>
                </a:extLst>
              </p:cNvPr>
              <p:cNvGrpSpPr/>
              <p:nvPr/>
            </p:nvGrpSpPr>
            <p:grpSpPr>
              <a:xfrm>
                <a:off x="649025" y="625054"/>
                <a:ext cx="3869262" cy="3860848"/>
                <a:chOff x="0" y="0"/>
                <a:chExt cx="3869260" cy="3860847"/>
              </a:xfrm>
            </p:grpSpPr>
            <p:sp>
              <p:nvSpPr>
                <p:cNvPr id="40" name="Shape 8">
                  <a:extLst>
                    <a:ext uri="{FF2B5EF4-FFF2-40B4-BE49-F238E27FC236}">
                      <a16:creationId xmlns:a16="http://schemas.microsoft.com/office/drawing/2014/main" id="{6AD1D876-9D31-4942-8951-853AFD58A8B3}"/>
                    </a:ext>
                  </a:extLst>
                </p:cNvPr>
                <p:cNvSpPr/>
                <p:nvPr/>
              </p:nvSpPr>
              <p:spPr>
                <a:xfrm>
                  <a:off x="0" y="0"/>
                  <a:ext cx="3869261" cy="386084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205C97"/>
                </a:solidFill>
                <a:ln w="12700" cap="flat">
                  <a:noFill/>
                  <a:miter lim="400000"/>
                </a:ln>
                <a:effectLst/>
              </p:spPr>
              <p:txBody>
                <a:bodyPr wrap="square" lIns="0" tIns="0" rIns="0" bIns="0" numCol="1" anchor="ctr">
                  <a:noAutofit/>
                </a:bodyPr>
                <a:lstStyle/>
                <a:p>
                  <a:pPr lvl="0"/>
                  <a:endParaRPr sz="8157" dirty="0">
                    <a:solidFill>
                      <a:srgbClr val="194679"/>
                    </a:solidFill>
                    <a:latin typeface="Avenir Next" panose="020B0503020202020204" pitchFamily="34" charset="0"/>
                  </a:endParaRPr>
                </a:p>
              </p:txBody>
            </p:sp>
            <p:sp>
              <p:nvSpPr>
                <p:cNvPr id="41" name="Shape 9">
                  <a:extLst>
                    <a:ext uri="{FF2B5EF4-FFF2-40B4-BE49-F238E27FC236}">
                      <a16:creationId xmlns:a16="http://schemas.microsoft.com/office/drawing/2014/main" id="{35289C02-FD4A-A546-BC82-68BAA067A6FF}"/>
                    </a:ext>
                  </a:extLst>
                </p:cNvPr>
                <p:cNvSpPr/>
                <p:nvPr/>
              </p:nvSpPr>
              <p:spPr>
                <a:xfrm>
                  <a:off x="777266" y="101936"/>
                  <a:ext cx="2456511" cy="3549482"/>
                </a:xfrm>
                <a:custGeom>
                  <a:avLst/>
                  <a:gdLst/>
                  <a:ahLst/>
                  <a:cxnLst>
                    <a:cxn ang="0">
                      <a:pos x="wd2" y="hd2"/>
                    </a:cxn>
                    <a:cxn ang="5400000">
                      <a:pos x="wd2" y="hd2"/>
                    </a:cxn>
                    <a:cxn ang="10800000">
                      <a:pos x="wd2" y="hd2"/>
                    </a:cxn>
                    <a:cxn ang="16200000">
                      <a:pos x="wd2" y="hd2"/>
                    </a:cxn>
                  </a:cxnLst>
                  <a:rect l="0" t="0" r="r" b="b"/>
                  <a:pathLst>
                    <a:path w="20624" h="21378" extrusionOk="0">
                      <a:moveTo>
                        <a:pt x="10555" y="9976"/>
                      </a:moveTo>
                      <a:cubicBezTo>
                        <a:pt x="9964" y="9881"/>
                        <a:pt x="9449" y="9919"/>
                        <a:pt x="9405" y="10060"/>
                      </a:cubicBezTo>
                      <a:cubicBezTo>
                        <a:pt x="9361" y="10201"/>
                        <a:pt x="9804" y="10393"/>
                        <a:pt x="10395" y="10488"/>
                      </a:cubicBezTo>
                      <a:cubicBezTo>
                        <a:pt x="10986" y="10583"/>
                        <a:pt x="11501" y="10545"/>
                        <a:pt x="11545" y="10403"/>
                      </a:cubicBezTo>
                      <a:cubicBezTo>
                        <a:pt x="11589" y="10262"/>
                        <a:pt x="11146" y="10070"/>
                        <a:pt x="10555" y="9976"/>
                      </a:cubicBezTo>
                      <a:close/>
                      <a:moveTo>
                        <a:pt x="17197" y="13840"/>
                      </a:moveTo>
                      <a:cubicBezTo>
                        <a:pt x="17304" y="13527"/>
                        <a:pt x="17520" y="13167"/>
                        <a:pt x="17348" y="12852"/>
                      </a:cubicBezTo>
                      <a:cubicBezTo>
                        <a:pt x="17183" y="12550"/>
                        <a:pt x="13854" y="11819"/>
                        <a:pt x="13288" y="11819"/>
                      </a:cubicBezTo>
                      <a:cubicBezTo>
                        <a:pt x="12345" y="11819"/>
                        <a:pt x="11372" y="11842"/>
                        <a:pt x="10964" y="12559"/>
                      </a:cubicBezTo>
                      <a:cubicBezTo>
                        <a:pt x="10964" y="12559"/>
                        <a:pt x="8149" y="11691"/>
                        <a:pt x="8151" y="11303"/>
                      </a:cubicBezTo>
                      <a:cubicBezTo>
                        <a:pt x="8152" y="11134"/>
                        <a:pt x="8645" y="10164"/>
                        <a:pt x="8242" y="10160"/>
                      </a:cubicBezTo>
                      <a:cubicBezTo>
                        <a:pt x="7840" y="10155"/>
                        <a:pt x="6651" y="11320"/>
                        <a:pt x="6027" y="10451"/>
                      </a:cubicBezTo>
                      <a:cubicBezTo>
                        <a:pt x="5403" y="9581"/>
                        <a:pt x="6089" y="8451"/>
                        <a:pt x="8346" y="8772"/>
                      </a:cubicBezTo>
                      <a:cubicBezTo>
                        <a:pt x="10141" y="9028"/>
                        <a:pt x="9994" y="9968"/>
                        <a:pt x="10010" y="9314"/>
                      </a:cubicBezTo>
                      <a:cubicBezTo>
                        <a:pt x="10032" y="8445"/>
                        <a:pt x="10911" y="7298"/>
                        <a:pt x="11111" y="7014"/>
                      </a:cubicBezTo>
                      <a:cubicBezTo>
                        <a:pt x="11548" y="6390"/>
                        <a:pt x="12791" y="5882"/>
                        <a:pt x="12877" y="5670"/>
                      </a:cubicBezTo>
                      <a:cubicBezTo>
                        <a:pt x="12877" y="5670"/>
                        <a:pt x="12490" y="5065"/>
                        <a:pt x="12224" y="5052"/>
                      </a:cubicBezTo>
                      <a:cubicBezTo>
                        <a:pt x="11964" y="5040"/>
                        <a:pt x="13723" y="4485"/>
                        <a:pt x="13415" y="4395"/>
                      </a:cubicBezTo>
                      <a:cubicBezTo>
                        <a:pt x="13039" y="4287"/>
                        <a:pt x="11658" y="3484"/>
                        <a:pt x="11207" y="3353"/>
                      </a:cubicBezTo>
                      <a:cubicBezTo>
                        <a:pt x="10825" y="3242"/>
                        <a:pt x="10480" y="2908"/>
                        <a:pt x="10030" y="2928"/>
                      </a:cubicBezTo>
                      <a:cubicBezTo>
                        <a:pt x="9401" y="2956"/>
                        <a:pt x="10692" y="4940"/>
                        <a:pt x="9087" y="4314"/>
                      </a:cubicBezTo>
                      <a:cubicBezTo>
                        <a:pt x="8765" y="4188"/>
                        <a:pt x="7844" y="3986"/>
                        <a:pt x="7682" y="3724"/>
                      </a:cubicBezTo>
                      <a:cubicBezTo>
                        <a:pt x="7533" y="3482"/>
                        <a:pt x="8133" y="2959"/>
                        <a:pt x="8348" y="2793"/>
                      </a:cubicBezTo>
                      <a:cubicBezTo>
                        <a:pt x="8707" y="2516"/>
                        <a:pt x="9496" y="2529"/>
                        <a:pt x="9949" y="2653"/>
                      </a:cubicBezTo>
                      <a:cubicBezTo>
                        <a:pt x="10359" y="2765"/>
                        <a:pt x="10856" y="3137"/>
                        <a:pt x="11304" y="2904"/>
                      </a:cubicBezTo>
                      <a:cubicBezTo>
                        <a:pt x="11774" y="2661"/>
                        <a:pt x="10635" y="1518"/>
                        <a:pt x="9866" y="1417"/>
                      </a:cubicBezTo>
                      <a:cubicBezTo>
                        <a:pt x="9440" y="1361"/>
                        <a:pt x="8856" y="978"/>
                        <a:pt x="8428" y="1040"/>
                      </a:cubicBezTo>
                      <a:cubicBezTo>
                        <a:pt x="8188" y="1075"/>
                        <a:pt x="8232" y="1222"/>
                        <a:pt x="8095" y="1323"/>
                      </a:cubicBezTo>
                      <a:cubicBezTo>
                        <a:pt x="7613" y="1680"/>
                        <a:pt x="7307" y="1187"/>
                        <a:pt x="6872" y="1177"/>
                      </a:cubicBezTo>
                      <a:cubicBezTo>
                        <a:pt x="6217" y="1163"/>
                        <a:pt x="5552" y="1326"/>
                        <a:pt x="5008" y="1578"/>
                      </a:cubicBezTo>
                      <a:cubicBezTo>
                        <a:pt x="4878" y="1410"/>
                        <a:pt x="4766" y="1056"/>
                        <a:pt x="4505" y="967"/>
                      </a:cubicBezTo>
                      <a:cubicBezTo>
                        <a:pt x="4333" y="909"/>
                        <a:pt x="1262" y="2082"/>
                        <a:pt x="1262" y="2082"/>
                      </a:cubicBezTo>
                      <a:cubicBezTo>
                        <a:pt x="1262" y="2082"/>
                        <a:pt x="1124" y="2632"/>
                        <a:pt x="902" y="2689"/>
                      </a:cubicBezTo>
                      <a:cubicBezTo>
                        <a:pt x="680" y="2746"/>
                        <a:pt x="-427" y="2940"/>
                        <a:pt x="179" y="2916"/>
                      </a:cubicBezTo>
                      <a:cubicBezTo>
                        <a:pt x="311" y="2911"/>
                        <a:pt x="1302" y="2735"/>
                        <a:pt x="2332" y="2466"/>
                      </a:cubicBezTo>
                      <a:cubicBezTo>
                        <a:pt x="2318" y="2764"/>
                        <a:pt x="2297" y="3061"/>
                        <a:pt x="2266" y="3358"/>
                      </a:cubicBezTo>
                      <a:cubicBezTo>
                        <a:pt x="2211" y="3889"/>
                        <a:pt x="2175" y="4411"/>
                        <a:pt x="2140" y="4942"/>
                      </a:cubicBezTo>
                      <a:cubicBezTo>
                        <a:pt x="2106" y="5469"/>
                        <a:pt x="1841" y="5980"/>
                        <a:pt x="1632" y="6478"/>
                      </a:cubicBezTo>
                      <a:cubicBezTo>
                        <a:pt x="1484" y="6833"/>
                        <a:pt x="1288" y="7376"/>
                        <a:pt x="1583" y="7723"/>
                      </a:cubicBezTo>
                      <a:cubicBezTo>
                        <a:pt x="2126" y="8363"/>
                        <a:pt x="3361" y="8730"/>
                        <a:pt x="3681" y="9655"/>
                      </a:cubicBezTo>
                      <a:cubicBezTo>
                        <a:pt x="3801" y="9999"/>
                        <a:pt x="3700" y="10198"/>
                        <a:pt x="3991" y="10478"/>
                      </a:cubicBezTo>
                      <a:cubicBezTo>
                        <a:pt x="4742" y="11201"/>
                        <a:pt x="6584" y="11034"/>
                        <a:pt x="7721" y="11656"/>
                      </a:cubicBezTo>
                      <a:cubicBezTo>
                        <a:pt x="8801" y="12247"/>
                        <a:pt x="9939" y="12831"/>
                        <a:pt x="10803" y="12919"/>
                      </a:cubicBezTo>
                      <a:cubicBezTo>
                        <a:pt x="10778" y="12991"/>
                        <a:pt x="9910" y="14631"/>
                        <a:pt x="9937" y="14854"/>
                      </a:cubicBezTo>
                      <a:cubicBezTo>
                        <a:pt x="9967" y="15096"/>
                        <a:pt x="10360" y="15384"/>
                        <a:pt x="10551" y="15566"/>
                      </a:cubicBezTo>
                      <a:cubicBezTo>
                        <a:pt x="10892" y="15888"/>
                        <a:pt x="12388" y="16938"/>
                        <a:pt x="12569" y="17281"/>
                      </a:cubicBezTo>
                      <a:cubicBezTo>
                        <a:pt x="12739" y="17603"/>
                        <a:pt x="12740" y="17992"/>
                        <a:pt x="12546" y="18309"/>
                      </a:cubicBezTo>
                      <a:cubicBezTo>
                        <a:pt x="12326" y="18669"/>
                        <a:pt x="12101" y="19035"/>
                        <a:pt x="11964" y="19417"/>
                      </a:cubicBezTo>
                      <a:cubicBezTo>
                        <a:pt x="11884" y="19641"/>
                        <a:pt x="11389" y="21313"/>
                        <a:pt x="11683" y="21363"/>
                      </a:cubicBezTo>
                      <a:cubicBezTo>
                        <a:pt x="12157" y="21444"/>
                        <a:pt x="12759" y="21167"/>
                        <a:pt x="13053" y="20924"/>
                      </a:cubicBezTo>
                      <a:cubicBezTo>
                        <a:pt x="13223" y="20784"/>
                        <a:pt x="13358" y="20164"/>
                        <a:pt x="13463" y="20050"/>
                      </a:cubicBezTo>
                      <a:cubicBezTo>
                        <a:pt x="13706" y="19783"/>
                        <a:pt x="15141" y="19060"/>
                        <a:pt x="15507" y="18888"/>
                      </a:cubicBezTo>
                      <a:cubicBezTo>
                        <a:pt x="15669" y="18813"/>
                        <a:pt x="19105" y="16948"/>
                        <a:pt x="19470" y="16437"/>
                      </a:cubicBezTo>
                      <a:cubicBezTo>
                        <a:pt x="19498" y="16398"/>
                        <a:pt x="19720" y="15551"/>
                        <a:pt x="20542" y="14254"/>
                      </a:cubicBezTo>
                      <a:cubicBezTo>
                        <a:pt x="21173" y="13258"/>
                        <a:pt x="17973" y="13546"/>
                        <a:pt x="17197" y="13840"/>
                      </a:cubicBezTo>
                      <a:close/>
                      <a:moveTo>
                        <a:pt x="13673" y="1219"/>
                      </a:moveTo>
                      <a:cubicBezTo>
                        <a:pt x="13425" y="1053"/>
                        <a:pt x="11675" y="373"/>
                        <a:pt x="11661" y="379"/>
                      </a:cubicBezTo>
                      <a:cubicBezTo>
                        <a:pt x="11438" y="318"/>
                        <a:pt x="9305" y="-156"/>
                        <a:pt x="9412" y="52"/>
                      </a:cubicBezTo>
                      <a:cubicBezTo>
                        <a:pt x="9598" y="411"/>
                        <a:pt x="11388" y="1499"/>
                        <a:pt x="11584" y="1623"/>
                      </a:cubicBezTo>
                      <a:cubicBezTo>
                        <a:pt x="11848" y="1791"/>
                        <a:pt x="13726" y="3327"/>
                        <a:pt x="14112" y="2968"/>
                      </a:cubicBezTo>
                      <a:cubicBezTo>
                        <a:pt x="14185" y="2900"/>
                        <a:pt x="13749" y="2414"/>
                        <a:pt x="13697" y="2341"/>
                      </a:cubicBezTo>
                      <a:cubicBezTo>
                        <a:pt x="13542" y="2119"/>
                        <a:pt x="13542" y="1935"/>
                        <a:pt x="13573" y="1686"/>
                      </a:cubicBezTo>
                      <a:cubicBezTo>
                        <a:pt x="13588" y="1559"/>
                        <a:pt x="13735" y="1261"/>
                        <a:pt x="13673" y="1219"/>
                      </a:cubicBezTo>
                      <a:close/>
                    </a:path>
                  </a:pathLst>
                </a:custGeom>
                <a:solidFill>
                  <a:srgbClr val="FFFFFF"/>
                </a:solidFill>
                <a:ln w="12700" cap="flat">
                  <a:noFill/>
                  <a:miter lim="400000"/>
                </a:ln>
                <a:effectLst/>
              </p:spPr>
              <p:txBody>
                <a:bodyPr wrap="square" lIns="0" tIns="0" rIns="0" bIns="0" numCol="1" anchor="ctr">
                  <a:noAutofit/>
                </a:bodyPr>
                <a:lstStyle/>
                <a:p>
                  <a:pPr lvl="0">
                    <a:defRPr sz="3000"/>
                  </a:pPr>
                  <a:endParaRPr sz="4219">
                    <a:solidFill>
                      <a:srgbClr val="194679"/>
                    </a:solidFill>
                    <a:latin typeface="Avenir Next" panose="020B0503020202020204" pitchFamily="34" charset="0"/>
                  </a:endParaRPr>
                </a:p>
              </p:txBody>
            </p:sp>
          </p:grpSp>
        </p:grpSp>
        <p:grpSp>
          <p:nvGrpSpPr>
            <p:cNvPr id="31" name="Group 14">
              <a:extLst>
                <a:ext uri="{FF2B5EF4-FFF2-40B4-BE49-F238E27FC236}">
                  <a16:creationId xmlns:a16="http://schemas.microsoft.com/office/drawing/2014/main" id="{06C3C8B0-ABD4-CA46-A41A-59F1EAEF4F3C}"/>
                </a:ext>
              </a:extLst>
            </p:cNvPr>
            <p:cNvGrpSpPr/>
            <p:nvPr/>
          </p:nvGrpSpPr>
          <p:grpSpPr>
            <a:xfrm>
              <a:off x="-1082071" y="-261987"/>
              <a:ext cx="3940752" cy="2932324"/>
              <a:chOff x="-1082071" y="-1236741"/>
              <a:chExt cx="3940752" cy="2932322"/>
            </a:xfrm>
          </p:grpSpPr>
          <p:sp>
            <p:nvSpPr>
              <p:cNvPr id="35" name="Shape 12">
                <a:extLst>
                  <a:ext uri="{FF2B5EF4-FFF2-40B4-BE49-F238E27FC236}">
                    <a16:creationId xmlns:a16="http://schemas.microsoft.com/office/drawing/2014/main" id="{51CF7BAD-9EF9-C34D-BD76-890063061E69}"/>
                  </a:ext>
                </a:extLst>
              </p:cNvPr>
              <p:cNvSpPr/>
              <p:nvPr/>
            </p:nvSpPr>
            <p:spPr>
              <a:xfrm>
                <a:off x="-821596" y="-1236741"/>
                <a:ext cx="3189432" cy="12732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a:lnSpc>
                    <a:spcPct val="90000"/>
                  </a:lnSpc>
                  <a:defRPr sz="4000"/>
                </a:lvl1pPr>
              </a:lstStyle>
              <a:p>
                <a:pPr lvl="0" algn="l">
                  <a:defRPr sz="1800">
                    <a:solidFill>
                      <a:srgbClr val="000000"/>
                    </a:solidFill>
                  </a:defRPr>
                </a:pPr>
                <a:r>
                  <a:rPr sz="3600" dirty="0">
                    <a:solidFill>
                      <a:srgbClr val="194679"/>
                    </a:solidFill>
                    <a:latin typeface="Avenir Next" panose="020B0503020202020204" pitchFamily="34" charset="0"/>
                  </a:rPr>
                  <a:t>C</a:t>
                </a:r>
                <a:r>
                  <a:rPr lang="en-US" sz="3600" dirty="0">
                    <a:solidFill>
                      <a:srgbClr val="194679"/>
                    </a:solidFill>
                    <a:latin typeface="Avenir Next" panose="020B0503020202020204" pitchFamily="34" charset="0"/>
                  </a:rPr>
                  <a:t>onferences</a:t>
                </a:r>
                <a:endParaRPr sz="3600" dirty="0">
                  <a:solidFill>
                    <a:srgbClr val="194679"/>
                  </a:solidFill>
                  <a:latin typeface="Avenir Next" panose="020B0503020202020204" pitchFamily="34" charset="0"/>
                </a:endParaRPr>
              </a:p>
            </p:txBody>
          </p:sp>
          <p:sp>
            <p:nvSpPr>
              <p:cNvPr id="36" name="Shape 13">
                <a:extLst>
                  <a:ext uri="{FF2B5EF4-FFF2-40B4-BE49-F238E27FC236}">
                    <a16:creationId xmlns:a16="http://schemas.microsoft.com/office/drawing/2014/main" id="{580F867E-C6A5-7A49-9A7B-145F4ED3AC7E}"/>
                  </a:ext>
                </a:extLst>
              </p:cNvPr>
              <p:cNvSpPr/>
              <p:nvPr/>
            </p:nvSpPr>
            <p:spPr>
              <a:xfrm>
                <a:off x="-1082071" y="-336420"/>
                <a:ext cx="3940752" cy="2032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10000"/>
                  </a:lnSpc>
                  <a:spcBef>
                    <a:spcPts val="3000"/>
                  </a:spcBef>
                  <a:defRPr sz="2000">
                    <a:solidFill>
                      <a:srgbClr val="4C4C4C"/>
                    </a:solidFill>
                    <a:latin typeface="Helvetica Neue Light"/>
                    <a:ea typeface="Helvetica Neue Light"/>
                    <a:cs typeface="Helvetica Neue Light"/>
                    <a:sym typeface="Helvetica Neue Light"/>
                  </a:defRPr>
                </a:lvl1pPr>
              </a:lstStyle>
              <a:p>
                <a:pPr lvl="0" algn="l">
                  <a:defRPr sz="1800">
                    <a:solidFill>
                      <a:srgbClr val="000000"/>
                    </a:solidFill>
                  </a:defRPr>
                </a:pPr>
                <a:r>
                  <a:rPr lang="en-US" sz="2800" dirty="0">
                    <a:solidFill>
                      <a:schemeClr val="tx1"/>
                    </a:solidFill>
                    <a:latin typeface="Avenir Next" panose="020B0503020202020204" pitchFamily="34" charset="0"/>
                  </a:rPr>
                  <a:t>Athens Democracy Forum in association with The New York Times</a:t>
                </a:r>
              </a:p>
              <a:p>
                <a:pPr lvl="0" algn="l">
                  <a:defRPr sz="1800">
                    <a:solidFill>
                      <a:srgbClr val="000000"/>
                    </a:solidFill>
                  </a:defRPr>
                </a:pPr>
                <a:r>
                  <a:rPr lang="en-US" sz="2800" dirty="0">
                    <a:solidFill>
                      <a:schemeClr val="tx1"/>
                    </a:solidFill>
                    <a:latin typeface="Avenir Next" panose="020B0503020202020204" pitchFamily="34" charset="0"/>
                  </a:rPr>
                  <a:t>Undergraduate students participate in the annual Athens Democracy Forum in Athens, Greece with over 500 international delegates from more than 40 countries. The Forum brings senior New York Times journalists together with international business leaders, policy makers, academics and experts to discuss the state of democracy with a focus on new solutions.</a:t>
                </a:r>
                <a:endParaRPr sz="2800" dirty="0">
                  <a:solidFill>
                    <a:schemeClr val="tx1"/>
                  </a:solidFill>
                  <a:latin typeface="Avenir Next" panose="020B0503020202020204" pitchFamily="34" charset="0"/>
                </a:endParaRPr>
              </a:p>
            </p:txBody>
          </p:sp>
        </p:grpSp>
        <p:grpSp>
          <p:nvGrpSpPr>
            <p:cNvPr id="32" name="Group 17">
              <a:extLst>
                <a:ext uri="{FF2B5EF4-FFF2-40B4-BE49-F238E27FC236}">
                  <a16:creationId xmlns:a16="http://schemas.microsoft.com/office/drawing/2014/main" id="{55B67097-5280-F648-867A-22580F373316}"/>
                </a:ext>
              </a:extLst>
            </p:cNvPr>
            <p:cNvGrpSpPr/>
            <p:nvPr/>
          </p:nvGrpSpPr>
          <p:grpSpPr>
            <a:xfrm>
              <a:off x="8541204" y="-276172"/>
              <a:ext cx="3958330" cy="2912242"/>
              <a:chOff x="46480" y="-1250926"/>
              <a:chExt cx="3958329" cy="2912240"/>
            </a:xfrm>
          </p:grpSpPr>
          <p:sp>
            <p:nvSpPr>
              <p:cNvPr id="33" name="Shape 15">
                <a:extLst>
                  <a:ext uri="{FF2B5EF4-FFF2-40B4-BE49-F238E27FC236}">
                    <a16:creationId xmlns:a16="http://schemas.microsoft.com/office/drawing/2014/main" id="{92C2ABB3-E1F3-6C4A-AD41-C5518FA1985F}"/>
                  </a:ext>
                </a:extLst>
              </p:cNvPr>
              <p:cNvSpPr/>
              <p:nvPr/>
            </p:nvSpPr>
            <p:spPr>
              <a:xfrm>
                <a:off x="1232292" y="-1250926"/>
                <a:ext cx="1905001" cy="12732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a:lnSpc>
                    <a:spcPct val="90000"/>
                  </a:lnSpc>
                  <a:defRPr sz="4000"/>
                </a:lvl1pPr>
              </a:lstStyle>
              <a:p>
                <a:pPr lvl="0">
                  <a:defRPr sz="1800">
                    <a:solidFill>
                      <a:srgbClr val="000000"/>
                    </a:solidFill>
                  </a:defRPr>
                </a:pPr>
                <a:r>
                  <a:rPr lang="en-US" sz="3600" dirty="0">
                    <a:solidFill>
                      <a:srgbClr val="194679"/>
                    </a:solidFill>
                    <a:latin typeface="Avenir Next" panose="020B0503020202020204" pitchFamily="34" charset="0"/>
                  </a:rPr>
                  <a:t>Research</a:t>
                </a:r>
                <a:endParaRPr sz="3600" dirty="0">
                  <a:solidFill>
                    <a:srgbClr val="194679"/>
                  </a:solidFill>
                  <a:latin typeface="Avenir Next" panose="020B0503020202020204" pitchFamily="34" charset="0"/>
                </a:endParaRPr>
              </a:p>
            </p:txBody>
          </p:sp>
          <p:sp>
            <p:nvSpPr>
              <p:cNvPr id="34" name="Shape 16">
                <a:extLst>
                  <a:ext uri="{FF2B5EF4-FFF2-40B4-BE49-F238E27FC236}">
                    <a16:creationId xmlns:a16="http://schemas.microsoft.com/office/drawing/2014/main" id="{AFF611F1-C53A-1546-94CA-586AB381C222}"/>
                  </a:ext>
                </a:extLst>
              </p:cNvPr>
              <p:cNvSpPr/>
              <p:nvPr/>
            </p:nvSpPr>
            <p:spPr>
              <a:xfrm>
                <a:off x="46480" y="-370687"/>
                <a:ext cx="3958329" cy="2032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10000"/>
                  </a:lnSpc>
                  <a:spcBef>
                    <a:spcPts val="3000"/>
                  </a:spcBef>
                  <a:defRPr sz="2000">
                    <a:solidFill>
                      <a:srgbClr val="4C4C4C"/>
                    </a:solidFill>
                    <a:latin typeface="Helvetica Neue Light"/>
                    <a:ea typeface="Helvetica Neue Light"/>
                    <a:cs typeface="Helvetica Neue Light"/>
                    <a:sym typeface="Helvetica Neue Light"/>
                  </a:defRPr>
                </a:lvl1pPr>
              </a:lstStyle>
              <a:p>
                <a:pPr lvl="0">
                  <a:defRPr sz="1800">
                    <a:solidFill>
                      <a:srgbClr val="000000"/>
                    </a:solidFill>
                  </a:defRPr>
                </a:pPr>
                <a:r>
                  <a:rPr lang="en-US" sz="2800" dirty="0">
                    <a:solidFill>
                      <a:schemeClr val="tx1"/>
                    </a:solidFill>
                    <a:latin typeface="Avenir Next" panose="020B0503020202020204" pitchFamily="34" charset="0"/>
                  </a:rPr>
                  <a:t>Association with </a:t>
                </a:r>
                <a:r>
                  <a:rPr lang="en-US" sz="2800" dirty="0" err="1">
                    <a:solidFill>
                      <a:schemeClr val="tx1"/>
                    </a:solidFill>
                    <a:latin typeface="Avenir Next" panose="020B0503020202020204" pitchFamily="34" charset="0"/>
                  </a:rPr>
                  <a:t>WageIndictor</a:t>
                </a:r>
                <a:r>
                  <a:rPr lang="en-US" sz="2800" dirty="0">
                    <a:solidFill>
                      <a:schemeClr val="tx1"/>
                    </a:solidFill>
                    <a:latin typeface="Avenir Next" panose="020B0503020202020204" pitchFamily="34" charset="0"/>
                  </a:rPr>
                  <a:t> Foundation, Netherlands</a:t>
                </a:r>
              </a:p>
              <a:p>
                <a:pPr>
                  <a:defRPr sz="1800">
                    <a:solidFill>
                      <a:srgbClr val="000000"/>
                    </a:solidFill>
                  </a:defRPr>
                </a:pPr>
                <a:r>
                  <a:rPr lang="en-US" sz="2800" dirty="0">
                    <a:solidFill>
                      <a:schemeClr val="tx1"/>
                    </a:solidFill>
                    <a:latin typeface="Avenir Next" panose="020B0503020202020204" pitchFamily="34" charset="0"/>
                  </a:rPr>
                  <a:t>Undergraduate students support the global </a:t>
                </a:r>
                <a:r>
                  <a:rPr lang="en-US" sz="2800" dirty="0" err="1">
                    <a:solidFill>
                      <a:schemeClr val="tx1"/>
                    </a:solidFill>
                    <a:latin typeface="Avenir Next" panose="020B0503020202020204" pitchFamily="34" charset="0"/>
                  </a:rPr>
                  <a:t>WageIndicator</a:t>
                </a:r>
                <a:r>
                  <a:rPr lang="en-US" sz="2800" dirty="0">
                    <a:solidFill>
                      <a:schemeClr val="tx1"/>
                    </a:solidFill>
                    <a:latin typeface="Avenir Next" panose="020B0503020202020204" pitchFamily="34" charset="0"/>
                  </a:rPr>
                  <a:t> system, working on data analysis and data journalism, targeting different occupational groups in India and abroad with tailor-made wage and </a:t>
                </a:r>
                <a:r>
                  <a:rPr lang="en-US" sz="2800" dirty="0" err="1">
                    <a:solidFill>
                      <a:schemeClr val="tx1"/>
                    </a:solidFill>
                    <a:latin typeface="Avenir Next" panose="020B0503020202020204" pitchFamily="34" charset="0"/>
                  </a:rPr>
                  <a:t>labour</a:t>
                </a:r>
                <a:r>
                  <a:rPr lang="en-US" sz="2800" dirty="0">
                    <a:solidFill>
                      <a:schemeClr val="tx1"/>
                    </a:solidFill>
                    <a:latin typeface="Avenir Next" panose="020B0503020202020204" pitchFamily="34" charset="0"/>
                  </a:rPr>
                  <a:t> law information. This provides a platform to learn and upgrade skills needed to convert data into easy to read mini-stories for web visitors and mobile phone users, creating stills, graphs and videos. </a:t>
                </a:r>
              </a:p>
              <a:p>
                <a:pPr lvl="0">
                  <a:defRPr sz="1800">
                    <a:solidFill>
                      <a:srgbClr val="000000"/>
                    </a:solidFill>
                  </a:defRPr>
                </a:pPr>
                <a:endParaRPr lang="en-US" sz="2800" dirty="0">
                  <a:solidFill>
                    <a:schemeClr val="tx1"/>
                  </a:solidFill>
                  <a:latin typeface="Avenir Next" panose="020B0503020202020204" pitchFamily="34" charset="0"/>
                </a:endParaRPr>
              </a:p>
              <a:p>
                <a:pPr lvl="0">
                  <a:defRPr sz="1800">
                    <a:solidFill>
                      <a:srgbClr val="000000"/>
                    </a:solidFill>
                  </a:defRPr>
                </a:pPr>
                <a:endParaRPr sz="2800" dirty="0">
                  <a:solidFill>
                    <a:schemeClr val="tx1"/>
                  </a:solidFill>
                  <a:latin typeface="Avenir Next" panose="020B0503020202020204" pitchFamily="34" charset="0"/>
                </a:endParaRPr>
              </a:p>
            </p:txBody>
          </p:sp>
        </p:grpSp>
      </p:grpSp>
      <p:pic>
        <p:nvPicPr>
          <p:cNvPr id="3074" name="Picture 2" descr="Image">
            <a:extLst>
              <a:ext uri="{FF2B5EF4-FFF2-40B4-BE49-F238E27FC236}">
                <a16:creationId xmlns:a16="http://schemas.microsoft.com/office/drawing/2014/main" id="{A1ECDE5F-F734-3F42-BBF4-63B28FDF424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117962" y="9706708"/>
            <a:ext cx="3893817" cy="3192433"/>
          </a:xfrm>
          <a:prstGeom prst="rect">
            <a:avLst/>
          </a:prstGeom>
          <a:noFill/>
          <a:effectLst>
            <a:outerShdw blurRad="50800" dist="50800" dir="3600000" algn="l" rotWithShape="0">
              <a:prstClr val="black"/>
            </a:outerShdw>
          </a:effectLst>
          <a:extLst>
            <a:ext uri="{909E8E84-426E-40DD-AFC4-6F175D3DCCD1}">
              <a14:hiddenFill xmlns:a14="http://schemas.microsoft.com/office/drawing/2010/main">
                <a:solidFill>
                  <a:srgbClr val="FFFFFF"/>
                </a:solidFill>
              </a14:hiddenFill>
            </a:ext>
          </a:extLst>
        </p:spPr>
      </p:pic>
      <p:pic>
        <p:nvPicPr>
          <p:cNvPr id="13" name="Picture 12" descr="A group of people posing for the camera&#10;&#10;Description automatically generated">
            <a:extLst>
              <a:ext uri="{FF2B5EF4-FFF2-40B4-BE49-F238E27FC236}">
                <a16:creationId xmlns:a16="http://schemas.microsoft.com/office/drawing/2014/main" id="{B7B3F72F-5FBF-E043-AFC2-72C55E4519E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11779" y="9706707"/>
            <a:ext cx="3893815" cy="3192433"/>
          </a:xfrm>
          <a:prstGeom prst="rect">
            <a:avLst/>
          </a:prstGeom>
          <a:effectLst>
            <a:outerShdw blurRad="50800" dist="50800" dir="3600000" algn="l" rotWithShape="0">
              <a:prstClr val="black"/>
            </a:outerShdw>
          </a:effectLst>
        </p:spPr>
      </p:pic>
      <p:pic>
        <p:nvPicPr>
          <p:cNvPr id="3080" name="Picture 8" descr="FLAME University students selected for the prestigious Athens Democracy Forum organized by New YorkTimes">
            <a:extLst>
              <a:ext uri="{FF2B5EF4-FFF2-40B4-BE49-F238E27FC236}">
                <a16:creationId xmlns:a16="http://schemas.microsoft.com/office/drawing/2014/main" id="{F0CFE56A-473A-264C-951B-40255F5BF13B}"/>
              </a:ext>
            </a:extLst>
          </p:cNvPr>
          <p:cNvPicPr>
            <a:picLocks noChangeArrowheads="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p:blipFill>
        <p:spPr bwMode="auto">
          <a:xfrm>
            <a:off x="15180237" y="9755476"/>
            <a:ext cx="3755329" cy="3192433"/>
          </a:xfrm>
          <a:prstGeom prst="rect">
            <a:avLst/>
          </a:prstGeom>
          <a:noFill/>
          <a:effectLst>
            <a:outerShdw blurRad="50800" dist="50800" dir="3600000" algn="l" rotWithShape="0">
              <a:prstClr val="black"/>
            </a:outerShdw>
          </a:effectLst>
          <a:extLst>
            <a:ext uri="{909E8E84-426E-40DD-AFC4-6F175D3DCCD1}">
              <a14:hiddenFill xmlns:a14="http://schemas.microsoft.com/office/drawing/2010/main">
                <a:solidFill>
                  <a:srgbClr val="FFFFFF"/>
                </a:solidFill>
              </a14:hiddenFill>
            </a:ext>
          </a:extLst>
        </p:spPr>
      </p:pic>
      <p:pic>
        <p:nvPicPr>
          <p:cNvPr id="42" name="Picture 41" descr="A group of people standing in front of a crowd posing for the camera&#10;&#10;Description automatically generated">
            <a:extLst>
              <a:ext uri="{FF2B5EF4-FFF2-40B4-BE49-F238E27FC236}">
                <a16:creationId xmlns:a16="http://schemas.microsoft.com/office/drawing/2014/main" id="{8A77BCA1-C557-3247-B079-79C2DB746579}"/>
              </a:ext>
            </a:extLst>
          </p:cNvPr>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19411464" y="9706707"/>
            <a:ext cx="3713334" cy="3192433"/>
          </a:xfrm>
          <a:prstGeom prst="rect">
            <a:avLst/>
          </a:prstGeom>
          <a:effectLst>
            <a:outerShdw blurRad="50800" dist="50800" dir="3600000" algn="l" rotWithShape="0">
              <a:prstClr val="black"/>
            </a:outerShdw>
          </a:effectLst>
        </p:spPr>
      </p:pic>
    </p:spTree>
    <p:extLst>
      <p:ext uri="{BB962C8B-B14F-4D97-AF65-F5344CB8AC3E}">
        <p14:creationId xmlns:p14="http://schemas.microsoft.com/office/powerpoint/2010/main" val="77042618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3957971" y="435433"/>
            <a:ext cx="15521402" cy="1123468"/>
          </a:xfrm>
          <a:prstGeom prst="rect">
            <a:avLst/>
          </a:prstGeom>
        </p:spPr>
        <p:txBody>
          <a:bodyPr/>
          <a:lstStyle/>
          <a:p>
            <a:r>
              <a:rPr lang="en-US" sz="6600" dirty="0"/>
              <a:t>Thought Leaders</a:t>
            </a:r>
            <a:endParaRPr sz="6600" dirty="0"/>
          </a:p>
        </p:txBody>
      </p:sp>
      <p:grpSp>
        <p:nvGrpSpPr>
          <p:cNvPr id="14" name="Group">
            <a:extLst>
              <a:ext uri="{FF2B5EF4-FFF2-40B4-BE49-F238E27FC236}">
                <a16:creationId xmlns:a16="http://schemas.microsoft.com/office/drawing/2014/main" id="{9DB2A40D-1595-9048-A446-82DF2DDA7758}"/>
              </a:ext>
            </a:extLst>
          </p:cNvPr>
          <p:cNvGrpSpPr/>
          <p:nvPr/>
        </p:nvGrpSpPr>
        <p:grpSpPr>
          <a:xfrm>
            <a:off x="2027977" y="1652575"/>
            <a:ext cx="21984252" cy="8552792"/>
            <a:chOff x="-2037261" y="-823731"/>
            <a:chExt cx="15633246" cy="6081985"/>
          </a:xfrm>
        </p:grpSpPr>
        <p:grpSp>
          <p:nvGrpSpPr>
            <p:cNvPr id="15" name="Group">
              <a:extLst>
                <a:ext uri="{FF2B5EF4-FFF2-40B4-BE49-F238E27FC236}">
                  <a16:creationId xmlns:a16="http://schemas.microsoft.com/office/drawing/2014/main" id="{C7B46398-6BA3-2046-8439-64A4552661CA}"/>
                </a:ext>
              </a:extLst>
            </p:cNvPr>
            <p:cNvGrpSpPr/>
            <p:nvPr/>
          </p:nvGrpSpPr>
          <p:grpSpPr>
            <a:xfrm>
              <a:off x="3327399" y="1451428"/>
              <a:ext cx="3810001" cy="3806826"/>
              <a:chOff x="0" y="0"/>
              <a:chExt cx="3810000" cy="3806825"/>
            </a:xfrm>
          </p:grpSpPr>
          <p:grpSp>
            <p:nvGrpSpPr>
              <p:cNvPr id="24" name="Group">
                <a:extLst>
                  <a:ext uri="{FF2B5EF4-FFF2-40B4-BE49-F238E27FC236}">
                    <a16:creationId xmlns:a16="http://schemas.microsoft.com/office/drawing/2014/main" id="{E6A92C89-7576-A844-AAD5-84F442834A0F}"/>
                  </a:ext>
                </a:extLst>
              </p:cNvPr>
              <p:cNvGrpSpPr/>
              <p:nvPr/>
            </p:nvGrpSpPr>
            <p:grpSpPr>
              <a:xfrm>
                <a:off x="0" y="0"/>
                <a:ext cx="3810000" cy="3806825"/>
                <a:chOff x="0" y="0"/>
                <a:chExt cx="3809999" cy="3806825"/>
              </a:xfrm>
            </p:grpSpPr>
            <p:sp>
              <p:nvSpPr>
                <p:cNvPr id="28" name="Shape">
                  <a:extLst>
                    <a:ext uri="{FF2B5EF4-FFF2-40B4-BE49-F238E27FC236}">
                      <a16:creationId xmlns:a16="http://schemas.microsoft.com/office/drawing/2014/main" id="{DFB735A5-C3B1-054B-9D1E-2E6A072EE23D}"/>
                    </a:ext>
                  </a:extLst>
                </p:cNvPr>
                <p:cNvSpPr/>
                <p:nvPr/>
              </p:nvSpPr>
              <p:spPr>
                <a:xfrm>
                  <a:off x="0" y="0"/>
                  <a:ext cx="2240360" cy="3806825"/>
                </a:xfrm>
                <a:custGeom>
                  <a:avLst/>
                  <a:gdLst/>
                  <a:ahLst/>
                  <a:cxnLst>
                    <a:cxn ang="0">
                      <a:pos x="wd2" y="hd2"/>
                    </a:cxn>
                    <a:cxn ang="5400000">
                      <a:pos x="wd2" y="hd2"/>
                    </a:cxn>
                    <a:cxn ang="10800000">
                      <a:pos x="wd2" y="hd2"/>
                    </a:cxn>
                    <a:cxn ang="16200000">
                      <a:pos x="wd2" y="hd2"/>
                    </a:cxn>
                  </a:cxnLst>
                  <a:rect l="0" t="0" r="r" b="b"/>
                  <a:pathLst>
                    <a:path w="21600" h="21600" extrusionOk="0">
                      <a:moveTo>
                        <a:pt x="18045" y="0"/>
                      </a:moveTo>
                      <a:cubicBezTo>
                        <a:pt x="13453" y="47"/>
                        <a:pt x="8884" y="1095"/>
                        <a:pt x="5380" y="3157"/>
                      </a:cubicBezTo>
                      <a:cubicBezTo>
                        <a:pt x="1794" y="5268"/>
                        <a:pt x="0" y="8034"/>
                        <a:pt x="0" y="10800"/>
                      </a:cubicBezTo>
                      <a:cubicBezTo>
                        <a:pt x="0" y="13566"/>
                        <a:pt x="1794" y="16332"/>
                        <a:pt x="5380" y="18443"/>
                      </a:cubicBezTo>
                      <a:cubicBezTo>
                        <a:pt x="8884" y="20505"/>
                        <a:pt x="13453" y="21553"/>
                        <a:pt x="18045" y="21600"/>
                      </a:cubicBezTo>
                      <a:lnTo>
                        <a:pt x="18045" y="19506"/>
                      </a:lnTo>
                      <a:cubicBezTo>
                        <a:pt x="17983" y="19527"/>
                        <a:pt x="17919" y="19549"/>
                        <a:pt x="17863" y="19570"/>
                      </a:cubicBezTo>
                      <a:cubicBezTo>
                        <a:pt x="17806" y="19590"/>
                        <a:pt x="17757" y="19609"/>
                        <a:pt x="17724" y="19623"/>
                      </a:cubicBezTo>
                      <a:cubicBezTo>
                        <a:pt x="17387" y="19797"/>
                        <a:pt x="16949" y="19902"/>
                        <a:pt x="16476" y="19902"/>
                      </a:cubicBezTo>
                      <a:cubicBezTo>
                        <a:pt x="15401" y="19902"/>
                        <a:pt x="14529" y="19360"/>
                        <a:pt x="14529" y="18691"/>
                      </a:cubicBezTo>
                      <a:cubicBezTo>
                        <a:pt x="14529" y="18021"/>
                        <a:pt x="15401" y="17479"/>
                        <a:pt x="16476" y="17479"/>
                      </a:cubicBezTo>
                      <a:cubicBezTo>
                        <a:pt x="16917" y="17479"/>
                        <a:pt x="17325" y="17569"/>
                        <a:pt x="17651" y="17722"/>
                      </a:cubicBezTo>
                      <a:cubicBezTo>
                        <a:pt x="17666" y="17729"/>
                        <a:pt x="17833" y="17806"/>
                        <a:pt x="18045" y="17878"/>
                      </a:cubicBezTo>
                      <a:lnTo>
                        <a:pt x="18045" y="15851"/>
                      </a:lnTo>
                      <a:cubicBezTo>
                        <a:pt x="15953" y="15805"/>
                        <a:pt x="13884" y="15318"/>
                        <a:pt x="12287" y="14378"/>
                      </a:cubicBezTo>
                      <a:cubicBezTo>
                        <a:pt x="8928" y="12402"/>
                        <a:pt x="8928" y="9198"/>
                        <a:pt x="12287" y="7222"/>
                      </a:cubicBezTo>
                      <a:cubicBezTo>
                        <a:pt x="13884" y="6282"/>
                        <a:pt x="15953" y="5795"/>
                        <a:pt x="18045" y="5749"/>
                      </a:cubicBezTo>
                      <a:cubicBezTo>
                        <a:pt x="18060" y="5226"/>
                        <a:pt x="18060" y="4703"/>
                        <a:pt x="18045" y="4180"/>
                      </a:cubicBezTo>
                      <a:cubicBezTo>
                        <a:pt x="18044" y="4121"/>
                        <a:pt x="18042" y="4062"/>
                        <a:pt x="18045" y="4003"/>
                      </a:cubicBezTo>
                      <a:cubicBezTo>
                        <a:pt x="18052" y="3882"/>
                        <a:pt x="18091" y="3754"/>
                        <a:pt x="18222" y="3669"/>
                      </a:cubicBezTo>
                      <a:cubicBezTo>
                        <a:pt x="18282" y="3630"/>
                        <a:pt x="18354" y="3603"/>
                        <a:pt x="18420" y="3583"/>
                      </a:cubicBezTo>
                      <a:cubicBezTo>
                        <a:pt x="18546" y="3544"/>
                        <a:pt x="18644" y="3531"/>
                        <a:pt x="18646" y="3531"/>
                      </a:cubicBezTo>
                      <a:cubicBezTo>
                        <a:pt x="18765" y="3523"/>
                        <a:pt x="18911" y="3553"/>
                        <a:pt x="19044" y="3592"/>
                      </a:cubicBezTo>
                      <a:cubicBezTo>
                        <a:pt x="19177" y="3631"/>
                        <a:pt x="19297" y="3679"/>
                        <a:pt x="19362" y="3707"/>
                      </a:cubicBezTo>
                      <a:cubicBezTo>
                        <a:pt x="19598" y="3829"/>
                        <a:pt x="19903" y="3903"/>
                        <a:pt x="20234" y="3903"/>
                      </a:cubicBezTo>
                      <a:cubicBezTo>
                        <a:pt x="20988" y="3903"/>
                        <a:pt x="21600" y="3522"/>
                        <a:pt x="21600" y="3054"/>
                      </a:cubicBezTo>
                      <a:cubicBezTo>
                        <a:pt x="21600" y="2585"/>
                        <a:pt x="20988" y="2205"/>
                        <a:pt x="20234" y="2205"/>
                      </a:cubicBezTo>
                      <a:cubicBezTo>
                        <a:pt x="19925" y="2205"/>
                        <a:pt x="19640" y="2268"/>
                        <a:pt x="19411" y="2376"/>
                      </a:cubicBezTo>
                      <a:cubicBezTo>
                        <a:pt x="19391" y="2386"/>
                        <a:pt x="18935" y="2594"/>
                        <a:pt x="18646" y="2574"/>
                      </a:cubicBezTo>
                      <a:cubicBezTo>
                        <a:pt x="18644" y="2574"/>
                        <a:pt x="18546" y="2561"/>
                        <a:pt x="18420" y="2522"/>
                      </a:cubicBezTo>
                      <a:cubicBezTo>
                        <a:pt x="18351" y="2501"/>
                        <a:pt x="18280" y="2474"/>
                        <a:pt x="18222" y="2436"/>
                      </a:cubicBezTo>
                      <a:cubicBezTo>
                        <a:pt x="18063" y="2332"/>
                        <a:pt x="18046" y="2175"/>
                        <a:pt x="18045" y="2030"/>
                      </a:cubicBezTo>
                      <a:cubicBezTo>
                        <a:pt x="18045" y="1953"/>
                        <a:pt x="18045" y="1877"/>
                        <a:pt x="18045" y="1800"/>
                      </a:cubicBezTo>
                      <a:cubicBezTo>
                        <a:pt x="18047" y="1200"/>
                        <a:pt x="18047" y="600"/>
                        <a:pt x="18045" y="0"/>
                      </a:cubicBezTo>
                      <a:close/>
                    </a:path>
                  </a:pathLst>
                </a:custGeom>
                <a:solidFill>
                  <a:srgbClr val="194679"/>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sp>
              <p:nvSpPr>
                <p:cNvPr id="29" name="Shape">
                  <a:extLst>
                    <a:ext uri="{FF2B5EF4-FFF2-40B4-BE49-F238E27FC236}">
                      <a16:creationId xmlns:a16="http://schemas.microsoft.com/office/drawing/2014/main" id="{BDD44E35-144D-8449-8B5D-0DBD4542EE40}"/>
                    </a:ext>
                  </a:extLst>
                </p:cNvPr>
                <p:cNvSpPr/>
                <p:nvPr/>
              </p:nvSpPr>
              <p:spPr>
                <a:xfrm>
                  <a:off x="1568411" y="0"/>
                  <a:ext cx="2241589" cy="3806825"/>
                </a:xfrm>
                <a:custGeom>
                  <a:avLst/>
                  <a:gdLst/>
                  <a:ahLst/>
                  <a:cxnLst>
                    <a:cxn ang="0">
                      <a:pos x="wd2" y="hd2"/>
                    </a:cxn>
                    <a:cxn ang="5400000">
                      <a:pos x="wd2" y="hd2"/>
                    </a:cxn>
                    <a:cxn ang="10800000">
                      <a:pos x="wd2" y="hd2"/>
                    </a:cxn>
                    <a:cxn ang="16200000">
                      <a:pos x="wd2" y="hd2"/>
                    </a:cxn>
                  </a:cxnLst>
                  <a:rect l="0" t="0" r="r" b="b"/>
                  <a:pathLst>
                    <a:path w="21600" h="21600" extrusionOk="0">
                      <a:moveTo>
                        <a:pt x="3545" y="0"/>
                      </a:moveTo>
                      <a:lnTo>
                        <a:pt x="3545" y="2232"/>
                      </a:lnTo>
                      <a:cubicBezTo>
                        <a:pt x="3768" y="2162"/>
                        <a:pt x="3944" y="2085"/>
                        <a:pt x="3962" y="2076"/>
                      </a:cubicBezTo>
                      <a:cubicBezTo>
                        <a:pt x="4293" y="1926"/>
                        <a:pt x="4696" y="1834"/>
                        <a:pt x="5136" y="1833"/>
                      </a:cubicBezTo>
                      <a:cubicBezTo>
                        <a:pt x="6212" y="1830"/>
                        <a:pt x="7088" y="2374"/>
                        <a:pt x="7087" y="3045"/>
                      </a:cubicBezTo>
                      <a:cubicBezTo>
                        <a:pt x="7085" y="3714"/>
                        <a:pt x="6211" y="4256"/>
                        <a:pt x="5136" y="4256"/>
                      </a:cubicBezTo>
                      <a:cubicBezTo>
                        <a:pt x="4664" y="4256"/>
                        <a:pt x="4231" y="4149"/>
                        <a:pt x="3894" y="3975"/>
                      </a:cubicBezTo>
                      <a:cubicBezTo>
                        <a:pt x="3860" y="3960"/>
                        <a:pt x="3810" y="3941"/>
                        <a:pt x="3751" y="3921"/>
                      </a:cubicBezTo>
                      <a:cubicBezTo>
                        <a:pt x="3688" y="3900"/>
                        <a:pt x="3615" y="3878"/>
                        <a:pt x="3545" y="3857"/>
                      </a:cubicBezTo>
                      <a:lnTo>
                        <a:pt x="3545" y="5749"/>
                      </a:lnTo>
                      <a:cubicBezTo>
                        <a:pt x="5642" y="5792"/>
                        <a:pt x="7719" y="6279"/>
                        <a:pt x="9320" y="7222"/>
                      </a:cubicBezTo>
                      <a:cubicBezTo>
                        <a:pt x="12677" y="9198"/>
                        <a:pt x="12677" y="12402"/>
                        <a:pt x="9320" y="14378"/>
                      </a:cubicBezTo>
                      <a:cubicBezTo>
                        <a:pt x="7719" y="15321"/>
                        <a:pt x="5643" y="15808"/>
                        <a:pt x="3545" y="15851"/>
                      </a:cubicBezTo>
                      <a:lnTo>
                        <a:pt x="3545" y="17759"/>
                      </a:lnTo>
                      <a:cubicBezTo>
                        <a:pt x="3563" y="17926"/>
                        <a:pt x="3420" y="18084"/>
                        <a:pt x="3175" y="18170"/>
                      </a:cubicBezTo>
                      <a:cubicBezTo>
                        <a:pt x="3106" y="18193"/>
                        <a:pt x="3031" y="18211"/>
                        <a:pt x="2952" y="18220"/>
                      </a:cubicBezTo>
                      <a:cubicBezTo>
                        <a:pt x="2664" y="18240"/>
                        <a:pt x="2208" y="18032"/>
                        <a:pt x="2188" y="18022"/>
                      </a:cubicBezTo>
                      <a:cubicBezTo>
                        <a:pt x="1959" y="17914"/>
                        <a:pt x="1674" y="17851"/>
                        <a:pt x="1365" y="17851"/>
                      </a:cubicBezTo>
                      <a:cubicBezTo>
                        <a:pt x="612" y="17851"/>
                        <a:pt x="0" y="18231"/>
                        <a:pt x="0" y="18700"/>
                      </a:cubicBezTo>
                      <a:cubicBezTo>
                        <a:pt x="0" y="19168"/>
                        <a:pt x="612" y="19549"/>
                        <a:pt x="1365" y="19549"/>
                      </a:cubicBezTo>
                      <a:cubicBezTo>
                        <a:pt x="1696" y="19549"/>
                        <a:pt x="2001" y="19475"/>
                        <a:pt x="2237" y="19353"/>
                      </a:cubicBezTo>
                      <a:cubicBezTo>
                        <a:pt x="2302" y="19325"/>
                        <a:pt x="2421" y="19277"/>
                        <a:pt x="2554" y="19238"/>
                      </a:cubicBezTo>
                      <a:cubicBezTo>
                        <a:pt x="2687" y="19199"/>
                        <a:pt x="2834" y="19169"/>
                        <a:pt x="2952" y="19177"/>
                      </a:cubicBezTo>
                      <a:cubicBezTo>
                        <a:pt x="2968" y="19179"/>
                        <a:pt x="3064" y="19189"/>
                        <a:pt x="3175" y="19228"/>
                      </a:cubicBezTo>
                      <a:cubicBezTo>
                        <a:pt x="3277" y="19264"/>
                        <a:pt x="3373" y="19325"/>
                        <a:pt x="3433" y="19399"/>
                      </a:cubicBezTo>
                      <a:cubicBezTo>
                        <a:pt x="3495" y="19474"/>
                        <a:pt x="3517" y="19558"/>
                        <a:pt x="3531" y="19640"/>
                      </a:cubicBezTo>
                      <a:cubicBezTo>
                        <a:pt x="3545" y="19728"/>
                        <a:pt x="3550" y="19816"/>
                        <a:pt x="3545" y="19904"/>
                      </a:cubicBezTo>
                      <a:lnTo>
                        <a:pt x="3545" y="21600"/>
                      </a:lnTo>
                      <a:cubicBezTo>
                        <a:pt x="8142" y="21556"/>
                        <a:pt x="12716" y="20508"/>
                        <a:pt x="16223" y="18443"/>
                      </a:cubicBezTo>
                      <a:cubicBezTo>
                        <a:pt x="19807" y="16332"/>
                        <a:pt x="21600" y="13566"/>
                        <a:pt x="21600" y="10800"/>
                      </a:cubicBezTo>
                      <a:cubicBezTo>
                        <a:pt x="21600" y="8034"/>
                        <a:pt x="19807" y="5268"/>
                        <a:pt x="16223" y="3157"/>
                      </a:cubicBezTo>
                      <a:cubicBezTo>
                        <a:pt x="12715" y="1092"/>
                        <a:pt x="8142" y="44"/>
                        <a:pt x="3545" y="0"/>
                      </a:cubicBezTo>
                      <a:close/>
                    </a:path>
                  </a:pathLst>
                </a:custGeom>
                <a:solidFill>
                  <a:srgbClr val="FFB000"/>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grpSp>
          <p:grpSp>
            <p:nvGrpSpPr>
              <p:cNvPr id="25" name="Group">
                <a:extLst>
                  <a:ext uri="{FF2B5EF4-FFF2-40B4-BE49-F238E27FC236}">
                    <a16:creationId xmlns:a16="http://schemas.microsoft.com/office/drawing/2014/main" id="{EE532EC7-9959-844C-A0BC-29CE0ADD65BA}"/>
                  </a:ext>
                </a:extLst>
              </p:cNvPr>
              <p:cNvGrpSpPr/>
              <p:nvPr/>
            </p:nvGrpSpPr>
            <p:grpSpPr>
              <a:xfrm>
                <a:off x="263087" y="1649412"/>
                <a:ext cx="3238501" cy="508001"/>
                <a:chOff x="0" y="0"/>
                <a:chExt cx="3238500" cy="508000"/>
              </a:xfrm>
            </p:grpSpPr>
            <p:sp>
              <p:nvSpPr>
                <p:cNvPr id="26" name="A">
                  <a:extLst>
                    <a:ext uri="{FF2B5EF4-FFF2-40B4-BE49-F238E27FC236}">
                      <a16:creationId xmlns:a16="http://schemas.microsoft.com/office/drawing/2014/main" id="{AF9575BC-13E6-AB49-9BC3-E603724D95E8}"/>
                    </a:ext>
                  </a:extLst>
                </p:cNvPr>
                <p:cNvSpPr txBox="1"/>
                <p:nvPr/>
              </p:nvSpPr>
              <p:spPr>
                <a:xfrm>
                  <a:off x="0" y="0"/>
                  <a:ext cx="508000" cy="508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00000"/>
                    </a:lnSpc>
                    <a:spcBef>
                      <a:spcPts val="0"/>
                    </a:spcBef>
                    <a:defRPr sz="3500" cap="all">
                      <a:solidFill>
                        <a:srgbClr val="FFFFFF"/>
                      </a:solidFill>
                    </a:defRPr>
                  </a:lvl1pPr>
                </a:lstStyle>
                <a:p>
                  <a:r>
                    <a:rPr sz="4922">
                      <a:latin typeface="Avenir Next" panose="020B0503020202020204" pitchFamily="34" charset="0"/>
                    </a:rPr>
                    <a:t>A</a:t>
                  </a:r>
                </a:p>
              </p:txBody>
            </p:sp>
            <p:sp>
              <p:nvSpPr>
                <p:cNvPr id="27" name="B">
                  <a:extLst>
                    <a:ext uri="{FF2B5EF4-FFF2-40B4-BE49-F238E27FC236}">
                      <a16:creationId xmlns:a16="http://schemas.microsoft.com/office/drawing/2014/main" id="{24D4108B-5BD9-4B44-9A6E-21AAC0E6C474}"/>
                    </a:ext>
                  </a:extLst>
                </p:cNvPr>
                <p:cNvSpPr txBox="1"/>
                <p:nvPr/>
              </p:nvSpPr>
              <p:spPr>
                <a:xfrm>
                  <a:off x="2730500" y="0"/>
                  <a:ext cx="508001" cy="508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584200">
                    <a:lnSpc>
                      <a:spcPct val="100000"/>
                    </a:lnSpc>
                    <a:spcBef>
                      <a:spcPts val="0"/>
                    </a:spcBef>
                    <a:defRPr sz="3500" cap="all">
                      <a:solidFill>
                        <a:srgbClr val="FFFFFF"/>
                      </a:solidFill>
                    </a:defRPr>
                  </a:lvl1pPr>
                </a:lstStyle>
                <a:p>
                  <a:r>
                    <a:rPr sz="4922">
                      <a:latin typeface="Avenir Next" panose="020B0503020202020204" pitchFamily="34" charset="0"/>
                    </a:rPr>
                    <a:t>B</a:t>
                  </a:r>
                </a:p>
              </p:txBody>
            </p:sp>
          </p:grpSp>
        </p:grpSp>
        <p:grpSp>
          <p:nvGrpSpPr>
            <p:cNvPr id="16" name="Group">
              <a:extLst>
                <a:ext uri="{FF2B5EF4-FFF2-40B4-BE49-F238E27FC236}">
                  <a16:creationId xmlns:a16="http://schemas.microsoft.com/office/drawing/2014/main" id="{3B975D63-4E4B-E644-BD31-77F81DF30F26}"/>
                </a:ext>
              </a:extLst>
            </p:cNvPr>
            <p:cNvGrpSpPr/>
            <p:nvPr/>
          </p:nvGrpSpPr>
          <p:grpSpPr>
            <a:xfrm>
              <a:off x="-2037261" y="-823730"/>
              <a:ext cx="6285588" cy="4064281"/>
              <a:chOff x="-2037261" y="-823730"/>
              <a:chExt cx="6285588" cy="4064280"/>
            </a:xfrm>
          </p:grpSpPr>
          <p:sp>
            <p:nvSpPr>
              <p:cNvPr id="21" name="Etiam malesuada magna mollis elit sit euismod.">
                <a:extLst>
                  <a:ext uri="{FF2B5EF4-FFF2-40B4-BE49-F238E27FC236}">
                    <a16:creationId xmlns:a16="http://schemas.microsoft.com/office/drawing/2014/main" id="{E79A3A21-B03B-BF4C-AEC2-E32203327452}"/>
                  </a:ext>
                </a:extLst>
              </p:cNvPr>
              <p:cNvSpPr txBox="1"/>
              <p:nvPr/>
            </p:nvSpPr>
            <p:spPr>
              <a:xfrm>
                <a:off x="-2037261" y="-823730"/>
                <a:ext cx="4532133" cy="12042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4000" dirty="0">
                    <a:solidFill>
                      <a:srgbClr val="194679"/>
                    </a:solidFill>
                    <a:latin typeface="Avenir Next" panose="020B0503020202020204" pitchFamily="34" charset="0"/>
                  </a:rPr>
                  <a:t>Esteemed faculty scholars</a:t>
                </a:r>
                <a:endParaRPr sz="4000" dirty="0">
                  <a:solidFill>
                    <a:srgbClr val="194679"/>
                  </a:solidFill>
                  <a:latin typeface="Avenir Next" panose="020B0503020202020204" pitchFamily="34" charset="0"/>
                </a:endParaRPr>
              </a:p>
            </p:txBody>
          </p:sp>
          <p:sp>
            <p:nvSpPr>
              <p:cNvPr id="22" name="Morbi leo risus, consectetur ac, vestibulum at. Donec id elit non mi porta gravida at eget metus. Vestibulum id ligula porta felis semper. Donec ullamcorper nulla non metus auctor fringilla. Sed posuere consectetur est at lobortis. Maecenas faucibus mollis lorem ipsum interdum. Morbi leo risus, porta ac consectetur ac, vestibulum at eros euismod.">
                <a:extLst>
                  <a:ext uri="{FF2B5EF4-FFF2-40B4-BE49-F238E27FC236}">
                    <a16:creationId xmlns:a16="http://schemas.microsoft.com/office/drawing/2014/main" id="{12696777-20DA-6044-8212-BF72F6C6838A}"/>
                  </a:ext>
                </a:extLst>
              </p:cNvPr>
              <p:cNvSpPr txBox="1"/>
              <p:nvPr/>
            </p:nvSpPr>
            <p:spPr>
              <a:xfrm>
                <a:off x="-2037261" y="-315451"/>
                <a:ext cx="6285588" cy="3556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2400" dirty="0">
                    <a:latin typeface="Avenir Next" panose="020B0503020202020204" pitchFamily="34" charset="0"/>
                  </a:rPr>
                  <a:t>Some of the acclaimed institutions where our faculty come from:</a:t>
                </a:r>
              </a:p>
              <a:p>
                <a:pPr marL="285750" indent="-285750">
                  <a:buFont typeface="Wingdings" pitchFamily="2" charset="2"/>
                  <a:buChar char="§"/>
                </a:pPr>
                <a:r>
                  <a:rPr lang="en-US" sz="2400" dirty="0">
                    <a:latin typeface="Avenir Next" panose="020B0503020202020204" pitchFamily="34" charset="0"/>
                  </a:rPr>
                  <a:t>University of Cambridge, UK</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Stanford University,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University of Chicago,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Brown University,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University of California,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University of Michigan,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University of Southern California,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London School of Economics and Political Science, UK</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Babson College,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Pennsylvania State University,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University of North Carolina,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University of Texas at Austin, USA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NUS, Singapore</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University College of London, UK</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King’s College London, UK</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Macquarie University, Australia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IIT – Bombay, Delhi, Madras</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IIM – Ahmedabad, Calcutta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Indian Statistical Institute, Calcutta</a:t>
                </a:r>
              </a:p>
              <a:p>
                <a:pPr marL="285750" indent="-285750">
                  <a:lnSpc>
                    <a:spcPct val="100000"/>
                  </a:lnSpc>
                  <a:spcBef>
                    <a:spcPts val="0"/>
                  </a:spcBef>
                  <a:buFont typeface="Wingdings" pitchFamily="2" charset="2"/>
                  <a:buChar char="§"/>
                </a:pPr>
                <a:endParaRPr lang="en-US" sz="1800" dirty="0">
                  <a:latin typeface="Avenir Next" panose="020B0503020202020204" pitchFamily="34" charset="0"/>
                </a:endParaRPr>
              </a:p>
              <a:p>
                <a:pPr marL="285750" indent="-285750">
                  <a:buFont typeface="Wingdings" pitchFamily="2" charset="2"/>
                  <a:buChar char="§"/>
                </a:pPr>
                <a:endParaRPr sz="1800" dirty="0">
                  <a:latin typeface="Avenir Next" panose="020B0503020202020204" pitchFamily="34" charset="0"/>
                </a:endParaRPr>
              </a:p>
            </p:txBody>
          </p:sp>
        </p:grpSp>
        <p:grpSp>
          <p:nvGrpSpPr>
            <p:cNvPr id="17" name="Group">
              <a:extLst>
                <a:ext uri="{FF2B5EF4-FFF2-40B4-BE49-F238E27FC236}">
                  <a16:creationId xmlns:a16="http://schemas.microsoft.com/office/drawing/2014/main" id="{4EED3CA3-0723-2244-9356-F25D638F518D}"/>
                </a:ext>
              </a:extLst>
            </p:cNvPr>
            <p:cNvGrpSpPr/>
            <p:nvPr/>
          </p:nvGrpSpPr>
          <p:grpSpPr>
            <a:xfrm>
              <a:off x="7868840" y="-823731"/>
              <a:ext cx="5727145" cy="4080043"/>
              <a:chOff x="-55960" y="-823731"/>
              <a:chExt cx="5727145" cy="4080042"/>
            </a:xfrm>
          </p:grpSpPr>
          <p:sp>
            <p:nvSpPr>
              <p:cNvPr id="18" name="Nulla vitae elit sit ipsum, pharetra augue libero.">
                <a:extLst>
                  <a:ext uri="{FF2B5EF4-FFF2-40B4-BE49-F238E27FC236}">
                    <a16:creationId xmlns:a16="http://schemas.microsoft.com/office/drawing/2014/main" id="{C5E2A482-2FC1-B248-88A7-E0CAFEE01D41}"/>
                  </a:ext>
                </a:extLst>
              </p:cNvPr>
              <p:cNvSpPr txBox="1"/>
              <p:nvPr/>
            </p:nvSpPr>
            <p:spPr>
              <a:xfrm>
                <a:off x="-41911" y="-823731"/>
                <a:ext cx="5713096" cy="12042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00000"/>
                  </a:lnSpc>
                  <a:defRPr sz="2500">
                    <a:solidFill>
                      <a:srgbClr val="3484C9"/>
                    </a:solidFill>
                    <a:latin typeface="Helvetica Neue Light"/>
                    <a:ea typeface="Helvetica Neue Light"/>
                    <a:cs typeface="Helvetica Neue Light"/>
                    <a:sym typeface="Helvetica Neue Light"/>
                  </a:defRPr>
                </a:lvl1pPr>
              </a:lstStyle>
              <a:p>
                <a:r>
                  <a:rPr lang="en-US" sz="4000" dirty="0">
                    <a:solidFill>
                      <a:srgbClr val="194679"/>
                    </a:solidFill>
                    <a:latin typeface="Avenir Next" panose="020B0503020202020204" pitchFamily="34" charset="0"/>
                  </a:rPr>
                  <a:t>Distinguished guest speakers</a:t>
                </a:r>
                <a:endParaRPr sz="4000" dirty="0">
                  <a:solidFill>
                    <a:srgbClr val="194679"/>
                  </a:solidFill>
                  <a:latin typeface="Avenir Next" panose="020B0503020202020204" pitchFamily="34" charset="0"/>
                </a:endParaRPr>
              </a:p>
            </p:txBody>
          </p:sp>
          <p:sp>
            <p:nvSpPr>
              <p:cNvPr id="19" name="Morbi leo risus, porta ac consectetur ac, vestibulum at eros. Vivamus sagittis lacus vel augue laoreet rutrum faucibus dolor auctor. Donec ullamcorper nulla non metus auctor fringilla. Integer posuere erat a ante venenatis dapibus posuere velit aliquet. Maecenas faucibus mollis interdum. Lorem ipsum dolor sit amet, consectetur adipiscing elit.">
                <a:extLst>
                  <a:ext uri="{FF2B5EF4-FFF2-40B4-BE49-F238E27FC236}">
                    <a16:creationId xmlns:a16="http://schemas.microsoft.com/office/drawing/2014/main" id="{1D418962-B304-6548-AD8D-EA56C29D0F6B}"/>
                  </a:ext>
                </a:extLst>
              </p:cNvPr>
              <p:cNvSpPr txBox="1"/>
              <p:nvPr/>
            </p:nvSpPr>
            <p:spPr>
              <a:xfrm>
                <a:off x="-55960" y="-297925"/>
                <a:ext cx="5727145" cy="35542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2400" dirty="0">
                    <a:latin typeface="Avenir Next" panose="020B0503020202020204" pitchFamily="34" charset="0"/>
                  </a:rPr>
                  <a:t>FLAME University hosts many renowned national and international personalities:</a:t>
                </a:r>
              </a:p>
              <a:p>
                <a:pPr marL="285750" indent="-285750">
                  <a:buFont typeface="Wingdings" pitchFamily="2" charset="2"/>
                  <a:buChar char="§"/>
                </a:pPr>
                <a:r>
                  <a:rPr lang="en-US" sz="2400" dirty="0">
                    <a:latin typeface="Avenir Next" panose="020B0503020202020204" pitchFamily="34" charset="0"/>
                  </a:rPr>
                  <a:t>Narayana Murthy</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Nandan Nilekani</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Suresh Prabhu</a:t>
                </a:r>
              </a:p>
              <a:p>
                <a:pPr marL="285750" indent="-285750">
                  <a:lnSpc>
                    <a:spcPct val="100000"/>
                  </a:lnSpc>
                  <a:spcBef>
                    <a:spcPts val="0"/>
                  </a:spcBef>
                  <a:buFont typeface="Wingdings" pitchFamily="2" charset="2"/>
                  <a:buChar char="§"/>
                </a:pPr>
                <a:r>
                  <a:rPr lang="en-US" sz="2400" dirty="0" err="1">
                    <a:latin typeface="Avenir Next" panose="020B0503020202020204" pitchFamily="34" charset="0"/>
                  </a:rPr>
                  <a:t>Montek</a:t>
                </a:r>
                <a:r>
                  <a:rPr lang="en-US" sz="2400" dirty="0">
                    <a:latin typeface="Avenir Next" panose="020B0503020202020204" pitchFamily="34" charset="0"/>
                  </a:rPr>
                  <a:t> Singh Ahluwalia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Shubha Mudgal</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Shikha Sharma</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Sanjeev Sanyal</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Anil </a:t>
                </a:r>
                <a:r>
                  <a:rPr lang="en-US" sz="2400" dirty="0" err="1">
                    <a:latin typeface="Avenir Next" panose="020B0503020202020204" pitchFamily="34" charset="0"/>
                  </a:rPr>
                  <a:t>Kumble</a:t>
                </a:r>
                <a:endParaRPr lang="en-US" sz="2400" dirty="0">
                  <a:latin typeface="Avenir Next" panose="020B0503020202020204" pitchFamily="34" charset="0"/>
                </a:endParaRPr>
              </a:p>
              <a:p>
                <a:pPr marL="285750" indent="-285750">
                  <a:lnSpc>
                    <a:spcPct val="100000"/>
                  </a:lnSpc>
                  <a:spcBef>
                    <a:spcPts val="0"/>
                  </a:spcBef>
                  <a:buFont typeface="Wingdings" pitchFamily="2" charset="2"/>
                  <a:buChar char="§"/>
                </a:pPr>
                <a:r>
                  <a:rPr lang="en-US" sz="2400" dirty="0">
                    <a:latin typeface="Avenir Next" panose="020B0503020202020204" pitchFamily="34" charset="0"/>
                  </a:rPr>
                  <a:t>M.S. </a:t>
                </a:r>
                <a:r>
                  <a:rPr lang="en-US" sz="2400" dirty="0" err="1">
                    <a:latin typeface="Avenir Next" panose="020B0503020202020204" pitchFamily="34" charset="0"/>
                  </a:rPr>
                  <a:t>Dhoni</a:t>
                </a:r>
                <a:endParaRPr lang="en-US" sz="2400" dirty="0">
                  <a:latin typeface="Avenir Next" panose="020B0503020202020204" pitchFamily="34" charset="0"/>
                </a:endParaRPr>
              </a:p>
              <a:p>
                <a:pPr marL="285750" indent="-285750">
                  <a:lnSpc>
                    <a:spcPct val="100000"/>
                  </a:lnSpc>
                  <a:spcBef>
                    <a:spcPts val="0"/>
                  </a:spcBef>
                  <a:buFont typeface="Wingdings" pitchFamily="2" charset="2"/>
                  <a:buChar char="§"/>
                </a:pPr>
                <a:r>
                  <a:rPr lang="en-US" sz="2400" dirty="0">
                    <a:latin typeface="Avenir Next" panose="020B0503020202020204" pitchFamily="34" charset="0"/>
                  </a:rPr>
                  <a:t>Russell Napier</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Deepak Parekh</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Uday Kotak</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K.V. Kamath</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Amitabh Bachchan</a:t>
                </a:r>
              </a:p>
              <a:p>
                <a:pPr marL="285750" indent="-285750">
                  <a:lnSpc>
                    <a:spcPct val="100000"/>
                  </a:lnSpc>
                  <a:spcBef>
                    <a:spcPts val="0"/>
                  </a:spcBef>
                  <a:buFont typeface="Wingdings" pitchFamily="2" charset="2"/>
                  <a:buChar char="§"/>
                </a:pPr>
                <a:r>
                  <a:rPr lang="en-US" sz="2400" dirty="0">
                    <a:latin typeface="Avenir Next" panose="020B0503020202020204" pitchFamily="34" charset="0"/>
                  </a:rPr>
                  <a:t>Rakesh </a:t>
                </a:r>
                <a:r>
                  <a:rPr lang="en-US" sz="2400" dirty="0" err="1">
                    <a:latin typeface="Avenir Next" panose="020B0503020202020204" pitchFamily="34" charset="0"/>
                  </a:rPr>
                  <a:t>Jhunjhunwala</a:t>
                </a:r>
                <a:endParaRPr lang="en-US" sz="2400" dirty="0">
                  <a:latin typeface="Avenir Next" panose="020B0503020202020204" pitchFamily="34" charset="0"/>
                </a:endParaRPr>
              </a:p>
              <a:p>
                <a:pPr marL="285750" indent="-285750">
                  <a:lnSpc>
                    <a:spcPct val="100000"/>
                  </a:lnSpc>
                  <a:spcBef>
                    <a:spcPts val="0"/>
                  </a:spcBef>
                  <a:buFont typeface="Wingdings" pitchFamily="2" charset="2"/>
                  <a:buChar char="§"/>
                </a:pPr>
                <a:r>
                  <a:rPr lang="en-US" sz="2400" dirty="0">
                    <a:latin typeface="Avenir Next" panose="020B0503020202020204" pitchFamily="34" charset="0"/>
                  </a:rPr>
                  <a:t>Ronnie </a:t>
                </a:r>
                <a:r>
                  <a:rPr lang="en-US" sz="2400" dirty="0" err="1">
                    <a:latin typeface="Avenir Next" panose="020B0503020202020204" pitchFamily="34" charset="0"/>
                  </a:rPr>
                  <a:t>Screwvala</a:t>
                </a:r>
                <a:endParaRPr lang="en-US" sz="2400" dirty="0">
                  <a:latin typeface="Avenir Next" panose="020B0503020202020204" pitchFamily="34" charset="0"/>
                </a:endParaRPr>
              </a:p>
              <a:p>
                <a:pPr marL="285750" indent="-285750">
                  <a:lnSpc>
                    <a:spcPct val="100000"/>
                  </a:lnSpc>
                  <a:spcBef>
                    <a:spcPts val="0"/>
                  </a:spcBef>
                  <a:buFont typeface="Wingdings" pitchFamily="2" charset="2"/>
                  <a:buChar char="§"/>
                </a:pPr>
                <a:r>
                  <a:rPr lang="en-US" sz="2400" dirty="0" err="1">
                    <a:latin typeface="Avenir Next" panose="020B0503020202020204" pitchFamily="34" charset="0"/>
                  </a:rPr>
                  <a:t>Prasoon</a:t>
                </a:r>
                <a:r>
                  <a:rPr lang="en-US" sz="2400" dirty="0">
                    <a:latin typeface="Avenir Next" panose="020B0503020202020204" pitchFamily="34" charset="0"/>
                  </a:rPr>
                  <a:t> Joshi</a:t>
                </a:r>
                <a:endParaRPr sz="2400" dirty="0">
                  <a:latin typeface="Avenir Next" panose="020B0503020202020204" pitchFamily="34" charset="0"/>
                </a:endParaRPr>
              </a:p>
            </p:txBody>
          </p:sp>
        </p:grpSp>
      </p:grpSp>
      <p:pic>
        <p:nvPicPr>
          <p:cNvPr id="30" name="Picture 29">
            <a:extLst>
              <a:ext uri="{FF2B5EF4-FFF2-40B4-BE49-F238E27FC236}">
                <a16:creationId xmlns:a16="http://schemas.microsoft.com/office/drawing/2014/main" id="{CE29B375-6DAB-7746-AA57-8959777CFDF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09224" y="12553316"/>
            <a:ext cx="822960" cy="822960"/>
          </a:xfrm>
          <a:prstGeom prst="rect">
            <a:avLst/>
          </a:prstGeom>
          <a:effectLst>
            <a:outerShdw blurRad="50800" dist="50800" dir="5400000" algn="ctr" rotWithShape="0">
              <a:schemeClr val="tx1"/>
            </a:outerShdw>
          </a:effectLst>
        </p:spPr>
      </p:pic>
      <p:pic>
        <p:nvPicPr>
          <p:cNvPr id="31" name="Picture 30">
            <a:extLst>
              <a:ext uri="{FF2B5EF4-FFF2-40B4-BE49-F238E27FC236}">
                <a16:creationId xmlns:a16="http://schemas.microsoft.com/office/drawing/2014/main" id="{DB6D9D9C-6EEA-DB44-A9E8-B40DA53C452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43945" y="10643107"/>
            <a:ext cx="822960" cy="822960"/>
          </a:xfrm>
          <a:prstGeom prst="rect">
            <a:avLst/>
          </a:prstGeom>
          <a:effectLst>
            <a:outerShdw blurRad="50800" dist="50800" dir="5400000" algn="ctr" rotWithShape="0">
              <a:schemeClr val="tx1"/>
            </a:outerShdw>
          </a:effectLst>
        </p:spPr>
      </p:pic>
      <p:pic>
        <p:nvPicPr>
          <p:cNvPr id="32" name="Picture 31">
            <a:extLst>
              <a:ext uri="{FF2B5EF4-FFF2-40B4-BE49-F238E27FC236}">
                <a16:creationId xmlns:a16="http://schemas.microsoft.com/office/drawing/2014/main" id="{ABC1D72A-E43C-134B-8150-DC538CBDF7D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7977" y="12553316"/>
            <a:ext cx="822960" cy="822960"/>
          </a:xfrm>
          <a:prstGeom prst="rect">
            <a:avLst/>
          </a:prstGeom>
          <a:effectLst>
            <a:outerShdw blurRad="50800" dist="50800" dir="5400000" algn="ctr" rotWithShape="0">
              <a:schemeClr val="tx1"/>
            </a:outerShdw>
          </a:effectLst>
        </p:spPr>
      </p:pic>
      <p:pic>
        <p:nvPicPr>
          <p:cNvPr id="38" name="Picture 37">
            <a:extLst>
              <a:ext uri="{FF2B5EF4-FFF2-40B4-BE49-F238E27FC236}">
                <a16:creationId xmlns:a16="http://schemas.microsoft.com/office/drawing/2014/main" id="{3B270467-6C63-9949-930F-680446303C22}"/>
              </a:ext>
            </a:extLst>
          </p:cNvPr>
          <p:cNvPicPr>
            <a:picLocks/>
          </p:cNvPicPr>
          <p:nvPr/>
        </p:nvPicPr>
        <p:blipFill>
          <a:blip r:embed="rId6" cstate="screen">
            <a:extLst>
              <a:ext uri="{28A0092B-C50C-407E-A947-70E740481C1C}">
                <a14:useLocalDpi xmlns:a14="http://schemas.microsoft.com/office/drawing/2010/main"/>
              </a:ext>
            </a:extLst>
          </a:blip>
          <a:stretch>
            <a:fillRect/>
          </a:stretch>
        </p:blipFill>
        <p:spPr>
          <a:xfrm>
            <a:off x="6721257" y="10643107"/>
            <a:ext cx="822960" cy="822960"/>
          </a:xfrm>
          <a:prstGeom prst="rect">
            <a:avLst/>
          </a:prstGeom>
          <a:effectLst>
            <a:outerShdw blurRad="50800" dist="50800" dir="3600000" algn="ctr" rotWithShape="0">
              <a:schemeClr val="tx1"/>
            </a:outerShdw>
          </a:effectLst>
        </p:spPr>
      </p:pic>
      <p:pic>
        <p:nvPicPr>
          <p:cNvPr id="39" name="Picture 38">
            <a:extLst>
              <a:ext uri="{FF2B5EF4-FFF2-40B4-BE49-F238E27FC236}">
                <a16:creationId xmlns:a16="http://schemas.microsoft.com/office/drawing/2014/main" id="{6D4699D4-215A-9149-AE5F-58415E782C07}"/>
              </a:ext>
            </a:extLst>
          </p:cNvPr>
          <p:cNvPicPr>
            <a:picLocks/>
          </p:cNvPicPr>
          <p:nvPr/>
        </p:nvPicPr>
        <p:blipFill>
          <a:blip r:embed="rId7" cstate="screen">
            <a:extLst>
              <a:ext uri="{28A0092B-C50C-407E-A947-70E740481C1C}">
                <a14:useLocalDpi xmlns:a14="http://schemas.microsoft.com/office/drawing/2010/main"/>
              </a:ext>
            </a:extLst>
          </a:blip>
          <a:stretch>
            <a:fillRect/>
          </a:stretch>
        </p:blipFill>
        <p:spPr>
          <a:xfrm>
            <a:off x="6721257" y="11589175"/>
            <a:ext cx="822960" cy="822960"/>
          </a:xfrm>
          <a:prstGeom prst="rect">
            <a:avLst/>
          </a:prstGeom>
          <a:effectLst>
            <a:outerShdw blurRad="50800" dist="50800" dir="3600000" algn="ctr" rotWithShape="0">
              <a:schemeClr val="tx1"/>
            </a:outerShdw>
          </a:effectLst>
        </p:spPr>
      </p:pic>
      <p:pic>
        <p:nvPicPr>
          <p:cNvPr id="41" name="Picture 40">
            <a:extLst>
              <a:ext uri="{FF2B5EF4-FFF2-40B4-BE49-F238E27FC236}">
                <a16:creationId xmlns:a16="http://schemas.microsoft.com/office/drawing/2014/main" id="{84DCB16F-9480-FA4E-9E48-36C70F769260}"/>
              </a:ext>
            </a:extLst>
          </p:cNvPr>
          <p:cNvPicPr>
            <a:picLocks/>
          </p:cNvPicPr>
          <p:nvPr/>
        </p:nvPicPr>
        <p:blipFill>
          <a:blip r:embed="rId8" cstate="screen">
            <a:extLst>
              <a:ext uri="{28A0092B-C50C-407E-A947-70E740481C1C}">
                <a14:useLocalDpi xmlns:a14="http://schemas.microsoft.com/office/drawing/2010/main"/>
              </a:ext>
            </a:extLst>
          </a:blip>
          <a:stretch>
            <a:fillRect/>
          </a:stretch>
        </p:blipFill>
        <p:spPr>
          <a:xfrm>
            <a:off x="4843945" y="11593718"/>
            <a:ext cx="822960" cy="822960"/>
          </a:xfrm>
          <a:prstGeom prst="rect">
            <a:avLst/>
          </a:prstGeom>
          <a:effectLst>
            <a:outerShdw blurRad="50800" dist="50800" dir="3600000" algn="ctr" rotWithShape="0">
              <a:schemeClr val="tx1"/>
            </a:outerShdw>
          </a:effectLst>
        </p:spPr>
      </p:pic>
      <p:pic>
        <p:nvPicPr>
          <p:cNvPr id="42" name="Picture 41">
            <a:extLst>
              <a:ext uri="{FF2B5EF4-FFF2-40B4-BE49-F238E27FC236}">
                <a16:creationId xmlns:a16="http://schemas.microsoft.com/office/drawing/2014/main" id="{D13C6542-DDD3-5444-B126-26D787480E8A}"/>
              </a:ext>
            </a:extLst>
          </p:cNvPr>
          <p:cNvPicPr>
            <a:picLocks/>
          </p:cNvPicPr>
          <p:nvPr/>
        </p:nvPicPr>
        <p:blipFill>
          <a:blip r:embed="rId9" cstate="screen">
            <a:extLst>
              <a:ext uri="{28A0092B-C50C-407E-A947-70E740481C1C}">
                <a14:useLocalDpi xmlns:a14="http://schemas.microsoft.com/office/drawing/2010/main"/>
              </a:ext>
            </a:extLst>
          </a:blip>
          <a:stretch>
            <a:fillRect/>
          </a:stretch>
        </p:blipFill>
        <p:spPr>
          <a:xfrm>
            <a:off x="6721257" y="12520259"/>
            <a:ext cx="822960" cy="822960"/>
          </a:xfrm>
          <a:prstGeom prst="rect">
            <a:avLst/>
          </a:prstGeom>
          <a:effectLst>
            <a:outerShdw blurRad="50800" dist="50800" dir="3600000" algn="ctr" rotWithShape="0">
              <a:schemeClr val="tx1"/>
            </a:outerShdw>
          </a:effectLst>
        </p:spPr>
      </p:pic>
      <p:pic>
        <p:nvPicPr>
          <p:cNvPr id="43" name="Picture 42">
            <a:extLst>
              <a:ext uri="{FF2B5EF4-FFF2-40B4-BE49-F238E27FC236}">
                <a16:creationId xmlns:a16="http://schemas.microsoft.com/office/drawing/2014/main" id="{A91B5C26-E99B-5A44-951C-ADFF2C238B8C}"/>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782601" y="10643107"/>
            <a:ext cx="822960" cy="822960"/>
          </a:xfrm>
          <a:prstGeom prst="rect">
            <a:avLst/>
          </a:prstGeom>
          <a:effectLst>
            <a:outerShdw blurRad="50800" dist="50800" dir="3600000" algn="ctr" rotWithShape="0">
              <a:schemeClr val="tx1"/>
            </a:outerShdw>
          </a:effectLst>
        </p:spPr>
      </p:pic>
      <p:pic>
        <p:nvPicPr>
          <p:cNvPr id="44" name="Picture 43">
            <a:extLst>
              <a:ext uri="{FF2B5EF4-FFF2-40B4-BE49-F238E27FC236}">
                <a16:creationId xmlns:a16="http://schemas.microsoft.com/office/drawing/2014/main" id="{BF9E72A1-15BE-2A48-A36F-DC8C4B03E17F}"/>
              </a:ext>
            </a:extLst>
          </p:cNvPr>
          <p:cNvPicPr>
            <a:picLocks/>
          </p:cNvPicPr>
          <p:nvPr/>
        </p:nvPicPr>
        <p:blipFill>
          <a:blip r:embed="rId11" cstate="screen">
            <a:extLst>
              <a:ext uri="{28A0092B-C50C-407E-A947-70E740481C1C}">
                <a14:useLocalDpi xmlns:a14="http://schemas.microsoft.com/office/drawing/2010/main"/>
              </a:ext>
            </a:extLst>
          </a:blip>
          <a:stretch>
            <a:fillRect/>
          </a:stretch>
        </p:blipFill>
        <p:spPr>
          <a:xfrm>
            <a:off x="2027977" y="11598211"/>
            <a:ext cx="822960" cy="822960"/>
          </a:xfrm>
          <a:prstGeom prst="rect">
            <a:avLst/>
          </a:prstGeom>
          <a:effectLst>
            <a:outerShdw blurRad="50800" dist="50800" dir="3600000" algn="ctr" rotWithShape="0">
              <a:schemeClr val="tx1"/>
            </a:outerShdw>
          </a:effectLst>
        </p:spPr>
      </p:pic>
      <p:pic>
        <p:nvPicPr>
          <p:cNvPr id="45" name="Picture 44">
            <a:extLst>
              <a:ext uri="{FF2B5EF4-FFF2-40B4-BE49-F238E27FC236}">
                <a16:creationId xmlns:a16="http://schemas.microsoft.com/office/drawing/2014/main" id="{E9BEC2F9-0544-584E-93E9-044F3DACD8E2}"/>
              </a:ext>
            </a:extLst>
          </p:cNvPr>
          <p:cNvPicPr>
            <a:picLocks/>
          </p:cNvPicPr>
          <p:nvPr/>
        </p:nvPicPr>
        <p:blipFill>
          <a:blip r:embed="rId12" cstate="screen">
            <a:extLst>
              <a:ext uri="{28A0092B-C50C-407E-A947-70E740481C1C}">
                <a14:useLocalDpi xmlns:a14="http://schemas.microsoft.com/office/drawing/2010/main"/>
              </a:ext>
            </a:extLst>
          </a:blip>
          <a:stretch>
            <a:fillRect/>
          </a:stretch>
        </p:blipFill>
        <p:spPr>
          <a:xfrm>
            <a:off x="2961884" y="12553316"/>
            <a:ext cx="822960" cy="822960"/>
          </a:xfrm>
          <a:prstGeom prst="rect">
            <a:avLst/>
          </a:prstGeom>
          <a:effectLst>
            <a:outerShdw blurRad="50800" dist="50800" dir="3600000" algn="ctr" rotWithShape="0">
              <a:schemeClr val="tx1"/>
            </a:outerShdw>
          </a:effectLst>
        </p:spPr>
      </p:pic>
      <p:pic>
        <p:nvPicPr>
          <p:cNvPr id="46" name="Picture 45">
            <a:extLst>
              <a:ext uri="{FF2B5EF4-FFF2-40B4-BE49-F238E27FC236}">
                <a16:creationId xmlns:a16="http://schemas.microsoft.com/office/drawing/2014/main" id="{B7C58587-2E3B-9348-A967-623B7BB30541}"/>
              </a:ext>
            </a:extLst>
          </p:cNvPr>
          <p:cNvPicPr>
            <a:picLocks/>
          </p:cNvPicPr>
          <p:nvPr/>
        </p:nvPicPr>
        <p:blipFill>
          <a:blip r:embed="rId13" cstate="screen">
            <a:extLst>
              <a:ext uri="{28A0092B-C50C-407E-A947-70E740481C1C}">
                <a14:useLocalDpi xmlns:a14="http://schemas.microsoft.com/office/drawing/2010/main"/>
              </a:ext>
            </a:extLst>
          </a:blip>
          <a:stretch>
            <a:fillRect/>
          </a:stretch>
        </p:blipFill>
        <p:spPr>
          <a:xfrm>
            <a:off x="2027977" y="10643107"/>
            <a:ext cx="822960" cy="822960"/>
          </a:xfrm>
          <a:prstGeom prst="rect">
            <a:avLst/>
          </a:prstGeom>
          <a:effectLst>
            <a:outerShdw blurRad="50800" dist="50800" dir="3600000" algn="ctr" rotWithShape="0">
              <a:schemeClr val="tx1"/>
            </a:outerShdw>
          </a:effectLst>
        </p:spPr>
      </p:pic>
      <p:pic>
        <p:nvPicPr>
          <p:cNvPr id="47" name="Picture 46">
            <a:extLst>
              <a:ext uri="{FF2B5EF4-FFF2-40B4-BE49-F238E27FC236}">
                <a16:creationId xmlns:a16="http://schemas.microsoft.com/office/drawing/2014/main" id="{4A0F48FD-5460-014B-BFA7-772B8ECDEAC3}"/>
              </a:ext>
            </a:extLst>
          </p:cNvPr>
          <p:cNvPicPr>
            <a:picLocks/>
          </p:cNvPicPr>
          <p:nvPr/>
        </p:nvPicPr>
        <p:blipFill>
          <a:blip r:embed="rId14" cstate="screen">
            <a:extLst>
              <a:ext uri="{28A0092B-C50C-407E-A947-70E740481C1C}">
                <a14:useLocalDpi xmlns:a14="http://schemas.microsoft.com/office/drawing/2010/main"/>
              </a:ext>
            </a:extLst>
          </a:blip>
          <a:stretch>
            <a:fillRect/>
          </a:stretch>
        </p:blipFill>
        <p:spPr>
          <a:xfrm>
            <a:off x="2966633" y="11589175"/>
            <a:ext cx="822960" cy="822960"/>
          </a:xfrm>
          <a:prstGeom prst="rect">
            <a:avLst/>
          </a:prstGeom>
          <a:effectLst>
            <a:outerShdw blurRad="50800" dist="50800" dir="3600000" algn="ctr" rotWithShape="0">
              <a:schemeClr val="tx1"/>
            </a:outerShdw>
          </a:effectLst>
        </p:spPr>
      </p:pic>
      <p:pic>
        <p:nvPicPr>
          <p:cNvPr id="4098" name="Picture 2" descr="Prof. Santosh Kumar Kurtadkar">
            <a:extLst>
              <a:ext uri="{FF2B5EF4-FFF2-40B4-BE49-F238E27FC236}">
                <a16:creationId xmlns:a16="http://schemas.microsoft.com/office/drawing/2014/main" id="{65441319-2735-EE4C-AC5E-3EE83167B757}"/>
              </a:ext>
            </a:extLst>
          </p:cNvPr>
          <p:cNvPicPr>
            <a:picLocks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968391" y="10643107"/>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4100" name="Picture 4" descr="Prof. Michael Burns">
            <a:extLst>
              <a:ext uri="{FF2B5EF4-FFF2-40B4-BE49-F238E27FC236}">
                <a16:creationId xmlns:a16="http://schemas.microsoft.com/office/drawing/2014/main" id="{2DEF2FE9-85F0-6C43-AEB4-CBFDDDDEBEE0}"/>
              </a:ext>
            </a:extLst>
          </p:cNvPr>
          <p:cNvPicPr>
            <a:picLocks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656838" y="10643107"/>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4102" name="Picture 6" descr="Prof. Lily Kelting">
            <a:extLst>
              <a:ext uri="{FF2B5EF4-FFF2-40B4-BE49-F238E27FC236}">
                <a16:creationId xmlns:a16="http://schemas.microsoft.com/office/drawing/2014/main" id="{DAA8AF74-2FB3-BA4E-B62E-351413B19CE9}"/>
              </a:ext>
            </a:extLst>
          </p:cNvPr>
          <p:cNvPicPr>
            <a:picLocks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5777852" y="11589175"/>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4104" name="Picture 8" descr="Hatcher Michael">
            <a:extLst>
              <a:ext uri="{FF2B5EF4-FFF2-40B4-BE49-F238E27FC236}">
                <a16:creationId xmlns:a16="http://schemas.microsoft.com/office/drawing/2014/main" id="{295E49A0-4B11-4A48-AF83-56D39B64BF35}"/>
              </a:ext>
            </a:extLst>
          </p:cNvPr>
          <p:cNvPicPr>
            <a:picLocks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5777852" y="12544329"/>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53" name="Google Shape;588;g91740000d5_0_33">
            <a:extLst>
              <a:ext uri="{FF2B5EF4-FFF2-40B4-BE49-F238E27FC236}">
                <a16:creationId xmlns:a16="http://schemas.microsoft.com/office/drawing/2014/main" id="{DC79EF2D-8A90-304E-B36B-1B78031950C3}"/>
              </a:ext>
            </a:extLst>
          </p:cNvPr>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a:off x="15978188" y="10643107"/>
            <a:ext cx="822960" cy="822960"/>
          </a:xfrm>
          <a:prstGeom prst="rect">
            <a:avLst/>
          </a:prstGeom>
          <a:noFill/>
          <a:ln>
            <a:noFill/>
          </a:ln>
          <a:effectLst>
            <a:outerShdw blurRad="50800" dist="50800" dir="3600000" algn="ctr" rotWithShape="0">
              <a:srgbClr val="000000"/>
            </a:outerShdw>
          </a:effectLst>
        </p:spPr>
      </p:pic>
      <p:pic>
        <p:nvPicPr>
          <p:cNvPr id="54" name="Google Shape;589;g91740000d5_0_33">
            <a:extLst>
              <a:ext uri="{FF2B5EF4-FFF2-40B4-BE49-F238E27FC236}">
                <a16:creationId xmlns:a16="http://schemas.microsoft.com/office/drawing/2014/main" id="{D18F71BE-5ADB-8F4F-8033-DA8198F69A2C}"/>
              </a:ext>
            </a:extLst>
          </p:cNvPr>
          <p:cNvPicPr preferRelativeResize="0">
            <a:picLocks noChangeAspect="1"/>
          </p:cNvPicPr>
          <p:nvPr/>
        </p:nvPicPr>
        <p:blipFill rotWithShape="1">
          <a:blip r:embed="rId20" cstate="screen">
            <a:alphaModFix/>
            <a:extLst>
              <a:ext uri="{28A0092B-C50C-407E-A947-70E740481C1C}">
                <a14:useLocalDpi xmlns:a14="http://schemas.microsoft.com/office/drawing/2010/main"/>
              </a:ext>
            </a:extLst>
          </a:blip>
          <a:srcRect/>
          <a:stretch/>
        </p:blipFill>
        <p:spPr>
          <a:xfrm>
            <a:off x="18789812" y="10643107"/>
            <a:ext cx="822960" cy="822960"/>
          </a:xfrm>
          <a:prstGeom prst="rect">
            <a:avLst/>
          </a:prstGeom>
          <a:noFill/>
          <a:ln>
            <a:noFill/>
          </a:ln>
          <a:effectLst>
            <a:outerShdw blurRad="50800" dist="50800" dir="3600000" algn="ctr" rotWithShape="0">
              <a:srgbClr val="000000"/>
            </a:outerShdw>
          </a:effectLst>
        </p:spPr>
      </p:pic>
      <p:pic>
        <p:nvPicPr>
          <p:cNvPr id="55" name="Google Shape;591;g91740000d5_0_33">
            <a:extLst>
              <a:ext uri="{FF2B5EF4-FFF2-40B4-BE49-F238E27FC236}">
                <a16:creationId xmlns:a16="http://schemas.microsoft.com/office/drawing/2014/main" id="{434238DE-B948-0E46-8195-970792C2C217}"/>
              </a:ext>
            </a:extLst>
          </p:cNvPr>
          <p:cNvPicPr preferRelativeResize="0">
            <a:picLocks noChangeAspect="1"/>
          </p:cNvPicPr>
          <p:nvPr/>
        </p:nvPicPr>
        <p:blipFill rotWithShape="1">
          <a:blip r:embed="rId21" cstate="screen">
            <a:alphaModFix/>
            <a:extLst>
              <a:ext uri="{28A0092B-C50C-407E-A947-70E740481C1C}">
                <a14:useLocalDpi xmlns:a14="http://schemas.microsoft.com/office/drawing/2010/main"/>
              </a:ext>
            </a:extLst>
          </a:blip>
          <a:srcRect/>
          <a:stretch/>
        </p:blipFill>
        <p:spPr>
          <a:xfrm>
            <a:off x="15978188" y="12535243"/>
            <a:ext cx="822960" cy="822960"/>
          </a:xfrm>
          <a:prstGeom prst="rect">
            <a:avLst/>
          </a:prstGeom>
          <a:noFill/>
          <a:ln>
            <a:noFill/>
          </a:ln>
          <a:effectLst>
            <a:outerShdw blurRad="50800" dist="50800" dir="3600000" algn="ctr" rotWithShape="0">
              <a:srgbClr val="000000"/>
            </a:outerShdw>
          </a:effectLst>
        </p:spPr>
      </p:pic>
      <p:pic>
        <p:nvPicPr>
          <p:cNvPr id="56" name="Google Shape;608;g91740000d5_0_33" descr="A person looking at the camera&#10;&#10;Description generated with very high confidence">
            <a:extLst>
              <a:ext uri="{FF2B5EF4-FFF2-40B4-BE49-F238E27FC236}">
                <a16:creationId xmlns:a16="http://schemas.microsoft.com/office/drawing/2014/main" id="{742E37B2-C2D4-0A45-9FED-908A7DD4A920}"/>
              </a:ext>
            </a:extLst>
          </p:cNvPr>
          <p:cNvPicPr preferRelativeResize="0">
            <a:picLocks noChangeAspect="1"/>
          </p:cNvPicPr>
          <p:nvPr/>
        </p:nvPicPr>
        <p:blipFill rotWithShape="1">
          <a:blip r:embed="rId22" cstate="screen">
            <a:alphaModFix/>
            <a:extLst>
              <a:ext uri="{28A0092B-C50C-407E-A947-70E740481C1C}">
                <a14:useLocalDpi xmlns:a14="http://schemas.microsoft.com/office/drawing/2010/main"/>
              </a:ext>
            </a:extLst>
          </a:blip>
          <a:srcRect/>
          <a:stretch/>
        </p:blipFill>
        <p:spPr>
          <a:xfrm>
            <a:off x="16915396" y="10643107"/>
            <a:ext cx="822960" cy="822960"/>
          </a:xfrm>
          <a:prstGeom prst="rect">
            <a:avLst/>
          </a:prstGeom>
          <a:noFill/>
          <a:ln>
            <a:noFill/>
          </a:ln>
          <a:effectLst>
            <a:outerShdw blurRad="50800" dist="50800" dir="3600000" algn="ctr" rotWithShape="0">
              <a:srgbClr val="000000"/>
            </a:outerShdw>
          </a:effectLst>
        </p:spPr>
      </p:pic>
      <p:pic>
        <p:nvPicPr>
          <p:cNvPr id="57" name="Google Shape;610;g91740000d5_0_33" descr="A person wearing glasses&#10;&#10;Description generated with very high confidence">
            <a:extLst>
              <a:ext uri="{FF2B5EF4-FFF2-40B4-BE49-F238E27FC236}">
                <a16:creationId xmlns:a16="http://schemas.microsoft.com/office/drawing/2014/main" id="{34D983A7-7413-F442-BAEE-8B4629278E7B}"/>
              </a:ext>
            </a:extLst>
          </p:cNvPr>
          <p:cNvPicPr preferRelativeResize="0">
            <a:picLocks noChangeAspect="1"/>
          </p:cNvPicPr>
          <p:nvPr/>
        </p:nvPicPr>
        <p:blipFill rotWithShape="1">
          <a:blip r:embed="rId23" cstate="screen">
            <a:alphaModFix/>
            <a:extLst>
              <a:ext uri="{28A0092B-C50C-407E-A947-70E740481C1C}">
                <a14:useLocalDpi xmlns:a14="http://schemas.microsoft.com/office/drawing/2010/main"/>
              </a:ext>
            </a:extLst>
          </a:blip>
          <a:srcRect/>
          <a:stretch/>
        </p:blipFill>
        <p:spPr>
          <a:xfrm>
            <a:off x="19727020" y="10643107"/>
            <a:ext cx="822960" cy="822960"/>
          </a:xfrm>
          <a:prstGeom prst="rect">
            <a:avLst/>
          </a:prstGeom>
          <a:noFill/>
          <a:ln>
            <a:noFill/>
          </a:ln>
          <a:effectLst>
            <a:outerShdw blurRad="50800" dist="50800" dir="3600000" algn="ctr" rotWithShape="0">
              <a:srgbClr val="000000"/>
            </a:outerShdw>
          </a:effectLst>
        </p:spPr>
      </p:pic>
      <p:pic>
        <p:nvPicPr>
          <p:cNvPr id="58" name="Google Shape;612;g91740000d5_0_33" descr="A person looking at the camera&#10;&#10;Description generated with very high confidence">
            <a:extLst>
              <a:ext uri="{FF2B5EF4-FFF2-40B4-BE49-F238E27FC236}">
                <a16:creationId xmlns:a16="http://schemas.microsoft.com/office/drawing/2014/main" id="{E4F6C8D4-9947-BD40-BCF6-C49C8E144B01}"/>
              </a:ext>
            </a:extLst>
          </p:cNvPr>
          <p:cNvPicPr preferRelativeResize="0">
            <a:picLocks noChangeAspect="1"/>
          </p:cNvPicPr>
          <p:nvPr/>
        </p:nvPicPr>
        <p:blipFill rotWithShape="1">
          <a:blip r:embed="rId24" cstate="screen">
            <a:alphaModFix/>
            <a:extLst>
              <a:ext uri="{28A0092B-C50C-407E-A947-70E740481C1C}">
                <a14:useLocalDpi xmlns:a14="http://schemas.microsoft.com/office/drawing/2010/main"/>
              </a:ext>
            </a:extLst>
          </a:blip>
          <a:srcRect/>
          <a:stretch/>
        </p:blipFill>
        <p:spPr>
          <a:xfrm>
            <a:off x="15978188" y="11589175"/>
            <a:ext cx="822960" cy="822960"/>
          </a:xfrm>
          <a:prstGeom prst="rect">
            <a:avLst/>
          </a:prstGeom>
          <a:noFill/>
          <a:ln>
            <a:noFill/>
          </a:ln>
          <a:effectLst>
            <a:outerShdw blurRad="50800" dist="50800" dir="3600000" algn="ctr" rotWithShape="0">
              <a:srgbClr val="000000"/>
            </a:outerShdw>
          </a:effectLst>
        </p:spPr>
      </p:pic>
      <p:pic>
        <p:nvPicPr>
          <p:cNvPr id="59" name="Google Shape;626;g91740000d5_0_33" descr="A person wearing a suit and tie&#10;&#10;Description generated with very high confidence">
            <a:extLst>
              <a:ext uri="{FF2B5EF4-FFF2-40B4-BE49-F238E27FC236}">
                <a16:creationId xmlns:a16="http://schemas.microsoft.com/office/drawing/2014/main" id="{692C9EDA-5BB0-EF45-B963-462F6CD48554}"/>
              </a:ext>
            </a:extLst>
          </p:cNvPr>
          <p:cNvPicPr preferRelativeResize="0">
            <a:picLocks noChangeAspect="1"/>
          </p:cNvPicPr>
          <p:nvPr/>
        </p:nvPicPr>
        <p:blipFill rotWithShape="1">
          <a:blip r:embed="rId25" cstate="screen">
            <a:alphaModFix/>
            <a:extLst>
              <a:ext uri="{28A0092B-C50C-407E-A947-70E740481C1C}">
                <a14:useLocalDpi xmlns:a14="http://schemas.microsoft.com/office/drawing/2010/main"/>
              </a:ext>
            </a:extLst>
          </a:blip>
          <a:srcRect/>
          <a:stretch/>
        </p:blipFill>
        <p:spPr>
          <a:xfrm>
            <a:off x="17852604" y="10643107"/>
            <a:ext cx="822960" cy="822960"/>
          </a:xfrm>
          <a:prstGeom prst="rect">
            <a:avLst/>
          </a:prstGeom>
          <a:noFill/>
          <a:ln>
            <a:noFill/>
          </a:ln>
          <a:effectLst>
            <a:outerShdw blurRad="50800" dist="50800" dir="3600000" algn="ctr" rotWithShape="0">
              <a:srgbClr val="000000"/>
            </a:outerShdw>
          </a:effectLst>
        </p:spPr>
      </p:pic>
      <p:pic>
        <p:nvPicPr>
          <p:cNvPr id="60" name="Google Shape;618;g91740000d5_0_33" descr="A group of people looking at the camera&#10;&#10;Description generated with very high confidence">
            <a:extLst>
              <a:ext uri="{FF2B5EF4-FFF2-40B4-BE49-F238E27FC236}">
                <a16:creationId xmlns:a16="http://schemas.microsoft.com/office/drawing/2014/main" id="{9C5F9A0C-5E99-3048-BC14-760514DBD8C8}"/>
              </a:ext>
            </a:extLst>
          </p:cNvPr>
          <p:cNvPicPr preferRelativeResize="0">
            <a:picLocks noChangeAspect="1"/>
          </p:cNvPicPr>
          <p:nvPr/>
        </p:nvPicPr>
        <p:blipFill rotWithShape="1">
          <a:blip r:embed="rId26" cstate="screen">
            <a:alphaModFix/>
            <a:extLst>
              <a:ext uri="{28A0092B-C50C-407E-A947-70E740481C1C}">
                <a14:useLocalDpi xmlns:a14="http://schemas.microsoft.com/office/drawing/2010/main"/>
              </a:ext>
            </a:extLst>
          </a:blip>
          <a:srcRect/>
          <a:stretch/>
        </p:blipFill>
        <p:spPr>
          <a:xfrm>
            <a:off x="20664228" y="10643107"/>
            <a:ext cx="822960" cy="822960"/>
          </a:xfrm>
          <a:prstGeom prst="rect">
            <a:avLst/>
          </a:prstGeom>
          <a:noFill/>
          <a:ln>
            <a:noFill/>
          </a:ln>
          <a:effectLst>
            <a:outerShdw blurRad="50800" dist="50800" dir="3600000" algn="ctr" rotWithShape="0">
              <a:srgbClr val="000000"/>
            </a:outerShdw>
          </a:effectLst>
        </p:spPr>
      </p:pic>
      <p:pic>
        <p:nvPicPr>
          <p:cNvPr id="61" name="Google Shape;616;g91740000d5_0_33" descr="A person wearing glasses&#10;&#10;Description generated with very high confidence">
            <a:extLst>
              <a:ext uri="{FF2B5EF4-FFF2-40B4-BE49-F238E27FC236}">
                <a16:creationId xmlns:a16="http://schemas.microsoft.com/office/drawing/2014/main" id="{CFF7627E-64AB-3048-8F1E-006A24C52E02}"/>
              </a:ext>
            </a:extLst>
          </p:cNvPr>
          <p:cNvPicPr preferRelativeResize="0">
            <a:picLocks noChangeAspect="1"/>
          </p:cNvPicPr>
          <p:nvPr/>
        </p:nvPicPr>
        <p:blipFill rotWithShape="1">
          <a:blip r:embed="rId27" cstate="screen">
            <a:alphaModFix/>
            <a:extLst>
              <a:ext uri="{28A0092B-C50C-407E-A947-70E740481C1C}">
                <a14:useLocalDpi xmlns:a14="http://schemas.microsoft.com/office/drawing/2010/main"/>
              </a:ext>
            </a:extLst>
          </a:blip>
          <a:srcRect/>
          <a:stretch/>
        </p:blipFill>
        <p:spPr>
          <a:xfrm>
            <a:off x="21601436" y="10643107"/>
            <a:ext cx="822960" cy="822960"/>
          </a:xfrm>
          <a:prstGeom prst="rect">
            <a:avLst/>
          </a:prstGeom>
          <a:noFill/>
          <a:ln>
            <a:noFill/>
          </a:ln>
          <a:effectLst>
            <a:outerShdw blurRad="50800" dist="50800" dir="3600000" algn="ctr" rotWithShape="0">
              <a:srgbClr val="000000"/>
            </a:outerShdw>
          </a:effectLst>
        </p:spPr>
      </p:pic>
      <p:pic>
        <p:nvPicPr>
          <p:cNvPr id="4106" name="Picture 10" descr="Sajjan Jindal">
            <a:extLst>
              <a:ext uri="{FF2B5EF4-FFF2-40B4-BE49-F238E27FC236}">
                <a16:creationId xmlns:a16="http://schemas.microsoft.com/office/drawing/2014/main" id="{9AA56A03-9E2A-3646-A9E7-7B78CCE18370}"/>
              </a:ext>
            </a:extLst>
          </p:cNvPr>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21601436" y="11589175"/>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4108" name="Picture 12" descr="FLAME University">
            <a:extLst>
              <a:ext uri="{FF2B5EF4-FFF2-40B4-BE49-F238E27FC236}">
                <a16:creationId xmlns:a16="http://schemas.microsoft.com/office/drawing/2014/main" id="{E23BF4FD-A212-0C4E-9A72-81D5631039FD}"/>
              </a:ext>
            </a:extLst>
          </p:cNvPr>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16915396" y="11589175"/>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4110" name="Picture 14" descr="FLAME University">
            <a:extLst>
              <a:ext uri="{FF2B5EF4-FFF2-40B4-BE49-F238E27FC236}">
                <a16:creationId xmlns:a16="http://schemas.microsoft.com/office/drawing/2014/main" id="{F0991AC4-5DB3-A849-8D99-0E6D59FC87C1}"/>
              </a:ext>
            </a:extLst>
          </p:cNvPr>
          <p:cNvPicPr>
            <a:picLocks noChangeAspect="1" noChangeArrowheads="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20664228" y="11589175"/>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4112" name="Picture 16" descr="FLAME University">
            <a:extLst>
              <a:ext uri="{FF2B5EF4-FFF2-40B4-BE49-F238E27FC236}">
                <a16:creationId xmlns:a16="http://schemas.microsoft.com/office/drawing/2014/main" id="{5A7A19A8-536E-A348-9DD7-3BA2C553AFF3}"/>
              </a:ext>
            </a:extLst>
          </p:cNvPr>
          <p:cNvPicPr>
            <a:picLocks noChangeAspect="1" noChangeArrowheads="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20664228" y="12553316"/>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67" name="Google Shape;624;g91740000d5_0_33" descr="A person looking at the camera&#10;&#10;Description generated with very high confidence">
            <a:extLst>
              <a:ext uri="{FF2B5EF4-FFF2-40B4-BE49-F238E27FC236}">
                <a16:creationId xmlns:a16="http://schemas.microsoft.com/office/drawing/2014/main" id="{6BAFA055-BEB1-0C4C-BFB6-B682388508B4}"/>
              </a:ext>
            </a:extLst>
          </p:cNvPr>
          <p:cNvPicPr preferRelativeResize="0">
            <a:picLocks noChangeAspect="1"/>
          </p:cNvPicPr>
          <p:nvPr/>
        </p:nvPicPr>
        <p:blipFill rotWithShape="1">
          <a:blip r:embed="rId32" cstate="screen">
            <a:alphaModFix/>
            <a:extLst>
              <a:ext uri="{28A0092B-C50C-407E-A947-70E740481C1C}">
                <a14:useLocalDpi xmlns:a14="http://schemas.microsoft.com/office/drawing/2010/main"/>
              </a:ext>
            </a:extLst>
          </a:blip>
          <a:srcRect/>
          <a:stretch/>
        </p:blipFill>
        <p:spPr>
          <a:xfrm>
            <a:off x="19716888" y="12553316"/>
            <a:ext cx="822960" cy="822960"/>
          </a:xfrm>
          <a:prstGeom prst="rect">
            <a:avLst/>
          </a:prstGeom>
          <a:noFill/>
          <a:ln>
            <a:noFill/>
          </a:ln>
          <a:effectLst>
            <a:outerShdw blurRad="50800" dist="50800" dir="3600000" algn="ctr" rotWithShape="0">
              <a:srgbClr val="000000"/>
            </a:outerShdw>
          </a:effectLst>
        </p:spPr>
      </p:pic>
      <p:pic>
        <p:nvPicPr>
          <p:cNvPr id="69" name="Google Shape;620;g91740000d5_0_33" descr="A person wearing glasses&#10;&#10;Description generated with high confidence">
            <a:extLst>
              <a:ext uri="{FF2B5EF4-FFF2-40B4-BE49-F238E27FC236}">
                <a16:creationId xmlns:a16="http://schemas.microsoft.com/office/drawing/2014/main" id="{1738FFB0-632A-D247-9BF5-B0F1948690E7}"/>
              </a:ext>
            </a:extLst>
          </p:cNvPr>
          <p:cNvPicPr preferRelativeResize="0">
            <a:picLocks noChangeAspect="1"/>
          </p:cNvPicPr>
          <p:nvPr/>
        </p:nvPicPr>
        <p:blipFill rotWithShape="1">
          <a:blip r:embed="rId33" cstate="screen">
            <a:alphaModFix/>
            <a:extLst>
              <a:ext uri="{28A0092B-C50C-407E-A947-70E740481C1C}">
                <a14:useLocalDpi xmlns:a14="http://schemas.microsoft.com/office/drawing/2010/main"/>
              </a:ext>
            </a:extLst>
          </a:blip>
          <a:srcRect/>
          <a:stretch/>
        </p:blipFill>
        <p:spPr>
          <a:xfrm>
            <a:off x="16921593" y="12553316"/>
            <a:ext cx="822960" cy="822960"/>
          </a:xfrm>
          <a:prstGeom prst="rect">
            <a:avLst/>
          </a:prstGeom>
          <a:noFill/>
          <a:ln>
            <a:noFill/>
          </a:ln>
          <a:effectLst>
            <a:outerShdw blurRad="50800" dist="50800" dir="3600000" algn="ctr" rotWithShape="0">
              <a:srgbClr val="000000"/>
            </a:outerShdw>
          </a:effectLst>
        </p:spPr>
      </p:pic>
      <p:pic>
        <p:nvPicPr>
          <p:cNvPr id="70" name="Google Shape;606;g91740000d5_0_33" descr="A person wearing a green shirt&#10;&#10;Description generated with high confidence">
            <a:extLst>
              <a:ext uri="{FF2B5EF4-FFF2-40B4-BE49-F238E27FC236}">
                <a16:creationId xmlns:a16="http://schemas.microsoft.com/office/drawing/2014/main" id="{33FA9A1E-2AE4-9C4B-A090-536473BE98DE}"/>
              </a:ext>
            </a:extLst>
          </p:cNvPr>
          <p:cNvPicPr preferRelativeResize="0">
            <a:picLocks noChangeAspect="1"/>
          </p:cNvPicPr>
          <p:nvPr/>
        </p:nvPicPr>
        <p:blipFill rotWithShape="1">
          <a:blip r:embed="rId34" cstate="screen">
            <a:alphaModFix/>
            <a:extLst>
              <a:ext uri="{28A0092B-C50C-407E-A947-70E740481C1C}">
                <a14:useLocalDpi xmlns:a14="http://schemas.microsoft.com/office/drawing/2010/main"/>
              </a:ext>
            </a:extLst>
          </a:blip>
          <a:srcRect/>
          <a:stretch/>
        </p:blipFill>
        <p:spPr>
          <a:xfrm>
            <a:off x="19727020" y="11600402"/>
            <a:ext cx="822960" cy="822960"/>
          </a:xfrm>
          <a:prstGeom prst="rect">
            <a:avLst/>
          </a:prstGeom>
          <a:noFill/>
          <a:ln>
            <a:noFill/>
          </a:ln>
          <a:effectLst>
            <a:outerShdw blurRad="50800" dist="50800" dir="3600000" algn="ctr" rotWithShape="0">
              <a:srgbClr val="000000"/>
            </a:outerShdw>
          </a:effectLst>
        </p:spPr>
      </p:pic>
      <p:pic>
        <p:nvPicPr>
          <p:cNvPr id="71" name="Google Shape;604;g91740000d5_0_33">
            <a:extLst>
              <a:ext uri="{FF2B5EF4-FFF2-40B4-BE49-F238E27FC236}">
                <a16:creationId xmlns:a16="http://schemas.microsoft.com/office/drawing/2014/main" id="{28A9317E-FA86-744D-A28A-299A483F9341}"/>
              </a:ext>
            </a:extLst>
          </p:cNvPr>
          <p:cNvPicPr preferRelativeResize="0">
            <a:picLocks noChangeAspect="1"/>
          </p:cNvPicPr>
          <p:nvPr/>
        </p:nvPicPr>
        <p:blipFill rotWithShape="1">
          <a:blip r:embed="rId35" cstate="screen">
            <a:alphaModFix/>
            <a:extLst>
              <a:ext uri="{28A0092B-C50C-407E-A947-70E740481C1C}">
                <a14:useLocalDpi xmlns:a14="http://schemas.microsoft.com/office/drawing/2010/main"/>
              </a:ext>
            </a:extLst>
          </a:blip>
          <a:srcRect/>
          <a:stretch/>
        </p:blipFill>
        <p:spPr>
          <a:xfrm>
            <a:off x="17864998" y="12553316"/>
            <a:ext cx="822960" cy="822960"/>
          </a:xfrm>
          <a:prstGeom prst="rect">
            <a:avLst/>
          </a:prstGeom>
          <a:noFill/>
          <a:ln>
            <a:noFill/>
          </a:ln>
          <a:effectLst>
            <a:outerShdw blurRad="50800" dist="50800" dir="3600000" algn="ctr" rotWithShape="0">
              <a:srgbClr val="000000"/>
            </a:outerShdw>
          </a:effectLst>
        </p:spPr>
      </p:pic>
      <p:pic>
        <p:nvPicPr>
          <p:cNvPr id="4116" name="Picture 20" descr="Aamir Khan">
            <a:extLst>
              <a:ext uri="{FF2B5EF4-FFF2-40B4-BE49-F238E27FC236}">
                <a16:creationId xmlns:a16="http://schemas.microsoft.com/office/drawing/2014/main" id="{A8B062AF-1C30-EC49-A595-760CB85FA94D}"/>
              </a:ext>
            </a:extLst>
          </p:cNvPr>
          <p:cNvPicPr>
            <a:picLocks noChangeAspect="1" noChangeArrowheads="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18789812" y="12553316"/>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4118" name="Picture 22" descr="B.V. Doshi">
            <a:extLst>
              <a:ext uri="{FF2B5EF4-FFF2-40B4-BE49-F238E27FC236}">
                <a16:creationId xmlns:a16="http://schemas.microsoft.com/office/drawing/2014/main" id="{7D36F0FD-E985-2C47-B05C-D6A9A1E0E797}"/>
              </a:ext>
            </a:extLst>
          </p:cNvPr>
          <p:cNvPicPr>
            <a:picLocks noChangeAspect="1" noChangeArrowheads="1"/>
          </p:cNvPicPr>
          <p:nvPr/>
        </p:nvPicPr>
        <p:blipFill>
          <a:blip r:embed="rId37" cstate="screen">
            <a:extLst>
              <a:ext uri="{28A0092B-C50C-407E-A947-70E740481C1C}">
                <a14:useLocalDpi xmlns:a14="http://schemas.microsoft.com/office/drawing/2010/main"/>
              </a:ext>
            </a:extLst>
          </a:blip>
          <a:srcRect/>
          <a:stretch>
            <a:fillRect/>
          </a:stretch>
        </p:blipFill>
        <p:spPr bwMode="auto">
          <a:xfrm>
            <a:off x="18783615" y="11598211"/>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4120" name="Picture 24" descr="Shubha Mudgal">
            <a:extLst>
              <a:ext uri="{FF2B5EF4-FFF2-40B4-BE49-F238E27FC236}">
                <a16:creationId xmlns:a16="http://schemas.microsoft.com/office/drawing/2014/main" id="{9B722D51-C204-C243-AEE7-A57A14591854}"/>
              </a:ext>
            </a:extLst>
          </p:cNvPr>
          <p:cNvPicPr>
            <a:picLocks noChangeAspect="1" noChangeArrowheads="1"/>
          </p:cNvPicPr>
          <p:nvPr/>
        </p:nvPicPr>
        <p:blipFill>
          <a:blip r:embed="rId38" cstate="screen">
            <a:extLst>
              <a:ext uri="{28A0092B-C50C-407E-A947-70E740481C1C}">
                <a14:useLocalDpi xmlns:a14="http://schemas.microsoft.com/office/drawing/2010/main"/>
              </a:ext>
            </a:extLst>
          </a:blip>
          <a:srcRect/>
          <a:stretch>
            <a:fillRect/>
          </a:stretch>
        </p:blipFill>
        <p:spPr bwMode="auto">
          <a:xfrm>
            <a:off x="17855702" y="11589175"/>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1026" name="Picture 2" descr="Prof. Viraj Shah">
            <a:extLst>
              <a:ext uri="{FF2B5EF4-FFF2-40B4-BE49-F238E27FC236}">
                <a16:creationId xmlns:a16="http://schemas.microsoft.com/office/drawing/2014/main" id="{EB0D8696-AA85-FE45-8811-B4C18EF6E630}"/>
              </a:ext>
            </a:extLst>
          </p:cNvPr>
          <p:cNvPicPr>
            <a:picLocks noChangeArrowheads="1"/>
          </p:cNvPicPr>
          <p:nvPr/>
        </p:nvPicPr>
        <p:blipFill>
          <a:blip r:embed="rId39" cstate="screen">
            <a:extLst>
              <a:ext uri="{28A0092B-C50C-407E-A947-70E740481C1C}">
                <a14:useLocalDpi xmlns:a14="http://schemas.microsoft.com/office/drawing/2010/main"/>
              </a:ext>
            </a:extLst>
          </a:blip>
          <a:srcRect/>
          <a:stretch>
            <a:fillRect/>
          </a:stretch>
        </p:blipFill>
        <p:spPr bwMode="auto">
          <a:xfrm>
            <a:off x="7646071" y="12520259"/>
            <a:ext cx="822960" cy="822960"/>
          </a:xfrm>
          <a:prstGeom prst="rect">
            <a:avLst/>
          </a:prstGeom>
          <a:noFill/>
          <a:effectLst>
            <a:outerShdw blurRad="50800" dist="50800" dir="3600000" algn="ctr" rotWithShape="0">
              <a:schemeClr val="tx1"/>
            </a:outerShdw>
          </a:effectLst>
          <a:extLst>
            <a:ext uri="{909E8E84-426E-40DD-AFC4-6F175D3DCCD1}">
              <a14:hiddenFill xmlns:a14="http://schemas.microsoft.com/office/drawing/2010/main">
                <a:solidFill>
                  <a:srgbClr val="FFFFFF"/>
                </a:solidFill>
              </a14:hiddenFill>
            </a:ext>
          </a:extLst>
        </p:spPr>
      </p:pic>
      <p:pic>
        <p:nvPicPr>
          <p:cNvPr id="1028" name="Picture 4" descr="Prof. Poonam Gandhi ">
            <a:extLst>
              <a:ext uri="{FF2B5EF4-FFF2-40B4-BE49-F238E27FC236}">
                <a16:creationId xmlns:a16="http://schemas.microsoft.com/office/drawing/2014/main" id="{684501E5-756F-4744-BBB3-BA3FCAC903B7}"/>
              </a:ext>
            </a:extLst>
          </p:cNvPr>
          <p:cNvPicPr>
            <a:picLocks noChangeArrowheads="1"/>
          </p:cNvPicPr>
          <p:nvPr/>
        </p:nvPicPr>
        <p:blipFill>
          <a:blip r:embed="rId40" cstate="screen">
            <a:extLst>
              <a:ext uri="{28A0092B-C50C-407E-A947-70E740481C1C}">
                <a14:useLocalDpi xmlns:a14="http://schemas.microsoft.com/office/drawing/2010/main"/>
              </a:ext>
            </a:extLst>
          </a:blip>
          <a:srcRect/>
          <a:stretch>
            <a:fillRect/>
          </a:stretch>
        </p:blipFill>
        <p:spPr bwMode="auto">
          <a:xfrm>
            <a:off x="3903639" y="11589175"/>
            <a:ext cx="822960" cy="822960"/>
          </a:xfrm>
          <a:prstGeom prst="rect">
            <a:avLst/>
          </a:prstGeom>
          <a:noFill/>
          <a:effectLst>
            <a:outerShdw blurRad="50800" dist="50800" dir="3600000" algn="ctr" rotWithShape="0">
              <a:schemeClr val="tx1"/>
            </a:outerShdw>
          </a:effectLst>
          <a:extLst>
            <a:ext uri="{909E8E84-426E-40DD-AFC4-6F175D3DCCD1}">
              <a14:hiddenFill xmlns:a14="http://schemas.microsoft.com/office/drawing/2010/main">
                <a:solidFill>
                  <a:srgbClr val="FFFFFF"/>
                </a:solidFill>
              </a14:hiddenFill>
            </a:ext>
          </a:extLst>
        </p:spPr>
      </p:pic>
      <p:pic>
        <p:nvPicPr>
          <p:cNvPr id="1030" name="Picture 6" descr="Prof. Sajith Narayanan">
            <a:extLst>
              <a:ext uri="{FF2B5EF4-FFF2-40B4-BE49-F238E27FC236}">
                <a16:creationId xmlns:a16="http://schemas.microsoft.com/office/drawing/2014/main" id="{0DA58E87-F9A1-224B-AC37-056F6AEB72B2}"/>
              </a:ext>
            </a:extLst>
          </p:cNvPr>
          <p:cNvPicPr>
            <a:picLocks noChangeArrowheads="1"/>
          </p:cNvPicPr>
          <p:nvPr/>
        </p:nvPicPr>
        <p:blipFill>
          <a:blip r:embed="rId41" cstate="screen">
            <a:extLst>
              <a:ext uri="{28A0092B-C50C-407E-A947-70E740481C1C}">
                <a14:useLocalDpi xmlns:a14="http://schemas.microsoft.com/office/drawing/2010/main"/>
              </a:ext>
            </a:extLst>
          </a:blip>
          <a:srcRect/>
          <a:stretch>
            <a:fillRect/>
          </a:stretch>
        </p:blipFill>
        <p:spPr bwMode="auto">
          <a:xfrm>
            <a:off x="4830512" y="12554401"/>
            <a:ext cx="822960" cy="822960"/>
          </a:xfrm>
          <a:prstGeom prst="rect">
            <a:avLst/>
          </a:prstGeom>
          <a:noFill/>
          <a:effectLst>
            <a:outerShdw blurRad="50800" dist="50800" dir="3600000" algn="ctr" rotWithShape="0">
              <a:schemeClr val="tx1"/>
            </a:outerShdw>
          </a:effectLst>
          <a:extLst>
            <a:ext uri="{909E8E84-426E-40DD-AFC4-6F175D3DCCD1}">
              <a14:hiddenFill xmlns:a14="http://schemas.microsoft.com/office/drawing/2010/main">
                <a:solidFill>
                  <a:srgbClr val="FFFFFF"/>
                </a:solidFill>
              </a14:hiddenFill>
            </a:ext>
          </a:extLst>
        </p:spPr>
      </p:pic>
      <p:pic>
        <p:nvPicPr>
          <p:cNvPr id="1032" name="Picture 8" descr="Prof. Niraj Mankad">
            <a:extLst>
              <a:ext uri="{FF2B5EF4-FFF2-40B4-BE49-F238E27FC236}">
                <a16:creationId xmlns:a16="http://schemas.microsoft.com/office/drawing/2014/main" id="{784063BE-CA8D-D24B-AB2D-DAE31065F6BE}"/>
              </a:ext>
            </a:extLst>
          </p:cNvPr>
          <p:cNvPicPr>
            <a:picLocks noChangeArrowheads="1"/>
          </p:cNvPicPr>
          <p:nvPr/>
        </p:nvPicPr>
        <p:blipFill>
          <a:blip r:embed="rId42" cstate="screen">
            <a:extLst>
              <a:ext uri="{28A0092B-C50C-407E-A947-70E740481C1C}">
                <a14:useLocalDpi xmlns:a14="http://schemas.microsoft.com/office/drawing/2010/main"/>
              </a:ext>
            </a:extLst>
          </a:blip>
          <a:srcRect/>
          <a:stretch>
            <a:fillRect/>
          </a:stretch>
        </p:blipFill>
        <p:spPr bwMode="auto">
          <a:xfrm>
            <a:off x="7659913" y="11598211"/>
            <a:ext cx="822960" cy="822960"/>
          </a:xfrm>
          <a:prstGeom prst="rect">
            <a:avLst/>
          </a:prstGeom>
          <a:noFill/>
          <a:effectLst>
            <a:outerShdw blurRad="50800" dist="50800" dir="3600000" algn="ctr" rotWithShape="0">
              <a:schemeClr val="tx1"/>
            </a:outerShdw>
          </a:effectLst>
          <a:extLst>
            <a:ext uri="{909E8E84-426E-40DD-AFC4-6F175D3DCCD1}">
              <a14:hiddenFill xmlns:a14="http://schemas.microsoft.com/office/drawing/2010/main">
                <a:solidFill>
                  <a:srgbClr val="FFFFFF"/>
                </a:solidFill>
              </a14:hiddenFill>
            </a:ext>
          </a:extLst>
        </p:spPr>
      </p:pic>
      <p:pic>
        <p:nvPicPr>
          <p:cNvPr id="2" name="Picture 2" descr="Shikha Sharma">
            <a:extLst>
              <a:ext uri="{FF2B5EF4-FFF2-40B4-BE49-F238E27FC236}">
                <a16:creationId xmlns:a16="http://schemas.microsoft.com/office/drawing/2014/main" id="{5CB145CC-3E8C-F741-A688-75353E0A1E08}"/>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21601436" y="12553316"/>
            <a:ext cx="822960" cy="822960"/>
          </a:xfrm>
          <a:prstGeom prst="rect">
            <a:avLst/>
          </a:prstGeom>
          <a:noFill/>
          <a:effectLst>
            <a:outerShdw blurRad="50800" dist="50800" dir="36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3" name="Picture 2" descr="Goyal Yugank">
            <a:extLst>
              <a:ext uri="{FF2B5EF4-FFF2-40B4-BE49-F238E27FC236}">
                <a16:creationId xmlns:a16="http://schemas.microsoft.com/office/drawing/2014/main" id="{121F35C6-E4DF-EC41-9B02-D5A5E1729BE0}"/>
              </a:ext>
            </a:extLst>
          </p:cNvPr>
          <p:cNvPicPr>
            <a:picLocks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3903639" y="10646233"/>
            <a:ext cx="822960" cy="822960"/>
          </a:xfrm>
          <a:prstGeom prst="rect">
            <a:avLst/>
          </a:prstGeom>
          <a:noFill/>
          <a:effectLst>
            <a:outerShdw blurRad="50800" dist="50800" dir="3600000" algn="ctr" rotWithShape="0">
              <a:srgbClr val="000000"/>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59170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517921"/>
            <a:ext cx="15521402" cy="1123468"/>
          </a:xfrm>
          <a:prstGeom prst="rect">
            <a:avLst/>
          </a:prstGeom>
        </p:spPr>
        <p:txBody>
          <a:bodyPr/>
          <a:lstStyle/>
          <a:p>
            <a:r>
              <a:rPr lang="en-US" sz="6600" dirty="0"/>
              <a:t>Some Notable Scholars – A Glimpse</a:t>
            </a:r>
            <a:endParaRPr sz="6600" dirty="0"/>
          </a:p>
        </p:txBody>
      </p:sp>
      <p:sp>
        <p:nvSpPr>
          <p:cNvPr id="42" name="Shape 62">
            <a:extLst>
              <a:ext uri="{FF2B5EF4-FFF2-40B4-BE49-F238E27FC236}">
                <a16:creationId xmlns:a16="http://schemas.microsoft.com/office/drawing/2014/main" id="{EDB519CD-CDBB-D94F-ADE5-3A59D8858FDD}"/>
              </a:ext>
            </a:extLst>
          </p:cNvPr>
          <p:cNvSpPr/>
          <p:nvPr/>
        </p:nvSpPr>
        <p:spPr>
          <a:xfrm>
            <a:off x="386594" y="46669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Juhi Sidharth</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University of Cambridge</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Public Policy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pic>
        <p:nvPicPr>
          <p:cNvPr id="2050" name="Picture 2" descr="Prof. Juhi Sidharth">
            <a:extLst>
              <a:ext uri="{FF2B5EF4-FFF2-40B4-BE49-F238E27FC236}">
                <a16:creationId xmlns:a16="http://schemas.microsoft.com/office/drawing/2014/main" id="{0384775E-30C5-9747-B8DC-0BA190D2C0B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881" y="24060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of. Maya Dodd ">
            <a:extLst>
              <a:ext uri="{FF2B5EF4-FFF2-40B4-BE49-F238E27FC236}">
                <a16:creationId xmlns:a16="http://schemas.microsoft.com/office/drawing/2014/main" id="{A7752EE2-D767-DB43-9D9C-C1DAEF83E76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8247" y="2406074"/>
            <a:ext cx="2011680" cy="2011680"/>
          </a:xfrm>
          <a:prstGeom prst="rect">
            <a:avLst/>
          </a:prstGeom>
          <a:noFill/>
          <a:extLst>
            <a:ext uri="{909E8E84-426E-40DD-AFC4-6F175D3DCCD1}">
              <a14:hiddenFill xmlns:a14="http://schemas.microsoft.com/office/drawing/2010/main">
                <a:solidFill>
                  <a:srgbClr val="FFFFFF"/>
                </a:solidFill>
              </a14:hiddenFill>
            </a:ext>
          </a:extLst>
        </p:spPr>
      </p:pic>
      <p:sp>
        <p:nvSpPr>
          <p:cNvPr id="30" name="Shape 62">
            <a:extLst>
              <a:ext uri="{FF2B5EF4-FFF2-40B4-BE49-F238E27FC236}">
                <a16:creationId xmlns:a16="http://schemas.microsoft.com/office/drawing/2014/main" id="{D142FAD9-B96D-1941-A5A6-1F89552CA17C}"/>
              </a:ext>
            </a:extLst>
          </p:cNvPr>
          <p:cNvSpPr/>
          <p:nvPr/>
        </p:nvSpPr>
        <p:spPr>
          <a:xfrm>
            <a:off x="4737960" y="46669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Maya Dodd</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Stanford University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Literary &amp; Cultural Studies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pic>
        <p:nvPicPr>
          <p:cNvPr id="2054" name="Picture 6" descr="Sarin Love">
            <a:extLst>
              <a:ext uri="{FF2B5EF4-FFF2-40B4-BE49-F238E27FC236}">
                <a16:creationId xmlns:a16="http://schemas.microsoft.com/office/drawing/2014/main" id="{B13FDAA9-C800-604B-A2AB-0D87B1B0B83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89613" y="2406074"/>
            <a:ext cx="2011680" cy="2011680"/>
          </a:xfrm>
          <a:prstGeom prst="rect">
            <a:avLst/>
          </a:prstGeom>
          <a:noFill/>
          <a:extLst>
            <a:ext uri="{909E8E84-426E-40DD-AFC4-6F175D3DCCD1}">
              <a14:hiddenFill xmlns:a14="http://schemas.microsoft.com/office/drawing/2010/main">
                <a:solidFill>
                  <a:srgbClr val="FFFFFF"/>
                </a:solidFill>
              </a14:hiddenFill>
            </a:ext>
          </a:extLst>
        </p:spPr>
      </p:pic>
      <p:sp>
        <p:nvSpPr>
          <p:cNvPr id="32" name="Shape 62">
            <a:extLst>
              <a:ext uri="{FF2B5EF4-FFF2-40B4-BE49-F238E27FC236}">
                <a16:creationId xmlns:a16="http://schemas.microsoft.com/office/drawing/2014/main" id="{2962CFA5-C896-0843-9D9D-FF4B71DFCD02}"/>
              </a:ext>
            </a:extLst>
          </p:cNvPr>
          <p:cNvSpPr/>
          <p:nvPr/>
        </p:nvSpPr>
        <p:spPr>
          <a:xfrm>
            <a:off x="9089326" y="46669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Love Sarin</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Brown University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Entrepreneurship</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pic>
        <p:nvPicPr>
          <p:cNvPr id="2056" name="Picture 8" descr="Chattopadhyay Sreeparna">
            <a:extLst>
              <a:ext uri="{FF2B5EF4-FFF2-40B4-BE49-F238E27FC236}">
                <a16:creationId xmlns:a16="http://schemas.microsoft.com/office/drawing/2014/main" id="{FE3B8C9C-40CF-0B47-B6F4-E5DC6B39FB3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40979" y="2406074"/>
            <a:ext cx="2011680" cy="2011680"/>
          </a:xfrm>
          <a:prstGeom prst="rect">
            <a:avLst/>
          </a:prstGeom>
          <a:noFill/>
          <a:extLst>
            <a:ext uri="{909E8E84-426E-40DD-AFC4-6F175D3DCCD1}">
              <a14:hiddenFill xmlns:a14="http://schemas.microsoft.com/office/drawing/2010/main">
                <a:solidFill>
                  <a:srgbClr val="FFFFFF"/>
                </a:solidFill>
              </a14:hiddenFill>
            </a:ext>
          </a:extLst>
        </p:spPr>
      </p:pic>
      <p:sp>
        <p:nvSpPr>
          <p:cNvPr id="35" name="Shape 62">
            <a:extLst>
              <a:ext uri="{FF2B5EF4-FFF2-40B4-BE49-F238E27FC236}">
                <a16:creationId xmlns:a16="http://schemas.microsoft.com/office/drawing/2014/main" id="{AA7F4A51-6CE4-2A42-854B-0A5F1BB03C41}"/>
              </a:ext>
            </a:extLst>
          </p:cNvPr>
          <p:cNvSpPr/>
          <p:nvPr/>
        </p:nvSpPr>
        <p:spPr>
          <a:xfrm>
            <a:off x="13440692" y="4666903"/>
            <a:ext cx="3018508"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Sreeparna</a:t>
            </a: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 Chattopadhyay</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Brown University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Sociology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37" name="Shape 62">
            <a:extLst>
              <a:ext uri="{FF2B5EF4-FFF2-40B4-BE49-F238E27FC236}">
                <a16:creationId xmlns:a16="http://schemas.microsoft.com/office/drawing/2014/main" id="{70A33C0D-272A-EA47-BF99-54DA0FBF7ED7}"/>
              </a:ext>
            </a:extLst>
          </p:cNvPr>
          <p:cNvSpPr/>
          <p:nvPr/>
        </p:nvSpPr>
        <p:spPr>
          <a:xfrm>
            <a:off x="17391771" y="46669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Ramna</a:t>
            </a: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 Walia</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University of Texas - Austin</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Film &amp; Television Management</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39" name="Shape 62">
            <a:extLst>
              <a:ext uri="{FF2B5EF4-FFF2-40B4-BE49-F238E27FC236}">
                <a16:creationId xmlns:a16="http://schemas.microsoft.com/office/drawing/2014/main" id="{43C8BA6E-6E99-7E43-B92A-04C66257B4B0}"/>
              </a:ext>
            </a:extLst>
          </p:cNvPr>
          <p:cNvSpPr/>
          <p:nvPr/>
        </p:nvSpPr>
        <p:spPr>
          <a:xfrm>
            <a:off x="21342850" y="46669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Prof. Sanjay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Bakshi</a:t>
            </a:r>
            <a:endPar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MSc: London School of Economics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Finance</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77" name="Shape 62">
            <a:extLst>
              <a:ext uri="{FF2B5EF4-FFF2-40B4-BE49-F238E27FC236}">
                <a16:creationId xmlns:a16="http://schemas.microsoft.com/office/drawing/2014/main" id="{51E46CA4-5953-4741-A137-B81D0FDD352B}"/>
              </a:ext>
            </a:extLst>
          </p:cNvPr>
          <p:cNvSpPr/>
          <p:nvPr/>
        </p:nvSpPr>
        <p:spPr>
          <a:xfrm>
            <a:off x="386594" y="84993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Andrea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Phillott</a:t>
            </a:r>
            <a:endPar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Central Queensland Uni.</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Environmental Studies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80" name="Shape 62">
            <a:extLst>
              <a:ext uri="{FF2B5EF4-FFF2-40B4-BE49-F238E27FC236}">
                <a16:creationId xmlns:a16="http://schemas.microsoft.com/office/drawing/2014/main" id="{92A952C7-4758-8743-A382-32A576ECDC5E}"/>
              </a:ext>
            </a:extLst>
          </p:cNvPr>
          <p:cNvSpPr/>
          <p:nvPr/>
        </p:nvSpPr>
        <p:spPr>
          <a:xfrm>
            <a:off x="4737960" y="84993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Michael Hatcher</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Uni. of Southern California </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Philosophy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82" name="Shape 62">
            <a:extLst>
              <a:ext uri="{FF2B5EF4-FFF2-40B4-BE49-F238E27FC236}">
                <a16:creationId xmlns:a16="http://schemas.microsoft.com/office/drawing/2014/main" id="{E1BBF5EF-52AE-AA4B-A6A5-2EACFEC7D549}"/>
              </a:ext>
            </a:extLst>
          </p:cNvPr>
          <p:cNvSpPr/>
          <p:nvPr/>
        </p:nvSpPr>
        <p:spPr>
          <a:xfrm>
            <a:off x="9089326" y="84993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Indrani</a:t>
            </a: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 Rao</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UNC at Chapel Hill</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Applied Mathematics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84" name="Shape 62">
            <a:extLst>
              <a:ext uri="{FF2B5EF4-FFF2-40B4-BE49-F238E27FC236}">
                <a16:creationId xmlns:a16="http://schemas.microsoft.com/office/drawing/2014/main" id="{1A0DA642-B71B-AD47-948C-071ECFF6D28A}"/>
              </a:ext>
            </a:extLst>
          </p:cNvPr>
          <p:cNvSpPr/>
          <p:nvPr/>
        </p:nvSpPr>
        <p:spPr>
          <a:xfrm>
            <a:off x="13440692" y="84993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Aamod</a:t>
            </a: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 Sane</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University of Illinois at UC</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Computer Science</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86" name="Shape 62">
            <a:extLst>
              <a:ext uri="{FF2B5EF4-FFF2-40B4-BE49-F238E27FC236}">
                <a16:creationId xmlns:a16="http://schemas.microsoft.com/office/drawing/2014/main" id="{08A372FB-10C5-C843-8488-842BD4989EBA}"/>
              </a:ext>
            </a:extLst>
          </p:cNvPr>
          <p:cNvSpPr/>
          <p:nvPr/>
        </p:nvSpPr>
        <p:spPr>
          <a:xfrm>
            <a:off x="17391771" y="84993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Heather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Sottong</a:t>
            </a:r>
            <a:endPar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University of California - LA</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Literary &amp; Cultural Studies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88" name="Shape 62">
            <a:extLst>
              <a:ext uri="{FF2B5EF4-FFF2-40B4-BE49-F238E27FC236}">
                <a16:creationId xmlns:a16="http://schemas.microsoft.com/office/drawing/2014/main" id="{3CECF803-0EF2-7A43-B75A-7949B7668F29}"/>
              </a:ext>
            </a:extLst>
          </p:cNvPr>
          <p:cNvSpPr/>
          <p:nvPr/>
        </p:nvSpPr>
        <p:spPr>
          <a:xfrm>
            <a:off x="21342850" y="84993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Roger Liu</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University of South Carolina</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International Studies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89" name="Shape 62">
            <a:extLst>
              <a:ext uri="{FF2B5EF4-FFF2-40B4-BE49-F238E27FC236}">
                <a16:creationId xmlns:a16="http://schemas.microsoft.com/office/drawing/2014/main" id="{99ED0E74-36FF-2E4D-A549-BDFECA476CCC}"/>
              </a:ext>
            </a:extLst>
          </p:cNvPr>
          <p:cNvSpPr/>
          <p:nvPr/>
        </p:nvSpPr>
        <p:spPr>
          <a:xfrm>
            <a:off x="386594" y="123317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Yugank</a:t>
            </a: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 Goyal</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Erasmus Uni. Rotterdam</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Public Policy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92" name="Shape 62">
            <a:extLst>
              <a:ext uri="{FF2B5EF4-FFF2-40B4-BE49-F238E27FC236}">
                <a16:creationId xmlns:a16="http://schemas.microsoft.com/office/drawing/2014/main" id="{CAF20F22-EB2C-4C4E-947F-28010AC926F5}"/>
              </a:ext>
            </a:extLst>
          </p:cNvPr>
          <p:cNvSpPr/>
          <p:nvPr/>
        </p:nvSpPr>
        <p:spPr>
          <a:xfrm>
            <a:off x="4737960" y="123317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Kaushik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Ramu</a:t>
            </a:r>
            <a:endPar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Uni. of Pennsylvania</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Literary &amp; Cultural Studies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94" name="Shape 62">
            <a:extLst>
              <a:ext uri="{FF2B5EF4-FFF2-40B4-BE49-F238E27FC236}">
                <a16:creationId xmlns:a16="http://schemas.microsoft.com/office/drawing/2014/main" id="{65402259-7BC8-3141-8CF0-E74EE7A698DE}"/>
              </a:ext>
            </a:extLst>
          </p:cNvPr>
          <p:cNvSpPr/>
          <p:nvPr/>
        </p:nvSpPr>
        <p:spPr>
          <a:xfrm>
            <a:off x="9089326" y="123317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Aparna Shankar</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University of Leeds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Psychology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96" name="Shape 62">
            <a:extLst>
              <a:ext uri="{FF2B5EF4-FFF2-40B4-BE49-F238E27FC236}">
                <a16:creationId xmlns:a16="http://schemas.microsoft.com/office/drawing/2014/main" id="{9BCFA7A9-5861-9448-9839-10A7665799C9}"/>
              </a:ext>
            </a:extLst>
          </p:cNvPr>
          <p:cNvSpPr/>
          <p:nvPr/>
        </p:nvSpPr>
        <p:spPr>
          <a:xfrm>
            <a:off x="13440692" y="123317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Swapnajit</a:t>
            </a: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Chakraborti</a:t>
            </a:r>
            <a:endPar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IIM Indore</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Business Analytics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98" name="Shape 62">
            <a:extLst>
              <a:ext uri="{FF2B5EF4-FFF2-40B4-BE49-F238E27FC236}">
                <a16:creationId xmlns:a16="http://schemas.microsoft.com/office/drawing/2014/main" id="{439DB1C5-72C7-064A-87BE-45F3FDD456DF}"/>
              </a:ext>
            </a:extLst>
          </p:cNvPr>
          <p:cNvSpPr/>
          <p:nvPr/>
        </p:nvSpPr>
        <p:spPr>
          <a:xfrm>
            <a:off x="17391771" y="123317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Shreekant</a:t>
            </a: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Deodhar</a:t>
            </a:r>
            <a:endPar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IISc Bangalore</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Environmental Studies</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100" name="Shape 62">
            <a:extLst>
              <a:ext uri="{FF2B5EF4-FFF2-40B4-BE49-F238E27FC236}">
                <a16:creationId xmlns:a16="http://schemas.microsoft.com/office/drawing/2014/main" id="{F7C1C4C7-55BA-424F-8228-D873396DF7CA}"/>
              </a:ext>
            </a:extLst>
          </p:cNvPr>
          <p:cNvSpPr/>
          <p:nvPr/>
        </p:nvSpPr>
        <p:spPr>
          <a:xfrm>
            <a:off x="21342850" y="12331703"/>
            <a:ext cx="2812253" cy="1123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rPr>
              <a:t>Dr. Vinod </a:t>
            </a:r>
            <a:r>
              <a:rPr kumimoji="0" lang="en-US" sz="16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Vidwans</a:t>
            </a:r>
            <a:endParaRPr kumimoji="0" lang="en-US" sz="16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PhD: IIT Bombay</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rPr>
              <a:t>Design</a:t>
            </a: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ctr" defTabSz="821531" rtl="0" eaLnBrk="1" fontAlgn="auto" latinLnBrk="0" hangingPunct="0">
              <a:lnSpc>
                <a:spcPct val="9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pic>
        <p:nvPicPr>
          <p:cNvPr id="2060" name="Picture 12">
            <a:extLst>
              <a:ext uri="{FF2B5EF4-FFF2-40B4-BE49-F238E27FC236}">
                <a16:creationId xmlns:a16="http://schemas.microsoft.com/office/drawing/2014/main" id="{01CA42DF-520E-C947-BB6F-518D504AA8B8}"/>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43135" y="2401688"/>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atcher Michael">
            <a:extLst>
              <a:ext uri="{FF2B5EF4-FFF2-40B4-BE49-F238E27FC236}">
                <a16:creationId xmlns:a16="http://schemas.microsoft.com/office/drawing/2014/main" id="{F7EC296B-89BF-594D-B7A9-A5C588919407}"/>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8246" y="62384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Prof. Indrani Rao">
            <a:extLst>
              <a:ext uri="{FF2B5EF4-FFF2-40B4-BE49-F238E27FC236}">
                <a16:creationId xmlns:a16="http://schemas.microsoft.com/office/drawing/2014/main" id="{F914B456-D5D7-F943-8772-C241EECF17D9}"/>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89612" y="62384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Dr. Aamod Sane">
            <a:extLst>
              <a:ext uri="{FF2B5EF4-FFF2-40B4-BE49-F238E27FC236}">
                <a16:creationId xmlns:a16="http://schemas.microsoft.com/office/drawing/2014/main" id="{5A234D9D-34A1-D74E-84AA-5A16358346BA}"/>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840979" y="62384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Sottong Heather">
            <a:extLst>
              <a:ext uri="{FF2B5EF4-FFF2-40B4-BE49-F238E27FC236}">
                <a16:creationId xmlns:a16="http://schemas.microsoft.com/office/drawing/2014/main" id="{24DF61FD-00F9-2848-8436-DCAF35B4268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792057" y="62384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Prof. Andrea Phillott">
            <a:extLst>
              <a:ext uri="{FF2B5EF4-FFF2-40B4-BE49-F238E27FC236}">
                <a16:creationId xmlns:a16="http://schemas.microsoft.com/office/drawing/2014/main" id="{3EB00AA7-5E1A-094C-AB09-82527EF6C97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6881" y="62384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descr="SHANKAR APARNA">
            <a:extLst>
              <a:ext uri="{FF2B5EF4-FFF2-40B4-BE49-F238E27FC236}">
                <a16:creationId xmlns:a16="http://schemas.microsoft.com/office/drawing/2014/main" id="{BDAA02D7-D7DD-9A4B-93A0-DCD945F2E970}"/>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489612" y="100708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descr="Chakraborti Swapnajit">
            <a:extLst>
              <a:ext uri="{FF2B5EF4-FFF2-40B4-BE49-F238E27FC236}">
                <a16:creationId xmlns:a16="http://schemas.microsoft.com/office/drawing/2014/main" id="{16156F4A-5973-9C42-84F3-F77FC9B8D971}"/>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840979" y="100708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descr="Prof. Vinod Vidwans ">
            <a:extLst>
              <a:ext uri="{FF2B5EF4-FFF2-40B4-BE49-F238E27FC236}">
                <a16:creationId xmlns:a16="http://schemas.microsoft.com/office/drawing/2014/main" id="{9ECAEF57-F9F8-E648-A5DD-4B46F27EE4D5}"/>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739325" y="100708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38" descr="Deodhar Shreekant">
            <a:extLst>
              <a:ext uri="{FF2B5EF4-FFF2-40B4-BE49-F238E27FC236}">
                <a16:creationId xmlns:a16="http://schemas.microsoft.com/office/drawing/2014/main" id="{81802A40-92C7-D844-BE22-D50307AC440A}"/>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790152" y="100708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descr="Goyal Yugank">
            <a:extLst>
              <a:ext uri="{FF2B5EF4-FFF2-40B4-BE49-F238E27FC236}">
                <a16:creationId xmlns:a16="http://schemas.microsoft.com/office/drawing/2014/main" id="{EEDFE30B-B805-0842-93BA-DE0B1B46444C}"/>
              </a:ext>
            </a:extLst>
          </p:cNvPr>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86879" y="100708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42" descr="Dr. Roger Liu">
            <a:extLst>
              <a:ext uri="{FF2B5EF4-FFF2-40B4-BE49-F238E27FC236}">
                <a16:creationId xmlns:a16="http://schemas.microsoft.com/office/drawing/2014/main" id="{D5E9EEED-EC64-9D4F-B3BF-55A711442F31}"/>
              </a:ext>
            </a:extLst>
          </p:cNvPr>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1739325" y="6238474"/>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rof. Ramna Walia">
            <a:extLst>
              <a:ext uri="{FF2B5EF4-FFF2-40B4-BE49-F238E27FC236}">
                <a16:creationId xmlns:a16="http://schemas.microsoft.com/office/drawing/2014/main" id="{B41329BF-5E2B-2CBC-6B5C-3E7AD1C5A775}"/>
              </a:ext>
            </a:extLst>
          </p:cNvPr>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790152" y="2401688"/>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f. Kaushik Ramu">
            <a:extLst>
              <a:ext uri="{FF2B5EF4-FFF2-40B4-BE49-F238E27FC236}">
                <a16:creationId xmlns:a16="http://schemas.microsoft.com/office/drawing/2014/main" id="{78046CDF-1C3E-B88F-81F6-6012668573FC}"/>
              </a:ext>
            </a:extLst>
          </p:cNvPr>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38246" y="10070874"/>
            <a:ext cx="2011680" cy="201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90491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517921"/>
            <a:ext cx="15521402" cy="1123468"/>
          </a:xfrm>
          <a:prstGeom prst="rect">
            <a:avLst/>
          </a:prstGeom>
        </p:spPr>
        <p:txBody>
          <a:bodyPr/>
          <a:lstStyle/>
          <a:p>
            <a:r>
              <a:rPr lang="en-US" sz="6600" dirty="0"/>
              <a:t>Global Campus Experience</a:t>
            </a:r>
            <a:endParaRPr sz="6600" dirty="0"/>
          </a:p>
        </p:txBody>
      </p:sp>
      <p:sp>
        <p:nvSpPr>
          <p:cNvPr id="3" name="Introduction goes here">
            <a:extLst>
              <a:ext uri="{FF2B5EF4-FFF2-40B4-BE49-F238E27FC236}">
                <a16:creationId xmlns:a16="http://schemas.microsoft.com/office/drawing/2014/main" id="{3367EC09-6900-6A40-9D17-48E0CFA035CD}"/>
              </a:ext>
            </a:extLst>
          </p:cNvPr>
          <p:cNvSpPr txBox="1">
            <a:spLocks noGrp="1"/>
          </p:cNvSpPr>
          <p:nvPr>
            <p:ph type="body" sz="quarter" idx="13"/>
          </p:nvPr>
        </p:nvSpPr>
        <p:spPr>
          <a:xfrm>
            <a:off x="4833937" y="1732359"/>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sz="4000" dirty="0"/>
              <a:t>World-class campus</a:t>
            </a:r>
          </a:p>
        </p:txBody>
      </p:sp>
      <p:pic>
        <p:nvPicPr>
          <p:cNvPr id="4" name="Picture 3" descr="The roof of a building&#10;&#10;Description automatically generated">
            <a:extLst>
              <a:ext uri="{FF2B5EF4-FFF2-40B4-BE49-F238E27FC236}">
                <a16:creationId xmlns:a16="http://schemas.microsoft.com/office/drawing/2014/main" id="{88DA3EFA-B5CD-FB40-8973-58FBEBDC90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33537" y="3106056"/>
            <a:ext cx="6400800" cy="10285893"/>
          </a:xfrm>
          <a:prstGeom prst="rect">
            <a:avLst/>
          </a:prstGeom>
        </p:spPr>
      </p:pic>
      <p:pic>
        <p:nvPicPr>
          <p:cNvPr id="6" name="Picture 5" descr="A large room&#10;&#10;Description automatically generated">
            <a:extLst>
              <a:ext uri="{FF2B5EF4-FFF2-40B4-BE49-F238E27FC236}">
                <a16:creationId xmlns:a16="http://schemas.microsoft.com/office/drawing/2014/main" id="{3EB47952-729D-F446-A1A9-DD0DAEB0A5A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77943" y="3106056"/>
            <a:ext cx="6858000" cy="4572000"/>
          </a:xfrm>
          <a:prstGeom prst="rect">
            <a:avLst/>
          </a:prstGeom>
        </p:spPr>
      </p:pic>
      <p:pic>
        <p:nvPicPr>
          <p:cNvPr id="10" name="Picture 9" descr="A picture containing outdoor, person, building, riding&#10;&#10;Description automatically generated">
            <a:extLst>
              <a:ext uri="{FF2B5EF4-FFF2-40B4-BE49-F238E27FC236}">
                <a16:creationId xmlns:a16="http://schemas.microsoft.com/office/drawing/2014/main" id="{684E1783-D344-2745-B2CC-DBB222A4E6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77943" y="8819949"/>
            <a:ext cx="6856155" cy="4572000"/>
          </a:xfrm>
          <a:prstGeom prst="rect">
            <a:avLst/>
          </a:prstGeom>
        </p:spPr>
      </p:pic>
      <p:pic>
        <p:nvPicPr>
          <p:cNvPr id="12" name="Picture 11" descr="A large stadium with green grass&#10;&#10;Description automatically generated">
            <a:extLst>
              <a:ext uri="{FF2B5EF4-FFF2-40B4-BE49-F238E27FC236}">
                <a16:creationId xmlns:a16="http://schemas.microsoft.com/office/drawing/2014/main" id="{F7170949-E58F-F742-BE8A-E7727361F4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979549" y="8819949"/>
            <a:ext cx="6858000" cy="4572000"/>
          </a:xfrm>
          <a:prstGeom prst="rect">
            <a:avLst/>
          </a:prstGeom>
        </p:spPr>
      </p:pic>
      <p:pic>
        <p:nvPicPr>
          <p:cNvPr id="14" name="Picture 13" descr="A large building&#10;&#10;Description automatically generated">
            <a:extLst>
              <a:ext uri="{FF2B5EF4-FFF2-40B4-BE49-F238E27FC236}">
                <a16:creationId xmlns:a16="http://schemas.microsoft.com/office/drawing/2014/main" id="{24A73560-04F9-7044-AD18-6ED4CC554D2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979549" y="3106056"/>
            <a:ext cx="6858000" cy="4572000"/>
          </a:xfrm>
          <a:prstGeom prst="rect">
            <a:avLst/>
          </a:prstGeom>
        </p:spPr>
      </p:pic>
    </p:spTree>
    <p:extLst>
      <p:ext uri="{BB962C8B-B14F-4D97-AF65-F5344CB8AC3E}">
        <p14:creationId xmlns:p14="http://schemas.microsoft.com/office/powerpoint/2010/main" val="194422629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517921"/>
            <a:ext cx="15521402" cy="1123468"/>
          </a:xfrm>
          <a:prstGeom prst="rect">
            <a:avLst/>
          </a:prstGeom>
        </p:spPr>
        <p:txBody>
          <a:bodyPr/>
          <a:lstStyle/>
          <a:p>
            <a:r>
              <a:rPr lang="en-US" sz="6600" dirty="0"/>
              <a:t>Global Campus Experience</a:t>
            </a:r>
            <a:endParaRPr sz="6600" dirty="0"/>
          </a:p>
        </p:txBody>
      </p:sp>
      <p:sp>
        <p:nvSpPr>
          <p:cNvPr id="3" name="Introduction goes here">
            <a:extLst>
              <a:ext uri="{FF2B5EF4-FFF2-40B4-BE49-F238E27FC236}">
                <a16:creationId xmlns:a16="http://schemas.microsoft.com/office/drawing/2014/main" id="{3367EC09-6900-6A40-9D17-48E0CFA035CD}"/>
              </a:ext>
            </a:extLst>
          </p:cNvPr>
          <p:cNvSpPr txBox="1">
            <a:spLocks noGrp="1"/>
          </p:cNvSpPr>
          <p:nvPr>
            <p:ph type="body" sz="quarter" idx="13"/>
          </p:nvPr>
        </p:nvSpPr>
        <p:spPr>
          <a:xfrm>
            <a:off x="4833937" y="1732359"/>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sz="4000" dirty="0"/>
              <a:t>World-class campus</a:t>
            </a:r>
          </a:p>
        </p:txBody>
      </p:sp>
      <p:pic>
        <p:nvPicPr>
          <p:cNvPr id="9" name="Picture 1">
            <a:extLst>
              <a:ext uri="{FF2B5EF4-FFF2-40B4-BE49-F238E27FC236}">
                <a16:creationId xmlns:a16="http://schemas.microsoft.com/office/drawing/2014/main" id="{2FD20AC4-E72A-4C44-8CE2-481B97FCF806}"/>
              </a:ext>
            </a:extLst>
          </p:cNvPr>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76098" y="3106056"/>
            <a:ext cx="6858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view of a lush green hillside&#10;&#10;Description automatically generated">
            <a:extLst>
              <a:ext uri="{FF2B5EF4-FFF2-40B4-BE49-F238E27FC236}">
                <a16:creationId xmlns:a16="http://schemas.microsoft.com/office/drawing/2014/main" id="{FBCC3941-DAD7-9E40-8FF0-A36A181905F4}"/>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8576098" y="8819949"/>
            <a:ext cx="6858000" cy="4572000"/>
          </a:xfrm>
          <a:prstGeom prst="rect">
            <a:avLst/>
          </a:prstGeom>
        </p:spPr>
      </p:pic>
      <p:pic>
        <p:nvPicPr>
          <p:cNvPr id="5" name="Picture 4" descr="A picture containing indoor, building, table, library&#10;&#10;Description automatically generated">
            <a:extLst>
              <a:ext uri="{FF2B5EF4-FFF2-40B4-BE49-F238E27FC236}">
                <a16:creationId xmlns:a16="http://schemas.microsoft.com/office/drawing/2014/main" id="{720753C8-EA62-C84F-84B4-9617583049D0}"/>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1633537" y="3106056"/>
            <a:ext cx="6400800" cy="10287000"/>
          </a:xfrm>
          <a:prstGeom prst="rect">
            <a:avLst/>
          </a:prstGeom>
        </p:spPr>
      </p:pic>
      <p:pic>
        <p:nvPicPr>
          <p:cNvPr id="8193" name="Picture 1">
            <a:extLst>
              <a:ext uri="{FF2B5EF4-FFF2-40B4-BE49-F238E27FC236}">
                <a16:creationId xmlns:a16="http://schemas.microsoft.com/office/drawing/2014/main" id="{D66C83B8-BD1A-D144-A5B0-E7178936CDE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5975859" y="8819949"/>
            <a:ext cx="6858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view of a city with a mountain in the background&#10;&#10;Description automatically generated">
            <a:extLst>
              <a:ext uri="{FF2B5EF4-FFF2-40B4-BE49-F238E27FC236}">
                <a16:creationId xmlns:a16="http://schemas.microsoft.com/office/drawing/2014/main" id="{F78FA020-F63F-7645-A995-25DF66326A4C}"/>
              </a:ext>
            </a:extLst>
          </p:cNvPr>
          <p:cNvPicPr>
            <a:picLocks/>
          </p:cNvPicPr>
          <p:nvPr/>
        </p:nvPicPr>
        <p:blipFill>
          <a:blip r:embed="rId7" cstate="screen">
            <a:extLst>
              <a:ext uri="{28A0092B-C50C-407E-A947-70E740481C1C}">
                <a14:useLocalDpi xmlns:a14="http://schemas.microsoft.com/office/drawing/2010/main"/>
              </a:ext>
            </a:extLst>
          </a:blip>
          <a:stretch>
            <a:fillRect/>
          </a:stretch>
        </p:blipFill>
        <p:spPr>
          <a:xfrm>
            <a:off x="15975859" y="3106056"/>
            <a:ext cx="6858000" cy="4572000"/>
          </a:xfrm>
          <a:prstGeom prst="rect">
            <a:avLst/>
          </a:prstGeom>
        </p:spPr>
      </p:pic>
    </p:spTree>
    <p:extLst>
      <p:ext uri="{BB962C8B-B14F-4D97-AF65-F5344CB8AC3E}">
        <p14:creationId xmlns:p14="http://schemas.microsoft.com/office/powerpoint/2010/main" val="425978442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431299" y="517921"/>
            <a:ext cx="15521402" cy="1123468"/>
          </a:xfrm>
          <a:prstGeom prst="rect">
            <a:avLst/>
          </a:prstGeom>
        </p:spPr>
        <p:txBody>
          <a:bodyPr/>
          <a:lstStyle/>
          <a:p>
            <a:r>
              <a:rPr lang="en-US" sz="6600" dirty="0"/>
              <a:t>Career Pathways</a:t>
            </a:r>
            <a:endParaRPr sz="6600" dirty="0"/>
          </a:p>
        </p:txBody>
      </p:sp>
      <p:sp>
        <p:nvSpPr>
          <p:cNvPr id="3" name="Introduction goes here">
            <a:extLst>
              <a:ext uri="{FF2B5EF4-FFF2-40B4-BE49-F238E27FC236}">
                <a16:creationId xmlns:a16="http://schemas.microsoft.com/office/drawing/2014/main" id="{AB18E440-4027-4049-8F33-D092DCE11F78}"/>
              </a:ext>
            </a:extLst>
          </p:cNvPr>
          <p:cNvSpPr txBox="1">
            <a:spLocks noGrp="1"/>
          </p:cNvSpPr>
          <p:nvPr>
            <p:ph type="body" sz="quarter" idx="13"/>
          </p:nvPr>
        </p:nvSpPr>
        <p:spPr>
          <a:xfrm>
            <a:off x="4833937" y="1718517"/>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sz="4000" dirty="0"/>
              <a:t>Why interdisciplinarity matters?</a:t>
            </a:r>
          </a:p>
        </p:txBody>
      </p:sp>
      <p:grpSp>
        <p:nvGrpSpPr>
          <p:cNvPr id="5" name="Group 61">
            <a:extLst>
              <a:ext uri="{FF2B5EF4-FFF2-40B4-BE49-F238E27FC236}">
                <a16:creationId xmlns:a16="http://schemas.microsoft.com/office/drawing/2014/main" id="{135BEA70-16EC-6C4C-A93C-16B990CB229D}"/>
              </a:ext>
            </a:extLst>
          </p:cNvPr>
          <p:cNvGrpSpPr/>
          <p:nvPr/>
        </p:nvGrpSpPr>
        <p:grpSpPr>
          <a:xfrm>
            <a:off x="7315531" y="4742451"/>
            <a:ext cx="10148311" cy="5104750"/>
            <a:chOff x="58259" y="-317378"/>
            <a:chExt cx="10753702" cy="5409283"/>
          </a:xfrm>
        </p:grpSpPr>
        <p:grpSp>
          <p:nvGrpSpPr>
            <p:cNvPr id="9" name="Group 47">
              <a:extLst>
                <a:ext uri="{FF2B5EF4-FFF2-40B4-BE49-F238E27FC236}">
                  <a16:creationId xmlns:a16="http://schemas.microsoft.com/office/drawing/2014/main" id="{5A8587D1-BA4A-A041-BE31-F9582AC0CB6D}"/>
                </a:ext>
              </a:extLst>
            </p:cNvPr>
            <p:cNvGrpSpPr/>
            <p:nvPr/>
          </p:nvGrpSpPr>
          <p:grpSpPr>
            <a:xfrm>
              <a:off x="2692395" y="309733"/>
              <a:ext cx="5067304" cy="4782172"/>
              <a:chOff x="-1" y="0"/>
              <a:chExt cx="5067303" cy="4782171"/>
            </a:xfrm>
          </p:grpSpPr>
          <p:grpSp>
            <p:nvGrpSpPr>
              <p:cNvPr id="23" name="Group 31">
                <a:extLst>
                  <a:ext uri="{FF2B5EF4-FFF2-40B4-BE49-F238E27FC236}">
                    <a16:creationId xmlns:a16="http://schemas.microsoft.com/office/drawing/2014/main" id="{1EE4D6D7-9C41-7742-924B-F64367C3FA80}"/>
                  </a:ext>
                </a:extLst>
              </p:cNvPr>
              <p:cNvGrpSpPr/>
              <p:nvPr/>
            </p:nvGrpSpPr>
            <p:grpSpPr>
              <a:xfrm>
                <a:off x="1112607" y="805736"/>
                <a:ext cx="3140304" cy="3976435"/>
                <a:chOff x="0" y="0"/>
                <a:chExt cx="3140302" cy="3976433"/>
              </a:xfrm>
            </p:grpSpPr>
            <p:sp>
              <p:nvSpPr>
                <p:cNvPr id="39" name="Shape 20">
                  <a:extLst>
                    <a:ext uri="{FF2B5EF4-FFF2-40B4-BE49-F238E27FC236}">
                      <a16:creationId xmlns:a16="http://schemas.microsoft.com/office/drawing/2014/main" id="{08B2CC13-4ED9-3547-ADBC-0915AC1671D9}"/>
                    </a:ext>
                  </a:extLst>
                </p:cNvPr>
                <p:cNvSpPr/>
                <p:nvPr/>
              </p:nvSpPr>
              <p:spPr>
                <a:xfrm>
                  <a:off x="728542" y="1861755"/>
                  <a:ext cx="1379227" cy="1383846"/>
                </a:xfrm>
                <a:custGeom>
                  <a:avLst/>
                  <a:gdLst/>
                  <a:ahLst/>
                  <a:cxnLst>
                    <a:cxn ang="0">
                      <a:pos x="wd2" y="hd2"/>
                    </a:cxn>
                    <a:cxn ang="5400000">
                      <a:pos x="wd2" y="hd2"/>
                    </a:cxn>
                    <a:cxn ang="10800000">
                      <a:pos x="wd2" y="hd2"/>
                    </a:cxn>
                    <a:cxn ang="16200000">
                      <a:pos x="wd2" y="hd2"/>
                    </a:cxn>
                  </a:cxnLst>
                  <a:rect l="0" t="0" r="r" b="b"/>
                  <a:pathLst>
                    <a:path w="21597" h="21574" extrusionOk="0">
                      <a:moveTo>
                        <a:pt x="12924" y="1"/>
                      </a:moveTo>
                      <a:cubicBezTo>
                        <a:pt x="11887" y="26"/>
                        <a:pt x="11042" y="851"/>
                        <a:pt x="11039" y="1877"/>
                      </a:cubicBezTo>
                      <a:cubicBezTo>
                        <a:pt x="11039" y="1984"/>
                        <a:pt x="11091" y="2533"/>
                        <a:pt x="11254" y="2862"/>
                      </a:cubicBezTo>
                      <a:cubicBezTo>
                        <a:pt x="12033" y="4428"/>
                        <a:pt x="11300" y="4601"/>
                        <a:pt x="11044" y="4616"/>
                      </a:cubicBezTo>
                      <a:lnTo>
                        <a:pt x="10988" y="4616"/>
                      </a:lnTo>
                      <a:lnTo>
                        <a:pt x="10968" y="4616"/>
                      </a:lnTo>
                      <a:lnTo>
                        <a:pt x="4605" y="4616"/>
                      </a:lnTo>
                      <a:lnTo>
                        <a:pt x="4605" y="11379"/>
                      </a:lnTo>
                      <a:cubicBezTo>
                        <a:pt x="4508" y="11674"/>
                        <a:pt x="4147" y="12038"/>
                        <a:pt x="2874" y="11410"/>
                      </a:cubicBezTo>
                      <a:cubicBezTo>
                        <a:pt x="2839" y="11392"/>
                        <a:pt x="2210" y="11133"/>
                        <a:pt x="1885" y="11134"/>
                      </a:cubicBezTo>
                      <a:cubicBezTo>
                        <a:pt x="829" y="11139"/>
                        <a:pt x="-3" y="12026"/>
                        <a:pt x="0" y="13093"/>
                      </a:cubicBezTo>
                      <a:cubicBezTo>
                        <a:pt x="3" y="14153"/>
                        <a:pt x="832" y="15035"/>
                        <a:pt x="1885" y="15041"/>
                      </a:cubicBezTo>
                      <a:cubicBezTo>
                        <a:pt x="1992" y="15041"/>
                        <a:pt x="2544" y="14995"/>
                        <a:pt x="2874" y="14832"/>
                      </a:cubicBezTo>
                      <a:cubicBezTo>
                        <a:pt x="4147" y="14203"/>
                        <a:pt x="4508" y="14563"/>
                        <a:pt x="4605" y="14857"/>
                      </a:cubicBezTo>
                      <a:lnTo>
                        <a:pt x="4605" y="21574"/>
                      </a:lnTo>
                      <a:lnTo>
                        <a:pt x="11234" y="21574"/>
                      </a:lnTo>
                      <a:cubicBezTo>
                        <a:pt x="11358" y="21539"/>
                        <a:pt x="11495" y="21481"/>
                        <a:pt x="11587" y="21319"/>
                      </a:cubicBezTo>
                      <a:cubicBezTo>
                        <a:pt x="11659" y="21193"/>
                        <a:pt x="11716" y="21016"/>
                        <a:pt x="11639" y="20794"/>
                      </a:cubicBezTo>
                      <a:cubicBezTo>
                        <a:pt x="11555" y="20556"/>
                        <a:pt x="11472" y="20247"/>
                        <a:pt x="11306" y="19860"/>
                      </a:cubicBezTo>
                      <a:cubicBezTo>
                        <a:pt x="11162" y="19526"/>
                        <a:pt x="11097" y="18992"/>
                        <a:pt x="11096" y="18876"/>
                      </a:cubicBezTo>
                      <a:cubicBezTo>
                        <a:pt x="11082" y="17852"/>
                        <a:pt x="11938" y="17035"/>
                        <a:pt x="12981" y="16999"/>
                      </a:cubicBezTo>
                      <a:cubicBezTo>
                        <a:pt x="13021" y="16998"/>
                        <a:pt x="13054" y="17019"/>
                        <a:pt x="13093" y="17020"/>
                      </a:cubicBezTo>
                      <a:cubicBezTo>
                        <a:pt x="13099" y="17020"/>
                        <a:pt x="13103" y="17015"/>
                        <a:pt x="13109" y="17015"/>
                      </a:cubicBezTo>
                      <a:cubicBezTo>
                        <a:pt x="13160" y="17015"/>
                        <a:pt x="13202" y="17041"/>
                        <a:pt x="13252" y="17045"/>
                      </a:cubicBezTo>
                      <a:cubicBezTo>
                        <a:pt x="13448" y="17065"/>
                        <a:pt x="13640" y="17086"/>
                        <a:pt x="13816" y="17157"/>
                      </a:cubicBezTo>
                      <a:cubicBezTo>
                        <a:pt x="13883" y="17184"/>
                        <a:pt x="13932" y="17235"/>
                        <a:pt x="13995" y="17270"/>
                      </a:cubicBezTo>
                      <a:cubicBezTo>
                        <a:pt x="14592" y="17588"/>
                        <a:pt x="15026" y="18163"/>
                        <a:pt x="15030" y="18876"/>
                      </a:cubicBezTo>
                      <a:cubicBezTo>
                        <a:pt x="15032" y="19199"/>
                        <a:pt x="14776" y="19825"/>
                        <a:pt x="14758" y="19860"/>
                      </a:cubicBezTo>
                      <a:cubicBezTo>
                        <a:pt x="14110" y="21161"/>
                        <a:pt x="14500" y="21487"/>
                        <a:pt x="14799" y="21574"/>
                      </a:cubicBezTo>
                      <a:lnTo>
                        <a:pt x="18887" y="21574"/>
                      </a:lnTo>
                      <a:cubicBezTo>
                        <a:pt x="19630" y="20472"/>
                        <a:pt x="20502" y="19497"/>
                        <a:pt x="21279" y="19544"/>
                      </a:cubicBezTo>
                      <a:cubicBezTo>
                        <a:pt x="21343" y="19548"/>
                        <a:pt x="21524" y="19565"/>
                        <a:pt x="21597" y="19570"/>
                      </a:cubicBezTo>
                      <a:lnTo>
                        <a:pt x="21597" y="14602"/>
                      </a:lnTo>
                      <a:cubicBezTo>
                        <a:pt x="21440" y="14352"/>
                        <a:pt x="21021" y="14161"/>
                        <a:pt x="19927" y="14699"/>
                      </a:cubicBezTo>
                      <a:cubicBezTo>
                        <a:pt x="19597" y="14861"/>
                        <a:pt x="19039" y="14913"/>
                        <a:pt x="18933" y="14913"/>
                      </a:cubicBezTo>
                      <a:cubicBezTo>
                        <a:pt x="17893" y="14913"/>
                        <a:pt x="17048" y="14072"/>
                        <a:pt x="17048" y="13036"/>
                      </a:cubicBezTo>
                      <a:cubicBezTo>
                        <a:pt x="17048" y="12001"/>
                        <a:pt x="17893" y="11160"/>
                        <a:pt x="18933" y="11160"/>
                      </a:cubicBezTo>
                      <a:cubicBezTo>
                        <a:pt x="19258" y="11160"/>
                        <a:pt x="19894" y="11414"/>
                        <a:pt x="19927" y="11430"/>
                      </a:cubicBezTo>
                      <a:cubicBezTo>
                        <a:pt x="21021" y="11968"/>
                        <a:pt x="21440" y="11782"/>
                        <a:pt x="21597" y="11532"/>
                      </a:cubicBezTo>
                      <a:lnTo>
                        <a:pt x="21597" y="4616"/>
                      </a:lnTo>
                      <a:lnTo>
                        <a:pt x="14932" y="4616"/>
                      </a:lnTo>
                      <a:lnTo>
                        <a:pt x="14912" y="4616"/>
                      </a:lnTo>
                      <a:lnTo>
                        <a:pt x="14851" y="4616"/>
                      </a:lnTo>
                      <a:cubicBezTo>
                        <a:pt x="14595" y="4601"/>
                        <a:pt x="13862" y="4428"/>
                        <a:pt x="14640" y="2862"/>
                      </a:cubicBezTo>
                      <a:cubicBezTo>
                        <a:pt x="14657" y="2828"/>
                        <a:pt x="14913" y="2201"/>
                        <a:pt x="14912" y="1877"/>
                      </a:cubicBezTo>
                      <a:cubicBezTo>
                        <a:pt x="14909" y="814"/>
                        <a:pt x="14005" y="-26"/>
                        <a:pt x="12924" y="1"/>
                      </a:cubicBezTo>
                      <a:close/>
                    </a:path>
                  </a:pathLst>
                </a:custGeom>
                <a:solidFill>
                  <a:srgbClr val="B9B9B9"/>
                </a:solidFill>
                <a:ln w="12700" cap="flat">
                  <a:noFill/>
                  <a:miter lim="400000"/>
                </a:ln>
                <a:effectLst/>
              </p:spPr>
              <p:txBody>
                <a:bodyPr wrap="square" lIns="50800" tIns="50800" rIns="50800" bIns="50800" numCol="1" anchor="ctr">
                  <a:noAutofit/>
                </a:bodyPr>
                <a:lstStyle/>
                <a:p>
                  <a:endParaRPr sz="3200">
                    <a:latin typeface="Avenir Next" panose="020B0503020202020204" pitchFamily="34" charset="0"/>
                  </a:endParaRPr>
                </a:p>
              </p:txBody>
            </p:sp>
            <p:sp>
              <p:nvSpPr>
                <p:cNvPr id="40" name="Shape 21">
                  <a:extLst>
                    <a:ext uri="{FF2B5EF4-FFF2-40B4-BE49-F238E27FC236}">
                      <a16:creationId xmlns:a16="http://schemas.microsoft.com/office/drawing/2014/main" id="{B012EE3D-66A2-4543-B698-F07AED810B82}"/>
                    </a:ext>
                  </a:extLst>
                </p:cNvPr>
                <p:cNvSpPr/>
                <p:nvPr/>
              </p:nvSpPr>
              <p:spPr>
                <a:xfrm>
                  <a:off x="728542" y="-1"/>
                  <a:ext cx="1379227" cy="1067499"/>
                </a:xfrm>
                <a:custGeom>
                  <a:avLst/>
                  <a:gdLst/>
                  <a:ahLst/>
                  <a:cxnLst>
                    <a:cxn ang="0">
                      <a:pos x="wd2" y="hd2"/>
                    </a:cxn>
                    <a:cxn ang="5400000">
                      <a:pos x="wd2" y="hd2"/>
                    </a:cxn>
                    <a:cxn ang="10800000">
                      <a:pos x="wd2" y="hd2"/>
                    </a:cxn>
                    <a:cxn ang="16200000">
                      <a:pos x="wd2" y="hd2"/>
                    </a:cxn>
                  </a:cxnLst>
                  <a:rect l="0" t="0" r="r" b="b"/>
                  <a:pathLst>
                    <a:path w="21597" h="21588" extrusionOk="0">
                      <a:moveTo>
                        <a:pt x="8376" y="1"/>
                      </a:moveTo>
                      <a:cubicBezTo>
                        <a:pt x="7018" y="-12"/>
                        <a:pt x="5773" y="139"/>
                        <a:pt x="4605" y="424"/>
                      </a:cubicBezTo>
                      <a:lnTo>
                        <a:pt x="4605" y="8363"/>
                      </a:lnTo>
                      <a:cubicBezTo>
                        <a:pt x="4508" y="8745"/>
                        <a:pt x="4147" y="9218"/>
                        <a:pt x="2874" y="8403"/>
                      </a:cubicBezTo>
                      <a:cubicBezTo>
                        <a:pt x="2839" y="8380"/>
                        <a:pt x="2210" y="8044"/>
                        <a:pt x="1885" y="8045"/>
                      </a:cubicBezTo>
                      <a:cubicBezTo>
                        <a:pt x="829" y="8052"/>
                        <a:pt x="-3" y="9203"/>
                        <a:pt x="0" y="10586"/>
                      </a:cubicBezTo>
                      <a:cubicBezTo>
                        <a:pt x="3" y="11962"/>
                        <a:pt x="832" y="13105"/>
                        <a:pt x="1885" y="13113"/>
                      </a:cubicBezTo>
                      <a:cubicBezTo>
                        <a:pt x="1992" y="13114"/>
                        <a:pt x="2544" y="13053"/>
                        <a:pt x="2874" y="12842"/>
                      </a:cubicBezTo>
                      <a:cubicBezTo>
                        <a:pt x="4147" y="12026"/>
                        <a:pt x="4508" y="12493"/>
                        <a:pt x="4605" y="12875"/>
                      </a:cubicBezTo>
                      <a:lnTo>
                        <a:pt x="4605" y="21588"/>
                      </a:lnTo>
                      <a:lnTo>
                        <a:pt x="11019" y="21588"/>
                      </a:lnTo>
                      <a:lnTo>
                        <a:pt x="11019" y="21581"/>
                      </a:lnTo>
                      <a:lnTo>
                        <a:pt x="11039" y="21588"/>
                      </a:lnTo>
                      <a:lnTo>
                        <a:pt x="11096" y="21588"/>
                      </a:lnTo>
                      <a:cubicBezTo>
                        <a:pt x="11351" y="21568"/>
                        <a:pt x="12085" y="21342"/>
                        <a:pt x="11306" y="19312"/>
                      </a:cubicBezTo>
                      <a:cubicBezTo>
                        <a:pt x="11142" y="18886"/>
                        <a:pt x="11095" y="18167"/>
                        <a:pt x="11096" y="18029"/>
                      </a:cubicBezTo>
                      <a:cubicBezTo>
                        <a:pt x="11101" y="16704"/>
                        <a:pt x="11945" y="15646"/>
                        <a:pt x="12981" y="15594"/>
                      </a:cubicBezTo>
                      <a:cubicBezTo>
                        <a:pt x="13151" y="15586"/>
                        <a:pt x="13303" y="15651"/>
                        <a:pt x="13462" y="15693"/>
                      </a:cubicBezTo>
                      <a:cubicBezTo>
                        <a:pt x="13483" y="15697"/>
                        <a:pt x="13503" y="15702"/>
                        <a:pt x="13524" y="15707"/>
                      </a:cubicBezTo>
                      <a:cubicBezTo>
                        <a:pt x="13635" y="15741"/>
                        <a:pt x="13744" y="15762"/>
                        <a:pt x="13846" y="15819"/>
                      </a:cubicBezTo>
                      <a:cubicBezTo>
                        <a:pt x="14529" y="16195"/>
                        <a:pt x="15026" y="17021"/>
                        <a:pt x="15030" y="18029"/>
                      </a:cubicBezTo>
                      <a:cubicBezTo>
                        <a:pt x="15031" y="18448"/>
                        <a:pt x="14776" y="19267"/>
                        <a:pt x="14758" y="19312"/>
                      </a:cubicBezTo>
                      <a:cubicBezTo>
                        <a:pt x="13979" y="21341"/>
                        <a:pt x="14712" y="21568"/>
                        <a:pt x="14968" y="21588"/>
                      </a:cubicBezTo>
                      <a:lnTo>
                        <a:pt x="15030" y="21588"/>
                      </a:lnTo>
                      <a:lnTo>
                        <a:pt x="15050" y="21581"/>
                      </a:lnTo>
                      <a:lnTo>
                        <a:pt x="15045" y="21588"/>
                      </a:lnTo>
                      <a:lnTo>
                        <a:pt x="21520" y="21588"/>
                      </a:lnTo>
                      <a:lnTo>
                        <a:pt x="21597" y="21588"/>
                      </a:lnTo>
                      <a:lnTo>
                        <a:pt x="21597" y="12544"/>
                      </a:lnTo>
                      <a:cubicBezTo>
                        <a:pt x="21440" y="12220"/>
                        <a:pt x="21021" y="11972"/>
                        <a:pt x="19927" y="12670"/>
                      </a:cubicBezTo>
                      <a:cubicBezTo>
                        <a:pt x="19597" y="12880"/>
                        <a:pt x="19039" y="12948"/>
                        <a:pt x="18933" y="12948"/>
                      </a:cubicBezTo>
                      <a:cubicBezTo>
                        <a:pt x="17893" y="12948"/>
                        <a:pt x="17048" y="11857"/>
                        <a:pt x="17048" y="10513"/>
                      </a:cubicBezTo>
                      <a:cubicBezTo>
                        <a:pt x="17048" y="9169"/>
                        <a:pt x="17893" y="8079"/>
                        <a:pt x="18933" y="8079"/>
                      </a:cubicBezTo>
                      <a:cubicBezTo>
                        <a:pt x="19258" y="8079"/>
                        <a:pt x="19894" y="8408"/>
                        <a:pt x="19927" y="8429"/>
                      </a:cubicBezTo>
                      <a:cubicBezTo>
                        <a:pt x="21021" y="9127"/>
                        <a:pt x="21440" y="8886"/>
                        <a:pt x="21597" y="8562"/>
                      </a:cubicBezTo>
                      <a:lnTo>
                        <a:pt x="21597" y="3414"/>
                      </a:lnTo>
                      <a:cubicBezTo>
                        <a:pt x="20278" y="2814"/>
                        <a:pt x="18830" y="2224"/>
                        <a:pt x="17063" y="1648"/>
                      </a:cubicBezTo>
                      <a:cubicBezTo>
                        <a:pt x="13714" y="555"/>
                        <a:pt x="10864" y="24"/>
                        <a:pt x="8376" y="1"/>
                      </a:cubicBezTo>
                      <a:close/>
                    </a:path>
                  </a:pathLst>
                </a:custGeom>
                <a:solidFill>
                  <a:srgbClr val="72B1D7"/>
                </a:solidFill>
                <a:ln w="12700" cap="flat">
                  <a:noFill/>
                  <a:miter lim="400000"/>
                </a:ln>
                <a:effectLst/>
              </p:spPr>
              <p:txBody>
                <a:bodyPr wrap="square" lIns="50800" tIns="50800" rIns="50800" bIns="50800" numCol="1" anchor="ctr">
                  <a:noAutofit/>
                </a:bodyPr>
                <a:lstStyle/>
                <a:p>
                  <a:endParaRPr sz="3200">
                    <a:latin typeface="Avenir Next" panose="020B0503020202020204" pitchFamily="34" charset="0"/>
                  </a:endParaRPr>
                </a:p>
              </p:txBody>
            </p:sp>
            <p:sp>
              <p:nvSpPr>
                <p:cNvPr id="41" name="Shape 22">
                  <a:extLst>
                    <a:ext uri="{FF2B5EF4-FFF2-40B4-BE49-F238E27FC236}">
                      <a16:creationId xmlns:a16="http://schemas.microsoft.com/office/drawing/2014/main" id="{4B804ECF-EAE2-B447-A560-5EE7407937AE}"/>
                    </a:ext>
                  </a:extLst>
                </p:cNvPr>
                <p:cNvSpPr/>
                <p:nvPr/>
              </p:nvSpPr>
              <p:spPr>
                <a:xfrm>
                  <a:off x="75994" y="1068805"/>
                  <a:ext cx="945994" cy="1369085"/>
                </a:xfrm>
                <a:custGeom>
                  <a:avLst/>
                  <a:gdLst/>
                  <a:ahLst/>
                  <a:cxnLst>
                    <a:cxn ang="0">
                      <a:pos x="wd2" y="hd2"/>
                    </a:cxn>
                    <a:cxn ang="5400000">
                      <a:pos x="wd2" y="hd2"/>
                    </a:cxn>
                    <a:cxn ang="10800000">
                      <a:pos x="wd2" y="hd2"/>
                    </a:cxn>
                    <a:cxn ang="16200000">
                      <a:pos x="wd2" y="hd2"/>
                    </a:cxn>
                  </a:cxnLst>
                  <a:rect l="0" t="0" r="r" b="b"/>
                  <a:pathLst>
                    <a:path w="21386" h="21600" extrusionOk="0">
                      <a:moveTo>
                        <a:pt x="249" y="0"/>
                      </a:moveTo>
                      <a:cubicBezTo>
                        <a:pt x="-214" y="2538"/>
                        <a:pt x="-33" y="5179"/>
                        <a:pt x="804" y="7825"/>
                      </a:cubicBezTo>
                      <a:cubicBezTo>
                        <a:pt x="2880" y="14390"/>
                        <a:pt x="9765" y="15806"/>
                        <a:pt x="10455" y="21600"/>
                      </a:cubicBezTo>
                      <a:cubicBezTo>
                        <a:pt x="11278" y="21273"/>
                        <a:pt x="11860" y="20682"/>
                        <a:pt x="11860" y="19974"/>
                      </a:cubicBezTo>
                      <a:cubicBezTo>
                        <a:pt x="11860" y="19647"/>
                        <a:pt x="11492" y="19006"/>
                        <a:pt x="11468" y="18973"/>
                      </a:cubicBezTo>
                      <a:cubicBezTo>
                        <a:pt x="10346" y="17385"/>
                        <a:pt x="11402" y="17217"/>
                        <a:pt x="11772" y="17203"/>
                      </a:cubicBezTo>
                      <a:lnTo>
                        <a:pt x="11860" y="17203"/>
                      </a:lnTo>
                      <a:lnTo>
                        <a:pt x="11890" y="17203"/>
                      </a:lnTo>
                      <a:lnTo>
                        <a:pt x="21386" y="17203"/>
                      </a:lnTo>
                      <a:lnTo>
                        <a:pt x="21386" y="10163"/>
                      </a:lnTo>
                      <a:cubicBezTo>
                        <a:pt x="21159" y="9909"/>
                        <a:pt x="20563" y="9717"/>
                        <a:pt x="18982" y="10261"/>
                      </a:cubicBezTo>
                      <a:cubicBezTo>
                        <a:pt x="18934" y="10277"/>
                        <a:pt x="18016" y="10534"/>
                        <a:pt x="17548" y="10534"/>
                      </a:cubicBezTo>
                      <a:cubicBezTo>
                        <a:pt x="16045" y="10534"/>
                        <a:pt x="14826" y="9688"/>
                        <a:pt x="14826" y="8640"/>
                      </a:cubicBezTo>
                      <a:cubicBezTo>
                        <a:pt x="14826" y="7592"/>
                        <a:pt x="16045" y="6741"/>
                        <a:pt x="17548" y="6741"/>
                      </a:cubicBezTo>
                      <a:cubicBezTo>
                        <a:pt x="17701" y="6741"/>
                        <a:pt x="18506" y="6788"/>
                        <a:pt x="18982" y="6952"/>
                      </a:cubicBezTo>
                      <a:cubicBezTo>
                        <a:pt x="20563" y="7496"/>
                        <a:pt x="21159" y="7309"/>
                        <a:pt x="21386" y="7055"/>
                      </a:cubicBezTo>
                      <a:lnTo>
                        <a:pt x="21386" y="0"/>
                      </a:lnTo>
                      <a:lnTo>
                        <a:pt x="11890" y="0"/>
                      </a:lnTo>
                      <a:lnTo>
                        <a:pt x="11860" y="0"/>
                      </a:lnTo>
                      <a:lnTo>
                        <a:pt x="11772" y="0"/>
                      </a:lnTo>
                      <a:cubicBezTo>
                        <a:pt x="11519" y="10"/>
                        <a:pt x="10956" y="107"/>
                        <a:pt x="10980" y="671"/>
                      </a:cubicBezTo>
                      <a:cubicBezTo>
                        <a:pt x="10987" y="735"/>
                        <a:pt x="10981" y="787"/>
                        <a:pt x="11003" y="862"/>
                      </a:cubicBezTo>
                      <a:cubicBezTo>
                        <a:pt x="11060" y="1098"/>
                        <a:pt x="11197" y="1391"/>
                        <a:pt x="11468" y="1775"/>
                      </a:cubicBezTo>
                      <a:cubicBezTo>
                        <a:pt x="11492" y="1809"/>
                        <a:pt x="11860" y="2445"/>
                        <a:pt x="11860" y="2772"/>
                      </a:cubicBezTo>
                      <a:cubicBezTo>
                        <a:pt x="11860" y="3820"/>
                        <a:pt x="10641" y="4671"/>
                        <a:pt x="9139" y="4671"/>
                      </a:cubicBezTo>
                      <a:cubicBezTo>
                        <a:pt x="8330" y="4671"/>
                        <a:pt x="7626" y="4412"/>
                        <a:pt x="7127" y="4021"/>
                      </a:cubicBezTo>
                      <a:cubicBezTo>
                        <a:pt x="7125" y="4019"/>
                        <a:pt x="7122" y="4017"/>
                        <a:pt x="7120" y="4015"/>
                      </a:cubicBezTo>
                      <a:cubicBezTo>
                        <a:pt x="6951" y="3893"/>
                        <a:pt x="6825" y="3753"/>
                        <a:pt x="6720" y="3603"/>
                      </a:cubicBezTo>
                      <a:cubicBezTo>
                        <a:pt x="6679" y="3544"/>
                        <a:pt x="6642" y="3489"/>
                        <a:pt x="6610" y="3427"/>
                      </a:cubicBezTo>
                      <a:cubicBezTo>
                        <a:pt x="6554" y="3311"/>
                        <a:pt x="6518" y="3191"/>
                        <a:pt x="6506" y="3066"/>
                      </a:cubicBezTo>
                      <a:cubicBezTo>
                        <a:pt x="6505" y="3060"/>
                        <a:pt x="6500" y="3056"/>
                        <a:pt x="6499" y="3050"/>
                      </a:cubicBezTo>
                      <a:cubicBezTo>
                        <a:pt x="6478" y="2955"/>
                        <a:pt x="6417" y="2871"/>
                        <a:pt x="6417" y="2772"/>
                      </a:cubicBezTo>
                      <a:cubicBezTo>
                        <a:pt x="6417" y="2665"/>
                        <a:pt x="6493" y="2108"/>
                        <a:pt x="6728" y="1775"/>
                      </a:cubicBezTo>
                      <a:cubicBezTo>
                        <a:pt x="7850" y="188"/>
                        <a:pt x="6794" y="14"/>
                        <a:pt x="6425" y="0"/>
                      </a:cubicBezTo>
                      <a:lnTo>
                        <a:pt x="6343" y="0"/>
                      </a:lnTo>
                      <a:lnTo>
                        <a:pt x="6314" y="0"/>
                      </a:lnTo>
                      <a:lnTo>
                        <a:pt x="249" y="0"/>
                      </a:lnTo>
                      <a:close/>
                    </a:path>
                  </a:pathLst>
                </a:custGeom>
                <a:solidFill>
                  <a:srgbClr val="37A9FA"/>
                </a:solidFill>
                <a:ln w="12700" cap="flat">
                  <a:noFill/>
                  <a:miter lim="400000"/>
                </a:ln>
                <a:effectLst/>
              </p:spPr>
              <p:txBody>
                <a:bodyPr wrap="square" lIns="38100" tIns="38100" rIns="38100" bIns="38100" numCol="1" anchor="ctr">
                  <a:noAutofit/>
                </a:bodyPr>
                <a:lstStyle/>
                <a:p>
                  <a:endParaRPr sz="3200">
                    <a:latin typeface="Avenir Next" panose="020B0503020202020204" pitchFamily="34" charset="0"/>
                  </a:endParaRPr>
                </a:p>
              </p:txBody>
            </p:sp>
            <p:sp>
              <p:nvSpPr>
                <p:cNvPr id="42" name="Shape 23">
                  <a:extLst>
                    <a:ext uri="{FF2B5EF4-FFF2-40B4-BE49-F238E27FC236}">
                      <a16:creationId xmlns:a16="http://schemas.microsoft.com/office/drawing/2014/main" id="{65A36385-8D5C-3443-A559-693A291F6577}"/>
                    </a:ext>
                  </a:extLst>
                </p:cNvPr>
                <p:cNvSpPr/>
                <p:nvPr/>
              </p:nvSpPr>
              <p:spPr>
                <a:xfrm>
                  <a:off x="1813994" y="2159166"/>
                  <a:ext cx="1303332" cy="989992"/>
                </a:xfrm>
                <a:custGeom>
                  <a:avLst/>
                  <a:gdLst/>
                  <a:ahLst/>
                  <a:cxnLst>
                    <a:cxn ang="0">
                      <a:pos x="wd2" y="hd2"/>
                    </a:cxn>
                    <a:cxn ang="5400000">
                      <a:pos x="wd2" y="hd2"/>
                    </a:cxn>
                    <a:cxn ang="10800000">
                      <a:pos x="wd2" y="hd2"/>
                    </a:cxn>
                    <a:cxn ang="16200000">
                      <a:pos x="wd2" y="hd2"/>
                    </a:cxn>
                  </a:cxnLst>
                  <a:rect l="0" t="0" r="r" b="b"/>
                  <a:pathLst>
                    <a:path w="21567" h="21378" extrusionOk="0">
                      <a:moveTo>
                        <a:pt x="4781" y="0"/>
                      </a:moveTo>
                      <a:lnTo>
                        <a:pt x="4781" y="9403"/>
                      </a:lnTo>
                      <a:cubicBezTo>
                        <a:pt x="4580" y="9726"/>
                        <a:pt x="4213" y="10007"/>
                        <a:pt x="3043" y="9233"/>
                      </a:cubicBezTo>
                      <a:cubicBezTo>
                        <a:pt x="2698" y="9004"/>
                        <a:pt x="2115" y="8942"/>
                        <a:pt x="1993" y="8944"/>
                      </a:cubicBezTo>
                      <a:cubicBezTo>
                        <a:pt x="860" y="8960"/>
                        <a:pt x="-33" y="10197"/>
                        <a:pt x="1" y="11685"/>
                      </a:cubicBezTo>
                      <a:cubicBezTo>
                        <a:pt x="35" y="13142"/>
                        <a:pt x="946" y="14309"/>
                        <a:pt x="2069" y="14341"/>
                      </a:cubicBezTo>
                      <a:cubicBezTo>
                        <a:pt x="2409" y="14350"/>
                        <a:pt x="3067" y="14053"/>
                        <a:pt x="3119" y="14023"/>
                      </a:cubicBezTo>
                      <a:cubicBezTo>
                        <a:pt x="4296" y="13348"/>
                        <a:pt x="4627" y="13669"/>
                        <a:pt x="4781" y="14009"/>
                      </a:cubicBezTo>
                      <a:lnTo>
                        <a:pt x="4781" y="20677"/>
                      </a:lnTo>
                      <a:cubicBezTo>
                        <a:pt x="6795" y="20855"/>
                        <a:pt x="12101" y="21600"/>
                        <a:pt x="13588" y="21313"/>
                      </a:cubicBezTo>
                      <a:cubicBezTo>
                        <a:pt x="15117" y="21019"/>
                        <a:pt x="16587" y="20354"/>
                        <a:pt x="16473" y="16891"/>
                      </a:cubicBezTo>
                      <a:cubicBezTo>
                        <a:pt x="16360" y="13428"/>
                        <a:pt x="16533" y="12838"/>
                        <a:pt x="17383" y="12101"/>
                      </a:cubicBezTo>
                      <a:cubicBezTo>
                        <a:pt x="18232" y="11364"/>
                        <a:pt x="18571" y="9963"/>
                        <a:pt x="17892" y="9226"/>
                      </a:cubicBezTo>
                      <a:cubicBezTo>
                        <a:pt x="17212" y="8489"/>
                        <a:pt x="17209" y="8491"/>
                        <a:pt x="17209" y="8491"/>
                      </a:cubicBezTo>
                      <a:cubicBezTo>
                        <a:pt x="17209" y="8491"/>
                        <a:pt x="17721" y="8046"/>
                        <a:pt x="18514" y="7382"/>
                      </a:cubicBezTo>
                      <a:cubicBezTo>
                        <a:pt x="19307" y="6719"/>
                        <a:pt x="19136" y="5760"/>
                        <a:pt x="18909" y="5023"/>
                      </a:cubicBezTo>
                      <a:cubicBezTo>
                        <a:pt x="18683" y="4286"/>
                        <a:pt x="18232" y="2591"/>
                        <a:pt x="18741" y="2296"/>
                      </a:cubicBezTo>
                      <a:cubicBezTo>
                        <a:pt x="19251" y="2001"/>
                        <a:pt x="20157" y="1268"/>
                        <a:pt x="20950" y="678"/>
                      </a:cubicBezTo>
                      <a:cubicBezTo>
                        <a:pt x="21189" y="500"/>
                        <a:pt x="21391" y="264"/>
                        <a:pt x="21567" y="0"/>
                      </a:cubicBezTo>
                      <a:lnTo>
                        <a:pt x="15786" y="0"/>
                      </a:lnTo>
                      <a:cubicBezTo>
                        <a:pt x="15516" y="20"/>
                        <a:pt x="14742" y="250"/>
                        <a:pt x="15564" y="2423"/>
                      </a:cubicBezTo>
                      <a:cubicBezTo>
                        <a:pt x="15581" y="2469"/>
                        <a:pt x="15851" y="3346"/>
                        <a:pt x="15851" y="3794"/>
                      </a:cubicBezTo>
                      <a:cubicBezTo>
                        <a:pt x="15851" y="5229"/>
                        <a:pt x="14958" y="6393"/>
                        <a:pt x="13859" y="6393"/>
                      </a:cubicBezTo>
                      <a:cubicBezTo>
                        <a:pt x="12759" y="6393"/>
                        <a:pt x="11867" y="5229"/>
                        <a:pt x="11867" y="3794"/>
                      </a:cubicBezTo>
                      <a:cubicBezTo>
                        <a:pt x="11867" y="3648"/>
                        <a:pt x="11922" y="2878"/>
                        <a:pt x="12094" y="2423"/>
                      </a:cubicBezTo>
                      <a:cubicBezTo>
                        <a:pt x="12916" y="250"/>
                        <a:pt x="12137" y="20"/>
                        <a:pt x="11867" y="0"/>
                      </a:cubicBezTo>
                      <a:lnTo>
                        <a:pt x="11807" y="0"/>
                      </a:lnTo>
                      <a:lnTo>
                        <a:pt x="11786" y="0"/>
                      </a:lnTo>
                      <a:lnTo>
                        <a:pt x="4781" y="0"/>
                      </a:lnTo>
                      <a:close/>
                    </a:path>
                  </a:pathLst>
                </a:custGeom>
                <a:solidFill>
                  <a:srgbClr val="999999"/>
                </a:solidFill>
                <a:ln w="12700" cap="flat">
                  <a:noFill/>
                  <a:miter lim="400000"/>
                </a:ln>
                <a:effectLst/>
              </p:spPr>
              <p:txBody>
                <a:bodyPr wrap="square" lIns="38100" tIns="38100" rIns="38100" bIns="38100" numCol="1" anchor="ctr">
                  <a:noAutofit/>
                </a:bodyPr>
                <a:lstStyle/>
                <a:p>
                  <a:endParaRPr sz="3200">
                    <a:latin typeface="Avenir Next" panose="020B0503020202020204" pitchFamily="34" charset="0"/>
                  </a:endParaRPr>
                </a:p>
              </p:txBody>
            </p:sp>
            <p:sp>
              <p:nvSpPr>
                <p:cNvPr id="43" name="Shape 24">
                  <a:extLst>
                    <a:ext uri="{FF2B5EF4-FFF2-40B4-BE49-F238E27FC236}">
                      <a16:creationId xmlns:a16="http://schemas.microsoft.com/office/drawing/2014/main" id="{0561A913-611C-5B42-8C13-141875C91E96}"/>
                    </a:ext>
                  </a:extLst>
                </p:cNvPr>
                <p:cNvSpPr/>
                <p:nvPr/>
              </p:nvSpPr>
              <p:spPr>
                <a:xfrm>
                  <a:off x="0" y="3246909"/>
                  <a:ext cx="1021988" cy="729525"/>
                </a:xfrm>
                <a:custGeom>
                  <a:avLst/>
                  <a:gdLst/>
                  <a:ahLst/>
                  <a:cxnLst>
                    <a:cxn ang="0">
                      <a:pos x="wd2" y="hd2"/>
                    </a:cxn>
                    <a:cxn ang="5400000">
                      <a:pos x="wd2" y="hd2"/>
                    </a:cxn>
                    <a:cxn ang="10800000">
                      <a:pos x="wd2" y="hd2"/>
                    </a:cxn>
                    <a:cxn ang="16200000">
                      <a:pos x="wd2" y="hd2"/>
                    </a:cxn>
                  </a:cxnLst>
                  <a:rect l="0" t="0" r="r" b="b"/>
                  <a:pathLst>
                    <a:path w="21600" h="21600" extrusionOk="0">
                      <a:moveTo>
                        <a:pt x="7177" y="0"/>
                      </a:moveTo>
                      <a:cubicBezTo>
                        <a:pt x="5551" y="5614"/>
                        <a:pt x="3758" y="11008"/>
                        <a:pt x="2372" y="15004"/>
                      </a:cubicBezTo>
                      <a:cubicBezTo>
                        <a:pt x="984" y="19002"/>
                        <a:pt x="0" y="21600"/>
                        <a:pt x="0" y="21600"/>
                      </a:cubicBezTo>
                      <a:lnTo>
                        <a:pt x="21600" y="21600"/>
                      </a:lnTo>
                      <a:lnTo>
                        <a:pt x="21600" y="19149"/>
                      </a:lnTo>
                      <a:cubicBezTo>
                        <a:pt x="21387" y="18675"/>
                        <a:pt x="20830" y="18324"/>
                        <a:pt x="19353" y="19343"/>
                      </a:cubicBezTo>
                      <a:cubicBezTo>
                        <a:pt x="19307" y="19374"/>
                        <a:pt x="18449" y="19855"/>
                        <a:pt x="18012" y="19856"/>
                      </a:cubicBezTo>
                      <a:cubicBezTo>
                        <a:pt x="16601" y="19861"/>
                        <a:pt x="15453" y="18262"/>
                        <a:pt x="15467" y="16292"/>
                      </a:cubicBezTo>
                      <a:cubicBezTo>
                        <a:pt x="15481" y="14352"/>
                        <a:pt x="16622" y="12800"/>
                        <a:pt x="18012" y="12805"/>
                      </a:cubicBezTo>
                      <a:cubicBezTo>
                        <a:pt x="18155" y="12806"/>
                        <a:pt x="18907" y="12905"/>
                        <a:pt x="19353" y="13212"/>
                      </a:cubicBezTo>
                      <a:cubicBezTo>
                        <a:pt x="20830" y="14230"/>
                        <a:pt x="21387" y="13870"/>
                        <a:pt x="21600" y="13396"/>
                      </a:cubicBezTo>
                      <a:lnTo>
                        <a:pt x="21600" y="0"/>
                      </a:lnTo>
                      <a:lnTo>
                        <a:pt x="12722" y="0"/>
                      </a:lnTo>
                      <a:lnTo>
                        <a:pt x="12694" y="0"/>
                      </a:lnTo>
                      <a:lnTo>
                        <a:pt x="12612" y="0"/>
                      </a:lnTo>
                      <a:cubicBezTo>
                        <a:pt x="12366" y="19"/>
                        <a:pt x="11801" y="211"/>
                        <a:pt x="11872" y="1385"/>
                      </a:cubicBezTo>
                      <a:cubicBezTo>
                        <a:pt x="11876" y="1454"/>
                        <a:pt x="11877" y="1513"/>
                        <a:pt x="11886" y="1589"/>
                      </a:cubicBezTo>
                      <a:cubicBezTo>
                        <a:pt x="11937" y="2035"/>
                        <a:pt x="12070" y="2599"/>
                        <a:pt x="12328" y="3332"/>
                      </a:cubicBezTo>
                      <a:cubicBezTo>
                        <a:pt x="12350" y="3395"/>
                        <a:pt x="12694" y="4588"/>
                        <a:pt x="12694" y="5201"/>
                      </a:cubicBezTo>
                      <a:cubicBezTo>
                        <a:pt x="12694" y="7169"/>
                        <a:pt x="11555" y="8766"/>
                        <a:pt x="10150" y="8766"/>
                      </a:cubicBezTo>
                      <a:cubicBezTo>
                        <a:pt x="8746" y="8766"/>
                        <a:pt x="7606" y="7169"/>
                        <a:pt x="7606" y="5201"/>
                      </a:cubicBezTo>
                      <a:cubicBezTo>
                        <a:pt x="7606" y="5001"/>
                        <a:pt x="7676" y="3956"/>
                        <a:pt x="7896" y="3332"/>
                      </a:cubicBezTo>
                      <a:cubicBezTo>
                        <a:pt x="8945" y="353"/>
                        <a:pt x="7958" y="27"/>
                        <a:pt x="7613" y="0"/>
                      </a:cubicBezTo>
                      <a:lnTo>
                        <a:pt x="7536" y="0"/>
                      </a:lnTo>
                      <a:lnTo>
                        <a:pt x="7509" y="0"/>
                      </a:lnTo>
                      <a:lnTo>
                        <a:pt x="7177" y="0"/>
                      </a:lnTo>
                      <a:close/>
                    </a:path>
                  </a:pathLst>
                </a:custGeom>
                <a:solidFill>
                  <a:srgbClr val="999999"/>
                </a:solidFill>
                <a:ln w="12700" cap="flat">
                  <a:noFill/>
                  <a:miter lim="400000"/>
                </a:ln>
                <a:effectLst/>
              </p:spPr>
              <p:txBody>
                <a:bodyPr wrap="square" lIns="38100" tIns="38100" rIns="38100" bIns="38100" numCol="1" anchor="ctr">
                  <a:noAutofit/>
                </a:bodyPr>
                <a:lstStyle/>
                <a:p>
                  <a:endParaRPr sz="3200">
                    <a:latin typeface="Avenir Next" panose="020B0503020202020204" pitchFamily="34" charset="0"/>
                  </a:endParaRPr>
                </a:p>
              </p:txBody>
            </p:sp>
            <p:sp>
              <p:nvSpPr>
                <p:cNvPr id="44" name="Shape 25">
                  <a:extLst>
                    <a:ext uri="{FF2B5EF4-FFF2-40B4-BE49-F238E27FC236}">
                      <a16:creationId xmlns:a16="http://schemas.microsoft.com/office/drawing/2014/main" id="{4AA2129B-C74B-8C41-A986-12C1C76E11D4}"/>
                    </a:ext>
                  </a:extLst>
                </p:cNvPr>
                <p:cNvSpPr/>
                <p:nvPr/>
              </p:nvSpPr>
              <p:spPr>
                <a:xfrm>
                  <a:off x="87019" y="20973"/>
                  <a:ext cx="939263" cy="13438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9559" y="258"/>
                        <a:pt x="17685" y="683"/>
                        <a:pt x="15928" y="1263"/>
                      </a:cubicBezTo>
                      <a:cubicBezTo>
                        <a:pt x="14199" y="1834"/>
                        <a:pt x="12583" y="2556"/>
                        <a:pt x="11029" y="3418"/>
                      </a:cubicBezTo>
                      <a:cubicBezTo>
                        <a:pt x="11009" y="3430"/>
                        <a:pt x="10990" y="3443"/>
                        <a:pt x="10970" y="3455"/>
                      </a:cubicBezTo>
                      <a:cubicBezTo>
                        <a:pt x="10950" y="3467"/>
                        <a:pt x="10929" y="3479"/>
                        <a:pt x="10909" y="3491"/>
                      </a:cubicBezTo>
                      <a:cubicBezTo>
                        <a:pt x="10035" y="3980"/>
                        <a:pt x="9176" y="4494"/>
                        <a:pt x="8328" y="5069"/>
                      </a:cubicBezTo>
                      <a:cubicBezTo>
                        <a:pt x="3557" y="8301"/>
                        <a:pt x="807" y="12412"/>
                        <a:pt x="0" y="16841"/>
                      </a:cubicBezTo>
                      <a:lnTo>
                        <a:pt x="6169" y="16841"/>
                      </a:lnTo>
                      <a:lnTo>
                        <a:pt x="6199" y="16841"/>
                      </a:lnTo>
                      <a:lnTo>
                        <a:pt x="6282" y="16841"/>
                      </a:lnTo>
                      <a:cubicBezTo>
                        <a:pt x="6657" y="16856"/>
                        <a:pt x="7732" y="17033"/>
                        <a:pt x="6590" y="18650"/>
                      </a:cubicBezTo>
                      <a:cubicBezTo>
                        <a:pt x="6351" y="18989"/>
                        <a:pt x="6274" y="19556"/>
                        <a:pt x="6274" y="19665"/>
                      </a:cubicBezTo>
                      <a:cubicBezTo>
                        <a:pt x="6274" y="20733"/>
                        <a:pt x="7515" y="21600"/>
                        <a:pt x="9043" y="21600"/>
                      </a:cubicBezTo>
                      <a:cubicBezTo>
                        <a:pt x="10571" y="21600"/>
                        <a:pt x="11811" y="20733"/>
                        <a:pt x="11811" y="19665"/>
                      </a:cubicBezTo>
                      <a:cubicBezTo>
                        <a:pt x="11811" y="19332"/>
                        <a:pt x="11437" y="18684"/>
                        <a:pt x="11413" y="18650"/>
                      </a:cubicBezTo>
                      <a:cubicBezTo>
                        <a:pt x="10271" y="17033"/>
                        <a:pt x="11346" y="16856"/>
                        <a:pt x="11721" y="16841"/>
                      </a:cubicBezTo>
                      <a:lnTo>
                        <a:pt x="11811" y="16841"/>
                      </a:lnTo>
                      <a:lnTo>
                        <a:pt x="11841" y="16841"/>
                      </a:lnTo>
                      <a:lnTo>
                        <a:pt x="21600" y="16841"/>
                      </a:lnTo>
                      <a:lnTo>
                        <a:pt x="21600" y="9670"/>
                      </a:lnTo>
                      <a:cubicBezTo>
                        <a:pt x="21358" y="9401"/>
                        <a:pt x="20722" y="9198"/>
                        <a:pt x="19056" y="9775"/>
                      </a:cubicBezTo>
                      <a:cubicBezTo>
                        <a:pt x="19007" y="9792"/>
                        <a:pt x="18073" y="10054"/>
                        <a:pt x="17597" y="10053"/>
                      </a:cubicBezTo>
                      <a:cubicBezTo>
                        <a:pt x="16069" y="10053"/>
                        <a:pt x="14828" y="9186"/>
                        <a:pt x="14828" y="8118"/>
                      </a:cubicBezTo>
                      <a:cubicBezTo>
                        <a:pt x="14828" y="7050"/>
                        <a:pt x="16069" y="6184"/>
                        <a:pt x="17597" y="6183"/>
                      </a:cubicBezTo>
                      <a:cubicBezTo>
                        <a:pt x="17753" y="6183"/>
                        <a:pt x="18572" y="6237"/>
                        <a:pt x="19056" y="6404"/>
                      </a:cubicBezTo>
                      <a:cubicBezTo>
                        <a:pt x="20723" y="6980"/>
                        <a:pt x="21358" y="6773"/>
                        <a:pt x="21600" y="6504"/>
                      </a:cubicBezTo>
                      <a:lnTo>
                        <a:pt x="21600" y="0"/>
                      </a:lnTo>
                      <a:close/>
                    </a:path>
                  </a:pathLst>
                </a:custGeom>
                <a:solidFill>
                  <a:srgbClr val="7EC3EE"/>
                </a:solidFill>
                <a:ln w="12700" cap="flat">
                  <a:noFill/>
                  <a:miter lim="400000"/>
                </a:ln>
                <a:effectLst/>
              </p:spPr>
              <p:txBody>
                <a:bodyPr wrap="square" lIns="50800" tIns="50800" rIns="50800" bIns="50800" numCol="1" anchor="ctr">
                  <a:noAutofit/>
                </a:bodyPr>
                <a:lstStyle/>
                <a:p>
                  <a:endParaRPr sz="3200">
                    <a:latin typeface="Avenir Next" panose="020B0503020202020204" pitchFamily="34" charset="0"/>
                  </a:endParaRPr>
                </a:p>
              </p:txBody>
            </p:sp>
            <p:sp>
              <p:nvSpPr>
                <p:cNvPr id="45" name="Shape 26">
                  <a:extLst>
                    <a:ext uri="{FF2B5EF4-FFF2-40B4-BE49-F238E27FC236}">
                      <a16:creationId xmlns:a16="http://schemas.microsoft.com/office/drawing/2014/main" id="{F412753C-51ED-8447-937E-627587DAD1F5}"/>
                    </a:ext>
                  </a:extLst>
                </p:cNvPr>
                <p:cNvSpPr/>
                <p:nvPr/>
              </p:nvSpPr>
              <p:spPr>
                <a:xfrm>
                  <a:off x="727883" y="771005"/>
                  <a:ext cx="1374979" cy="1388202"/>
                </a:xfrm>
                <a:custGeom>
                  <a:avLst/>
                  <a:gdLst/>
                  <a:ahLst/>
                  <a:cxnLst>
                    <a:cxn ang="0">
                      <a:pos x="wd2" y="hd2"/>
                    </a:cxn>
                    <a:cxn ang="5400000">
                      <a:pos x="wd2" y="hd2"/>
                    </a:cxn>
                    <a:cxn ang="10800000">
                      <a:pos x="wd2" y="hd2"/>
                    </a:cxn>
                    <a:cxn ang="16200000">
                      <a:pos x="wd2" y="hd2"/>
                    </a:cxn>
                  </a:cxnLst>
                  <a:rect l="0" t="0" r="r" b="b"/>
                  <a:pathLst>
                    <a:path w="21591" h="21559" extrusionOk="0">
                      <a:moveTo>
                        <a:pt x="13028" y="2"/>
                      </a:moveTo>
                      <a:cubicBezTo>
                        <a:pt x="11989" y="42"/>
                        <a:pt x="11142" y="854"/>
                        <a:pt x="11137" y="1872"/>
                      </a:cubicBezTo>
                      <a:cubicBezTo>
                        <a:pt x="11137" y="1978"/>
                        <a:pt x="11184" y="2530"/>
                        <a:pt x="11348" y="2857"/>
                      </a:cubicBezTo>
                      <a:cubicBezTo>
                        <a:pt x="12129" y="4416"/>
                        <a:pt x="11394" y="4590"/>
                        <a:pt x="11137" y="4605"/>
                      </a:cubicBezTo>
                      <a:lnTo>
                        <a:pt x="11081" y="4605"/>
                      </a:lnTo>
                      <a:lnTo>
                        <a:pt x="11060" y="4600"/>
                      </a:lnTo>
                      <a:lnTo>
                        <a:pt x="11060" y="4605"/>
                      </a:lnTo>
                      <a:lnTo>
                        <a:pt x="4619" y="4605"/>
                      </a:lnTo>
                      <a:lnTo>
                        <a:pt x="4619" y="11463"/>
                      </a:lnTo>
                      <a:cubicBezTo>
                        <a:pt x="4496" y="11748"/>
                        <a:pt x="4137" y="12066"/>
                        <a:pt x="2887" y="11448"/>
                      </a:cubicBezTo>
                      <a:cubicBezTo>
                        <a:pt x="2851" y="11430"/>
                        <a:pt x="2217" y="11177"/>
                        <a:pt x="1891" y="11179"/>
                      </a:cubicBezTo>
                      <a:cubicBezTo>
                        <a:pt x="844" y="11185"/>
                        <a:pt x="10" y="12044"/>
                        <a:pt x="1" y="13089"/>
                      </a:cubicBezTo>
                      <a:cubicBezTo>
                        <a:pt x="-9" y="14149"/>
                        <a:pt x="829" y="15030"/>
                        <a:pt x="1891" y="15040"/>
                      </a:cubicBezTo>
                      <a:cubicBezTo>
                        <a:pt x="2001" y="15041"/>
                        <a:pt x="2558" y="14991"/>
                        <a:pt x="2887" y="14827"/>
                      </a:cubicBezTo>
                      <a:cubicBezTo>
                        <a:pt x="4110" y="14216"/>
                        <a:pt x="4471" y="14498"/>
                        <a:pt x="4619" y="14771"/>
                      </a:cubicBezTo>
                      <a:lnTo>
                        <a:pt x="4619" y="21538"/>
                      </a:lnTo>
                      <a:lnTo>
                        <a:pt x="11389" y="21559"/>
                      </a:lnTo>
                      <a:cubicBezTo>
                        <a:pt x="11667" y="21419"/>
                        <a:pt x="11930" y="21018"/>
                        <a:pt x="11348" y="19846"/>
                      </a:cubicBezTo>
                      <a:cubicBezTo>
                        <a:pt x="11185" y="19519"/>
                        <a:pt x="11137" y="18973"/>
                        <a:pt x="11137" y="18866"/>
                      </a:cubicBezTo>
                      <a:cubicBezTo>
                        <a:pt x="11137" y="17834"/>
                        <a:pt x="11984" y="16996"/>
                        <a:pt x="13028" y="16996"/>
                      </a:cubicBezTo>
                      <a:cubicBezTo>
                        <a:pt x="14071" y="16996"/>
                        <a:pt x="14913" y="17834"/>
                        <a:pt x="14913" y="18866"/>
                      </a:cubicBezTo>
                      <a:cubicBezTo>
                        <a:pt x="14913" y="19187"/>
                        <a:pt x="14657" y="19813"/>
                        <a:pt x="14641" y="19846"/>
                      </a:cubicBezTo>
                      <a:cubicBezTo>
                        <a:pt x="14055" y="21020"/>
                        <a:pt x="14326" y="21412"/>
                        <a:pt x="14605" y="21538"/>
                      </a:cubicBezTo>
                      <a:lnTo>
                        <a:pt x="21591" y="21538"/>
                      </a:lnTo>
                      <a:lnTo>
                        <a:pt x="21591" y="14674"/>
                      </a:lnTo>
                      <a:cubicBezTo>
                        <a:pt x="21492" y="14381"/>
                        <a:pt x="21136" y="14021"/>
                        <a:pt x="19860" y="14644"/>
                      </a:cubicBezTo>
                      <a:cubicBezTo>
                        <a:pt x="19529" y="14805"/>
                        <a:pt x="18972" y="14857"/>
                        <a:pt x="18863" y="14857"/>
                      </a:cubicBezTo>
                      <a:cubicBezTo>
                        <a:pt x="17857" y="14856"/>
                        <a:pt x="17036" y="14061"/>
                        <a:pt x="17019" y="13069"/>
                      </a:cubicBezTo>
                      <a:cubicBezTo>
                        <a:pt x="17001" y="12033"/>
                        <a:pt x="17859" y="11197"/>
                        <a:pt x="18910" y="11204"/>
                      </a:cubicBezTo>
                      <a:cubicBezTo>
                        <a:pt x="19235" y="11207"/>
                        <a:pt x="19865" y="11456"/>
                        <a:pt x="19901" y="11474"/>
                      </a:cubicBezTo>
                      <a:cubicBezTo>
                        <a:pt x="21137" y="12058"/>
                        <a:pt x="21493" y="11690"/>
                        <a:pt x="21591" y="11402"/>
                      </a:cubicBezTo>
                      <a:lnTo>
                        <a:pt x="21591" y="4605"/>
                      </a:lnTo>
                      <a:lnTo>
                        <a:pt x="15098" y="4605"/>
                      </a:lnTo>
                      <a:lnTo>
                        <a:pt x="15103" y="4600"/>
                      </a:lnTo>
                      <a:lnTo>
                        <a:pt x="15083" y="4605"/>
                      </a:lnTo>
                      <a:lnTo>
                        <a:pt x="15021" y="4605"/>
                      </a:lnTo>
                      <a:cubicBezTo>
                        <a:pt x="14764" y="4590"/>
                        <a:pt x="14029" y="4415"/>
                        <a:pt x="14810" y="2857"/>
                      </a:cubicBezTo>
                      <a:cubicBezTo>
                        <a:pt x="14828" y="2822"/>
                        <a:pt x="15084" y="2193"/>
                        <a:pt x="15083" y="1872"/>
                      </a:cubicBezTo>
                      <a:cubicBezTo>
                        <a:pt x="15077" y="795"/>
                        <a:pt x="14136" y="-41"/>
                        <a:pt x="13028" y="2"/>
                      </a:cubicBezTo>
                      <a:close/>
                    </a:path>
                  </a:pathLst>
                </a:custGeom>
                <a:solidFill>
                  <a:srgbClr val="3197E0"/>
                </a:solidFill>
                <a:ln w="12700" cap="flat">
                  <a:noFill/>
                  <a:miter lim="400000"/>
                </a:ln>
                <a:effectLst/>
              </p:spPr>
              <p:txBody>
                <a:bodyPr wrap="square" lIns="50800" tIns="50800" rIns="50800" bIns="50800" numCol="1" anchor="ctr">
                  <a:noAutofit/>
                </a:bodyPr>
                <a:lstStyle/>
                <a:p>
                  <a:endParaRPr sz="3200">
                    <a:latin typeface="Avenir Next" panose="020B0503020202020204" pitchFamily="34" charset="0"/>
                  </a:endParaRPr>
                </a:p>
              </p:txBody>
            </p:sp>
            <p:sp>
              <p:nvSpPr>
                <p:cNvPr id="46" name="Shape 27">
                  <a:extLst>
                    <a:ext uri="{FF2B5EF4-FFF2-40B4-BE49-F238E27FC236}">
                      <a16:creationId xmlns:a16="http://schemas.microsoft.com/office/drawing/2014/main" id="{91C51377-4B70-B141-9DAF-B0616D51A599}"/>
                    </a:ext>
                  </a:extLst>
                </p:cNvPr>
                <p:cNvSpPr/>
                <p:nvPr/>
              </p:nvSpPr>
              <p:spPr>
                <a:xfrm>
                  <a:off x="1813994" y="167205"/>
                  <a:ext cx="1039983" cy="1197664"/>
                </a:xfrm>
                <a:custGeom>
                  <a:avLst/>
                  <a:gdLst/>
                  <a:ahLst/>
                  <a:cxnLst>
                    <a:cxn ang="0">
                      <a:pos x="wd2" y="hd2"/>
                    </a:cxn>
                    <a:cxn ang="5400000">
                      <a:pos x="wd2" y="hd2"/>
                    </a:cxn>
                    <a:cxn ang="10800000">
                      <a:pos x="wd2" y="hd2"/>
                    </a:cxn>
                    <a:cxn ang="16200000">
                      <a:pos x="wd2" y="hd2"/>
                    </a:cxn>
                  </a:cxnLst>
                  <a:rect l="0" t="0" r="r" b="b"/>
                  <a:pathLst>
                    <a:path w="21592" h="21600" extrusionOk="0">
                      <a:moveTo>
                        <a:pt x="5997" y="0"/>
                      </a:moveTo>
                      <a:lnTo>
                        <a:pt x="5997" y="4449"/>
                      </a:lnTo>
                      <a:cubicBezTo>
                        <a:pt x="5828" y="4757"/>
                        <a:pt x="5374" y="5095"/>
                        <a:pt x="3817" y="4431"/>
                      </a:cubicBezTo>
                      <a:cubicBezTo>
                        <a:pt x="3380" y="4244"/>
                        <a:pt x="2646" y="4183"/>
                        <a:pt x="2499" y="4183"/>
                      </a:cubicBezTo>
                      <a:cubicBezTo>
                        <a:pt x="1117" y="4183"/>
                        <a:pt x="-8" y="5156"/>
                        <a:pt x="0" y="6354"/>
                      </a:cubicBezTo>
                      <a:cubicBezTo>
                        <a:pt x="8" y="7575"/>
                        <a:pt x="1172" y="8549"/>
                        <a:pt x="2594" y="8573"/>
                      </a:cubicBezTo>
                      <a:cubicBezTo>
                        <a:pt x="3021" y="8580"/>
                        <a:pt x="3847" y="8332"/>
                        <a:pt x="3912" y="8307"/>
                      </a:cubicBezTo>
                      <a:cubicBezTo>
                        <a:pt x="5391" y="7744"/>
                        <a:pt x="5805" y="8006"/>
                        <a:pt x="5997" y="8290"/>
                      </a:cubicBezTo>
                      <a:lnTo>
                        <a:pt x="5997" y="16260"/>
                      </a:lnTo>
                      <a:lnTo>
                        <a:pt x="14786" y="16260"/>
                      </a:lnTo>
                      <a:lnTo>
                        <a:pt x="14813" y="16260"/>
                      </a:lnTo>
                      <a:lnTo>
                        <a:pt x="14888" y="16260"/>
                      </a:lnTo>
                      <a:cubicBezTo>
                        <a:pt x="15227" y="16277"/>
                        <a:pt x="16204" y="16475"/>
                        <a:pt x="15173" y="18290"/>
                      </a:cubicBezTo>
                      <a:cubicBezTo>
                        <a:pt x="14957" y="18670"/>
                        <a:pt x="14888" y="19307"/>
                        <a:pt x="14888" y="19429"/>
                      </a:cubicBezTo>
                      <a:cubicBezTo>
                        <a:pt x="14888" y="20627"/>
                        <a:pt x="16008" y="21600"/>
                        <a:pt x="17388" y="21600"/>
                      </a:cubicBezTo>
                      <a:cubicBezTo>
                        <a:pt x="18767" y="21600"/>
                        <a:pt x="19887" y="20627"/>
                        <a:pt x="19887" y="19429"/>
                      </a:cubicBezTo>
                      <a:cubicBezTo>
                        <a:pt x="19887" y="19055"/>
                        <a:pt x="19549" y="18328"/>
                        <a:pt x="19527" y="18290"/>
                      </a:cubicBezTo>
                      <a:cubicBezTo>
                        <a:pt x="18496" y="16475"/>
                        <a:pt x="19467" y="16277"/>
                        <a:pt x="19806" y="16260"/>
                      </a:cubicBezTo>
                      <a:lnTo>
                        <a:pt x="19880" y="16260"/>
                      </a:lnTo>
                      <a:lnTo>
                        <a:pt x="19908" y="16260"/>
                      </a:lnTo>
                      <a:lnTo>
                        <a:pt x="21592" y="16260"/>
                      </a:lnTo>
                      <a:cubicBezTo>
                        <a:pt x="21156" y="14027"/>
                        <a:pt x="20387" y="11624"/>
                        <a:pt x="19228" y="9617"/>
                      </a:cubicBezTo>
                      <a:cubicBezTo>
                        <a:pt x="17004" y="5764"/>
                        <a:pt x="14950" y="2721"/>
                        <a:pt x="5997" y="0"/>
                      </a:cubicBezTo>
                      <a:close/>
                    </a:path>
                  </a:pathLst>
                </a:custGeom>
                <a:solidFill>
                  <a:srgbClr val="649BBD"/>
                </a:solidFill>
                <a:ln w="12700" cap="flat">
                  <a:noFill/>
                  <a:miter lim="400000"/>
                </a:ln>
                <a:effectLst/>
              </p:spPr>
              <p:txBody>
                <a:bodyPr wrap="square" lIns="38100" tIns="38100" rIns="38100" bIns="38100" numCol="1" anchor="ctr">
                  <a:noAutofit/>
                </a:bodyPr>
                <a:lstStyle/>
                <a:p>
                  <a:endParaRPr sz="3200">
                    <a:latin typeface="Avenir Next" panose="020B0503020202020204" pitchFamily="34" charset="0"/>
                  </a:endParaRPr>
                </a:p>
              </p:txBody>
            </p:sp>
            <p:sp>
              <p:nvSpPr>
                <p:cNvPr id="47" name="Shape 28">
                  <a:extLst>
                    <a:ext uri="{FF2B5EF4-FFF2-40B4-BE49-F238E27FC236}">
                      <a16:creationId xmlns:a16="http://schemas.microsoft.com/office/drawing/2014/main" id="{649E0F01-B25B-5A47-96BA-C0C51CAA5ACC}"/>
                    </a:ext>
                  </a:extLst>
                </p:cNvPr>
                <p:cNvSpPr/>
                <p:nvPr/>
              </p:nvSpPr>
              <p:spPr>
                <a:xfrm>
                  <a:off x="1806144" y="1068805"/>
                  <a:ext cx="1334159" cy="1386424"/>
                </a:xfrm>
                <a:custGeom>
                  <a:avLst/>
                  <a:gdLst/>
                  <a:ahLst/>
                  <a:cxnLst>
                    <a:cxn ang="0">
                      <a:pos x="wd2" y="hd2"/>
                    </a:cxn>
                    <a:cxn ang="5400000">
                      <a:pos x="wd2" y="hd2"/>
                    </a:cxn>
                    <a:cxn ang="10800000">
                      <a:pos x="wd2" y="hd2"/>
                    </a:cxn>
                    <a:cxn ang="16200000">
                      <a:pos x="wd2" y="hd2"/>
                    </a:cxn>
                  </a:cxnLst>
                  <a:rect l="0" t="0" r="r" b="b"/>
                  <a:pathLst>
                    <a:path w="21412" h="21600" extrusionOk="0">
                      <a:moveTo>
                        <a:pt x="4720" y="0"/>
                      </a:moveTo>
                      <a:lnTo>
                        <a:pt x="4720" y="6784"/>
                      </a:lnTo>
                      <a:cubicBezTo>
                        <a:pt x="4622" y="7078"/>
                        <a:pt x="4259" y="7436"/>
                        <a:pt x="2951" y="6809"/>
                      </a:cubicBezTo>
                      <a:cubicBezTo>
                        <a:pt x="2612" y="6647"/>
                        <a:pt x="2041" y="6595"/>
                        <a:pt x="1932" y="6595"/>
                      </a:cubicBezTo>
                      <a:cubicBezTo>
                        <a:pt x="866" y="6595"/>
                        <a:pt x="0" y="7435"/>
                        <a:pt x="0" y="8471"/>
                      </a:cubicBezTo>
                      <a:cubicBezTo>
                        <a:pt x="0" y="9506"/>
                        <a:pt x="866" y="10346"/>
                        <a:pt x="1932" y="10346"/>
                      </a:cubicBezTo>
                      <a:cubicBezTo>
                        <a:pt x="2265" y="10346"/>
                        <a:pt x="2917" y="10093"/>
                        <a:pt x="2951" y="10076"/>
                      </a:cubicBezTo>
                      <a:cubicBezTo>
                        <a:pt x="4259" y="9449"/>
                        <a:pt x="4622" y="9807"/>
                        <a:pt x="4720" y="10102"/>
                      </a:cubicBezTo>
                      <a:lnTo>
                        <a:pt x="4720" y="16987"/>
                      </a:lnTo>
                      <a:lnTo>
                        <a:pt x="11556" y="16987"/>
                      </a:lnTo>
                      <a:lnTo>
                        <a:pt x="11577" y="16987"/>
                      </a:lnTo>
                      <a:lnTo>
                        <a:pt x="11635" y="16987"/>
                      </a:lnTo>
                      <a:cubicBezTo>
                        <a:pt x="11897" y="17002"/>
                        <a:pt x="12652" y="17168"/>
                        <a:pt x="11855" y="18736"/>
                      </a:cubicBezTo>
                      <a:cubicBezTo>
                        <a:pt x="11688" y="19064"/>
                        <a:pt x="11635" y="19619"/>
                        <a:pt x="11635" y="19724"/>
                      </a:cubicBezTo>
                      <a:cubicBezTo>
                        <a:pt x="11635" y="20760"/>
                        <a:pt x="12500" y="21600"/>
                        <a:pt x="13567" y="21600"/>
                      </a:cubicBezTo>
                      <a:cubicBezTo>
                        <a:pt x="14634" y="21600"/>
                        <a:pt x="15499" y="20760"/>
                        <a:pt x="15499" y="19724"/>
                      </a:cubicBezTo>
                      <a:cubicBezTo>
                        <a:pt x="15499" y="19402"/>
                        <a:pt x="15238" y="18769"/>
                        <a:pt x="15221" y="18736"/>
                      </a:cubicBezTo>
                      <a:cubicBezTo>
                        <a:pt x="14424" y="17168"/>
                        <a:pt x="15174" y="17002"/>
                        <a:pt x="15436" y="16987"/>
                      </a:cubicBezTo>
                      <a:lnTo>
                        <a:pt x="15494" y="16987"/>
                      </a:lnTo>
                      <a:lnTo>
                        <a:pt x="15515" y="16987"/>
                      </a:lnTo>
                      <a:lnTo>
                        <a:pt x="21044" y="16987"/>
                      </a:lnTo>
                      <a:cubicBezTo>
                        <a:pt x="21438" y="16546"/>
                        <a:pt x="21600" y="15935"/>
                        <a:pt x="21101" y="15081"/>
                      </a:cubicBezTo>
                      <a:cubicBezTo>
                        <a:pt x="20387" y="13858"/>
                        <a:pt x="16743" y="8578"/>
                        <a:pt x="16743" y="8578"/>
                      </a:cubicBezTo>
                      <a:cubicBezTo>
                        <a:pt x="16743" y="8578"/>
                        <a:pt x="15865" y="7161"/>
                        <a:pt x="16743" y="5601"/>
                      </a:cubicBezTo>
                      <a:cubicBezTo>
                        <a:pt x="17238" y="4723"/>
                        <a:pt x="17251" y="2487"/>
                        <a:pt x="16817" y="0"/>
                      </a:cubicBezTo>
                      <a:lnTo>
                        <a:pt x="15515" y="0"/>
                      </a:lnTo>
                      <a:lnTo>
                        <a:pt x="15494" y="0"/>
                      </a:lnTo>
                      <a:lnTo>
                        <a:pt x="15436" y="0"/>
                      </a:lnTo>
                      <a:cubicBezTo>
                        <a:pt x="15174" y="14"/>
                        <a:pt x="14424" y="185"/>
                        <a:pt x="15221" y="1753"/>
                      </a:cubicBezTo>
                      <a:cubicBezTo>
                        <a:pt x="15238" y="1786"/>
                        <a:pt x="15499" y="2414"/>
                        <a:pt x="15499" y="2737"/>
                      </a:cubicBezTo>
                      <a:cubicBezTo>
                        <a:pt x="15499" y="3772"/>
                        <a:pt x="14634" y="4613"/>
                        <a:pt x="13567" y="4613"/>
                      </a:cubicBezTo>
                      <a:cubicBezTo>
                        <a:pt x="12500" y="4613"/>
                        <a:pt x="11635" y="3772"/>
                        <a:pt x="11635" y="2737"/>
                      </a:cubicBezTo>
                      <a:cubicBezTo>
                        <a:pt x="11635" y="2632"/>
                        <a:pt x="11688" y="2082"/>
                        <a:pt x="11855" y="1753"/>
                      </a:cubicBezTo>
                      <a:cubicBezTo>
                        <a:pt x="12652" y="185"/>
                        <a:pt x="11897" y="14"/>
                        <a:pt x="11635" y="0"/>
                      </a:cubicBezTo>
                      <a:lnTo>
                        <a:pt x="11577" y="0"/>
                      </a:lnTo>
                      <a:lnTo>
                        <a:pt x="11556" y="0"/>
                      </a:lnTo>
                      <a:lnTo>
                        <a:pt x="4720" y="0"/>
                      </a:lnTo>
                      <a:close/>
                    </a:path>
                  </a:pathLst>
                </a:custGeom>
                <a:solidFill>
                  <a:srgbClr val="2C86C7"/>
                </a:solidFill>
                <a:ln w="12700" cap="flat">
                  <a:noFill/>
                  <a:miter lim="400000"/>
                </a:ln>
                <a:effectLst/>
              </p:spPr>
              <p:txBody>
                <a:bodyPr wrap="square" lIns="38100" tIns="38100" rIns="38100" bIns="38100" numCol="1" anchor="ctr">
                  <a:noAutofit/>
                </a:bodyPr>
                <a:lstStyle/>
                <a:p>
                  <a:endParaRPr sz="3200">
                    <a:latin typeface="Avenir Next" panose="020B0503020202020204" pitchFamily="34" charset="0"/>
                  </a:endParaRPr>
                </a:p>
              </p:txBody>
            </p:sp>
            <p:sp>
              <p:nvSpPr>
                <p:cNvPr id="48" name="Shape 29">
                  <a:extLst>
                    <a:ext uri="{FF2B5EF4-FFF2-40B4-BE49-F238E27FC236}">
                      <a16:creationId xmlns:a16="http://schemas.microsoft.com/office/drawing/2014/main" id="{B28B5944-5D0C-974A-9F3E-B337FFD2C187}"/>
                    </a:ext>
                  </a:extLst>
                </p:cNvPr>
                <p:cNvSpPr/>
                <p:nvPr/>
              </p:nvSpPr>
              <p:spPr>
                <a:xfrm>
                  <a:off x="727883" y="2948564"/>
                  <a:ext cx="1205193" cy="1027848"/>
                </a:xfrm>
                <a:custGeom>
                  <a:avLst/>
                  <a:gdLst/>
                  <a:ahLst/>
                  <a:cxnLst>
                    <a:cxn ang="0">
                      <a:pos x="wd2" y="hd2"/>
                    </a:cxn>
                    <a:cxn ang="5400000">
                      <a:pos x="wd2" y="hd2"/>
                    </a:cxn>
                    <a:cxn ang="10800000">
                      <a:pos x="wd2" y="hd2"/>
                    </a:cxn>
                    <a:cxn ang="16200000">
                      <a:pos x="wd2" y="hd2"/>
                    </a:cxn>
                  </a:cxnLst>
                  <a:rect l="0" t="0" r="r" b="b"/>
                  <a:pathLst>
                    <a:path w="21589" h="21551" extrusionOk="0">
                      <a:moveTo>
                        <a:pt x="14861" y="2"/>
                      </a:moveTo>
                      <a:cubicBezTo>
                        <a:pt x="13669" y="50"/>
                        <a:pt x="12689" y="1150"/>
                        <a:pt x="12705" y="2526"/>
                      </a:cubicBezTo>
                      <a:cubicBezTo>
                        <a:pt x="12707" y="2683"/>
                        <a:pt x="12781" y="3400"/>
                        <a:pt x="12945" y="3850"/>
                      </a:cubicBezTo>
                      <a:cubicBezTo>
                        <a:pt x="13135" y="4369"/>
                        <a:pt x="13230" y="4784"/>
                        <a:pt x="13325" y="5103"/>
                      </a:cubicBezTo>
                      <a:cubicBezTo>
                        <a:pt x="13414" y="5403"/>
                        <a:pt x="13351" y="5642"/>
                        <a:pt x="13269" y="5811"/>
                      </a:cubicBezTo>
                      <a:cubicBezTo>
                        <a:pt x="13122" y="6114"/>
                        <a:pt x="12855" y="6190"/>
                        <a:pt x="12705" y="6209"/>
                      </a:cubicBezTo>
                      <a:lnTo>
                        <a:pt x="12640" y="6209"/>
                      </a:lnTo>
                      <a:lnTo>
                        <a:pt x="12617" y="6209"/>
                      </a:lnTo>
                      <a:lnTo>
                        <a:pt x="5268" y="6209"/>
                      </a:lnTo>
                      <a:lnTo>
                        <a:pt x="5268" y="15542"/>
                      </a:lnTo>
                      <a:cubicBezTo>
                        <a:pt x="5128" y="15927"/>
                        <a:pt x="4719" y="16363"/>
                        <a:pt x="3293" y="15529"/>
                      </a:cubicBezTo>
                      <a:cubicBezTo>
                        <a:pt x="3252" y="15505"/>
                        <a:pt x="2528" y="15163"/>
                        <a:pt x="2156" y="15165"/>
                      </a:cubicBezTo>
                      <a:cubicBezTo>
                        <a:pt x="962" y="15173"/>
                        <a:pt x="11" y="16334"/>
                        <a:pt x="0" y="17744"/>
                      </a:cubicBezTo>
                      <a:cubicBezTo>
                        <a:pt x="-11" y="19175"/>
                        <a:pt x="945" y="20365"/>
                        <a:pt x="2156" y="20378"/>
                      </a:cubicBezTo>
                      <a:cubicBezTo>
                        <a:pt x="2282" y="20379"/>
                        <a:pt x="2918" y="20312"/>
                        <a:pt x="3293" y="20090"/>
                      </a:cubicBezTo>
                      <a:cubicBezTo>
                        <a:pt x="4688" y="19265"/>
                        <a:pt x="5099" y="19647"/>
                        <a:pt x="5268" y="20015"/>
                      </a:cubicBezTo>
                      <a:lnTo>
                        <a:pt x="5268" y="21551"/>
                      </a:lnTo>
                      <a:lnTo>
                        <a:pt x="19368" y="21551"/>
                      </a:lnTo>
                      <a:cubicBezTo>
                        <a:pt x="19368" y="21551"/>
                        <a:pt x="19021" y="20096"/>
                        <a:pt x="18888" y="17962"/>
                      </a:cubicBezTo>
                      <a:cubicBezTo>
                        <a:pt x="18756" y="15828"/>
                        <a:pt x="18838" y="13014"/>
                        <a:pt x="19696" y="10295"/>
                      </a:cubicBezTo>
                      <a:cubicBezTo>
                        <a:pt x="19697" y="10293"/>
                        <a:pt x="19905" y="9762"/>
                        <a:pt x="20241" y="8994"/>
                      </a:cubicBezTo>
                      <a:cubicBezTo>
                        <a:pt x="20586" y="8206"/>
                        <a:pt x="21060" y="7179"/>
                        <a:pt x="21589" y="6209"/>
                      </a:cubicBezTo>
                      <a:lnTo>
                        <a:pt x="17229" y="6209"/>
                      </a:lnTo>
                      <a:lnTo>
                        <a:pt x="17206" y="6209"/>
                      </a:lnTo>
                      <a:lnTo>
                        <a:pt x="17135" y="6209"/>
                      </a:lnTo>
                      <a:cubicBezTo>
                        <a:pt x="16842" y="6189"/>
                        <a:pt x="16003" y="5953"/>
                        <a:pt x="16895" y="3850"/>
                      </a:cubicBezTo>
                      <a:cubicBezTo>
                        <a:pt x="16915" y="3803"/>
                        <a:pt x="17207" y="2961"/>
                        <a:pt x="17206" y="2526"/>
                      </a:cubicBezTo>
                      <a:cubicBezTo>
                        <a:pt x="17199" y="1075"/>
                        <a:pt x="16126" y="-49"/>
                        <a:pt x="14861" y="2"/>
                      </a:cubicBezTo>
                      <a:close/>
                    </a:path>
                  </a:pathLst>
                </a:custGeom>
                <a:solidFill>
                  <a:srgbClr val="7F7F7F"/>
                </a:solidFill>
                <a:ln w="12700" cap="flat">
                  <a:noFill/>
                  <a:miter lim="400000"/>
                </a:ln>
                <a:effectLst/>
              </p:spPr>
              <p:txBody>
                <a:bodyPr wrap="square" lIns="38100" tIns="38100" rIns="38100" bIns="38100" numCol="1" anchor="ctr">
                  <a:noAutofit/>
                </a:bodyPr>
                <a:lstStyle/>
                <a:p>
                  <a:endParaRPr sz="3200">
                    <a:latin typeface="Avenir Next" panose="020B0503020202020204" pitchFamily="34" charset="0"/>
                  </a:endParaRPr>
                </a:p>
              </p:txBody>
            </p:sp>
            <p:sp>
              <p:nvSpPr>
                <p:cNvPr id="49" name="Shape 30">
                  <a:extLst>
                    <a:ext uri="{FF2B5EF4-FFF2-40B4-BE49-F238E27FC236}">
                      <a16:creationId xmlns:a16="http://schemas.microsoft.com/office/drawing/2014/main" id="{5D5E5501-94D0-EB40-9528-605D759B3D07}"/>
                    </a:ext>
                  </a:extLst>
                </p:cNvPr>
                <p:cNvSpPr/>
                <p:nvPr/>
              </p:nvSpPr>
              <p:spPr>
                <a:xfrm>
                  <a:off x="339572" y="2156548"/>
                  <a:ext cx="685906" cy="1386425"/>
                </a:xfrm>
                <a:custGeom>
                  <a:avLst/>
                  <a:gdLst/>
                  <a:ahLst/>
                  <a:cxnLst>
                    <a:cxn ang="0">
                      <a:pos x="wd2" y="hd2"/>
                    </a:cxn>
                    <a:cxn ang="5400000">
                      <a:pos x="wd2" y="hd2"/>
                    </a:cxn>
                    <a:cxn ang="10800000">
                      <a:pos x="wd2" y="hd2"/>
                    </a:cxn>
                    <a:cxn ang="16200000">
                      <a:pos x="wd2" y="hd2"/>
                    </a:cxn>
                  </a:cxnLst>
                  <a:rect l="0" t="0" r="r" b="b"/>
                  <a:pathLst>
                    <a:path w="21600" h="21600" extrusionOk="0">
                      <a:moveTo>
                        <a:pt x="7593" y="0"/>
                      </a:moveTo>
                      <a:cubicBezTo>
                        <a:pt x="7031" y="129"/>
                        <a:pt x="6472" y="524"/>
                        <a:pt x="7613" y="1692"/>
                      </a:cubicBezTo>
                      <a:cubicBezTo>
                        <a:pt x="7648" y="1727"/>
                        <a:pt x="8155" y="2358"/>
                        <a:pt x="8159" y="2681"/>
                      </a:cubicBezTo>
                      <a:cubicBezTo>
                        <a:pt x="8168" y="3378"/>
                        <a:pt x="7377" y="3969"/>
                        <a:pt x="6243" y="4291"/>
                      </a:cubicBezTo>
                      <a:cubicBezTo>
                        <a:pt x="6347" y="4852"/>
                        <a:pt x="6403" y="5443"/>
                        <a:pt x="6325" y="6096"/>
                      </a:cubicBezTo>
                      <a:cubicBezTo>
                        <a:pt x="5982" y="8975"/>
                        <a:pt x="3207" y="13077"/>
                        <a:pt x="0" y="16987"/>
                      </a:cubicBezTo>
                      <a:lnTo>
                        <a:pt x="494" y="16987"/>
                      </a:lnTo>
                      <a:lnTo>
                        <a:pt x="536" y="16987"/>
                      </a:lnTo>
                      <a:lnTo>
                        <a:pt x="649" y="16987"/>
                      </a:lnTo>
                      <a:cubicBezTo>
                        <a:pt x="1163" y="17002"/>
                        <a:pt x="2635" y="17173"/>
                        <a:pt x="1071" y="18741"/>
                      </a:cubicBezTo>
                      <a:cubicBezTo>
                        <a:pt x="744" y="19069"/>
                        <a:pt x="639" y="19619"/>
                        <a:pt x="639" y="19724"/>
                      </a:cubicBezTo>
                      <a:cubicBezTo>
                        <a:pt x="639" y="20760"/>
                        <a:pt x="2337" y="21600"/>
                        <a:pt x="4430" y="21600"/>
                      </a:cubicBezTo>
                      <a:cubicBezTo>
                        <a:pt x="6523" y="21600"/>
                        <a:pt x="8221" y="20760"/>
                        <a:pt x="8221" y="19724"/>
                      </a:cubicBezTo>
                      <a:cubicBezTo>
                        <a:pt x="8221" y="19402"/>
                        <a:pt x="7708" y="18774"/>
                        <a:pt x="7675" y="18741"/>
                      </a:cubicBezTo>
                      <a:cubicBezTo>
                        <a:pt x="6111" y="17173"/>
                        <a:pt x="7583" y="17002"/>
                        <a:pt x="8097" y="16987"/>
                      </a:cubicBezTo>
                      <a:lnTo>
                        <a:pt x="8221" y="16987"/>
                      </a:lnTo>
                      <a:lnTo>
                        <a:pt x="8262" y="16987"/>
                      </a:lnTo>
                      <a:lnTo>
                        <a:pt x="21600" y="16987"/>
                      </a:lnTo>
                      <a:lnTo>
                        <a:pt x="21600" y="10035"/>
                      </a:lnTo>
                      <a:cubicBezTo>
                        <a:pt x="21272" y="9777"/>
                        <a:pt x="20408" y="9583"/>
                        <a:pt x="18142" y="10137"/>
                      </a:cubicBezTo>
                      <a:cubicBezTo>
                        <a:pt x="18074" y="10154"/>
                        <a:pt x="16796" y="10408"/>
                        <a:pt x="16143" y="10408"/>
                      </a:cubicBezTo>
                      <a:cubicBezTo>
                        <a:pt x="14051" y="10407"/>
                        <a:pt x="12352" y="9567"/>
                        <a:pt x="12352" y="8532"/>
                      </a:cubicBezTo>
                      <a:cubicBezTo>
                        <a:pt x="12352" y="7497"/>
                        <a:pt x="14051" y="6657"/>
                        <a:pt x="16143" y="6656"/>
                      </a:cubicBezTo>
                      <a:cubicBezTo>
                        <a:pt x="16357" y="6656"/>
                        <a:pt x="17478" y="6708"/>
                        <a:pt x="18142" y="6870"/>
                      </a:cubicBezTo>
                      <a:cubicBezTo>
                        <a:pt x="20409" y="7425"/>
                        <a:pt x="21272" y="7226"/>
                        <a:pt x="21600" y="6967"/>
                      </a:cubicBezTo>
                      <a:lnTo>
                        <a:pt x="21600" y="0"/>
                      </a:lnTo>
                      <a:lnTo>
                        <a:pt x="7593" y="0"/>
                      </a:lnTo>
                      <a:close/>
                    </a:path>
                  </a:pathLst>
                </a:custGeom>
                <a:solidFill>
                  <a:srgbClr val="E5E5E5"/>
                </a:solidFill>
                <a:ln w="12700" cap="flat">
                  <a:noFill/>
                  <a:miter lim="400000"/>
                </a:ln>
                <a:effectLst/>
              </p:spPr>
              <p:txBody>
                <a:bodyPr wrap="square" lIns="50800" tIns="50800" rIns="50800" bIns="50800" numCol="1" anchor="ctr">
                  <a:noAutofit/>
                </a:bodyPr>
                <a:lstStyle/>
                <a:p>
                  <a:endParaRPr sz="3200">
                    <a:latin typeface="Avenir Next" panose="020B0503020202020204" pitchFamily="34" charset="0"/>
                  </a:endParaRPr>
                </a:p>
              </p:txBody>
            </p:sp>
          </p:grpSp>
          <p:grpSp>
            <p:nvGrpSpPr>
              <p:cNvPr id="24" name="Group 46">
                <a:extLst>
                  <a:ext uri="{FF2B5EF4-FFF2-40B4-BE49-F238E27FC236}">
                    <a16:creationId xmlns:a16="http://schemas.microsoft.com/office/drawing/2014/main" id="{3B45F1EF-8330-6B46-83CF-9A1086CC276E}"/>
                  </a:ext>
                </a:extLst>
              </p:cNvPr>
              <p:cNvGrpSpPr/>
              <p:nvPr/>
            </p:nvGrpSpPr>
            <p:grpSpPr>
              <a:xfrm>
                <a:off x="-1" y="0"/>
                <a:ext cx="5067303" cy="2323120"/>
                <a:chOff x="0" y="0"/>
                <a:chExt cx="5067302" cy="2323119"/>
              </a:xfrm>
            </p:grpSpPr>
            <p:sp>
              <p:nvSpPr>
                <p:cNvPr id="25" name="Shape 32">
                  <a:extLst>
                    <a:ext uri="{FF2B5EF4-FFF2-40B4-BE49-F238E27FC236}">
                      <a16:creationId xmlns:a16="http://schemas.microsoft.com/office/drawing/2014/main" id="{CAA5E062-0105-1B46-9672-0B51AE0C627F}"/>
                    </a:ext>
                  </a:extLst>
                </p:cNvPr>
                <p:cNvSpPr/>
                <p:nvPr/>
              </p:nvSpPr>
              <p:spPr>
                <a:xfrm>
                  <a:off x="184765" y="190646"/>
                  <a:ext cx="4710455" cy="2132473"/>
                </a:xfrm>
                <a:custGeom>
                  <a:avLst/>
                  <a:gdLst/>
                  <a:ahLst/>
                  <a:cxnLst>
                    <a:cxn ang="0">
                      <a:pos x="wd2" y="hd2"/>
                    </a:cxn>
                    <a:cxn ang="5400000">
                      <a:pos x="wd2" y="hd2"/>
                    </a:cxn>
                    <a:cxn ang="10800000">
                      <a:pos x="wd2" y="hd2"/>
                    </a:cxn>
                    <a:cxn ang="16200000">
                      <a:pos x="wd2" y="hd2"/>
                    </a:cxn>
                  </a:cxnLst>
                  <a:rect l="0" t="0" r="r" b="b"/>
                  <a:pathLst>
                    <a:path w="21600" h="21599" extrusionOk="0">
                      <a:moveTo>
                        <a:pt x="674" y="15365"/>
                      </a:moveTo>
                      <a:cubicBezTo>
                        <a:pt x="438" y="16738"/>
                        <a:pt x="258" y="18140"/>
                        <a:pt x="134" y="19571"/>
                      </a:cubicBezTo>
                      <a:cubicBezTo>
                        <a:pt x="78" y="20224"/>
                        <a:pt x="33" y="20884"/>
                        <a:pt x="0" y="21551"/>
                      </a:cubicBezTo>
                      <a:moveTo>
                        <a:pt x="20918" y="15297"/>
                      </a:moveTo>
                      <a:cubicBezTo>
                        <a:pt x="19298" y="6075"/>
                        <a:pt x="15347" y="-1"/>
                        <a:pt x="10802" y="0"/>
                      </a:cubicBezTo>
                      <a:cubicBezTo>
                        <a:pt x="6179" y="1"/>
                        <a:pt x="2220" y="6358"/>
                        <a:pt x="674" y="15365"/>
                      </a:cubicBezTo>
                      <a:moveTo>
                        <a:pt x="21600" y="21599"/>
                      </a:moveTo>
                      <a:cubicBezTo>
                        <a:pt x="21567" y="20892"/>
                        <a:pt x="21519" y="20186"/>
                        <a:pt x="21459" y="19491"/>
                      </a:cubicBezTo>
                      <a:cubicBezTo>
                        <a:pt x="21333" y="18044"/>
                        <a:pt x="21151" y="16643"/>
                        <a:pt x="20918" y="15297"/>
                      </a:cubicBezTo>
                    </a:path>
                  </a:pathLst>
                </a:custGeom>
                <a:noFill/>
                <a:ln w="76200" cap="flat">
                  <a:solidFill>
                    <a:srgbClr val="E5E5E5"/>
                  </a:solidFill>
                  <a:prstDash val="solid"/>
                  <a:miter lim="400000"/>
                </a:ln>
                <a:effectLst/>
              </p:spPr>
              <p:txBody>
                <a:bodyPr wrap="square" lIns="50800" tIns="50800" rIns="50800" bIns="50800" numCol="1" anchor="ctr">
                  <a:noAutofit/>
                </a:bodyPr>
                <a:lstStyle/>
                <a:p>
                  <a:pPr defTabSz="584200">
                    <a:lnSpc>
                      <a:spcPct val="90000"/>
                    </a:lnSpc>
                    <a:spcBef>
                      <a:spcPts val="3000"/>
                    </a:spcBef>
                    <a:defRPr sz="2000" cap="all">
                      <a:solidFill>
                        <a:srgbClr val="FFFFFF"/>
                      </a:solidFill>
                      <a:latin typeface="Avenir Next Condensed Demi Bold"/>
                      <a:ea typeface="Avenir Next Condensed Demi Bold"/>
                      <a:cs typeface="Avenir Next Condensed Demi Bold"/>
                      <a:sym typeface="Avenir Next Condensed Demi Bold"/>
                    </a:defRPr>
                  </a:pPr>
                  <a:endParaRPr sz="3200">
                    <a:latin typeface="Avenir Next" panose="020B0503020202020204" pitchFamily="34" charset="0"/>
                  </a:endParaRPr>
                </a:p>
              </p:txBody>
            </p:sp>
            <p:grpSp>
              <p:nvGrpSpPr>
                <p:cNvPr id="26" name="Group 45">
                  <a:extLst>
                    <a:ext uri="{FF2B5EF4-FFF2-40B4-BE49-F238E27FC236}">
                      <a16:creationId xmlns:a16="http://schemas.microsoft.com/office/drawing/2014/main" id="{EB45D577-238E-B740-884B-325428ECC402}"/>
                    </a:ext>
                  </a:extLst>
                </p:cNvPr>
                <p:cNvGrpSpPr/>
                <p:nvPr/>
              </p:nvGrpSpPr>
              <p:grpSpPr>
                <a:xfrm>
                  <a:off x="0" y="0"/>
                  <a:ext cx="5067302" cy="2031540"/>
                  <a:chOff x="0" y="0"/>
                  <a:chExt cx="5067301" cy="2031539"/>
                </a:xfrm>
              </p:grpSpPr>
              <p:sp>
                <p:nvSpPr>
                  <p:cNvPr id="37" name="Shape 33">
                    <a:extLst>
                      <a:ext uri="{FF2B5EF4-FFF2-40B4-BE49-F238E27FC236}">
                        <a16:creationId xmlns:a16="http://schemas.microsoft.com/office/drawing/2014/main" id="{5E84273A-2644-944A-9413-5FF09E01E989}"/>
                      </a:ext>
                    </a:extLst>
                  </p:cNvPr>
                  <p:cNvSpPr/>
                  <p:nvPr/>
                </p:nvSpPr>
                <p:spPr>
                  <a:xfrm>
                    <a:off x="3206549" y="0"/>
                    <a:ext cx="762273" cy="762273"/>
                  </a:xfrm>
                  <a:custGeom>
                    <a:avLst/>
                    <a:gdLst/>
                    <a:ahLst/>
                    <a:cxnLst>
                      <a:cxn ang="0">
                        <a:pos x="wd2" y="hd2"/>
                      </a:cxn>
                      <a:cxn ang="5400000">
                        <a:pos x="wd2" y="hd2"/>
                      </a:cxn>
                      <a:cxn ang="10800000">
                        <a:pos x="wd2" y="hd2"/>
                      </a:cxn>
                      <a:cxn ang="16200000">
                        <a:pos x="wd2" y="hd2"/>
                      </a:cxn>
                    </a:cxnLst>
                    <a:rect l="0" t="0" r="r" b="b"/>
                    <a:pathLst>
                      <a:path w="19484" h="19484" extrusionOk="0">
                        <a:moveTo>
                          <a:pt x="19150" y="12263"/>
                        </a:moveTo>
                        <a:cubicBezTo>
                          <a:pt x="17758" y="17459"/>
                          <a:pt x="12417" y="20542"/>
                          <a:pt x="7221" y="19150"/>
                        </a:cubicBezTo>
                        <a:cubicBezTo>
                          <a:pt x="2025" y="17758"/>
                          <a:pt x="-1058" y="12417"/>
                          <a:pt x="334" y="7221"/>
                        </a:cubicBezTo>
                        <a:cubicBezTo>
                          <a:pt x="1726" y="2025"/>
                          <a:pt x="7067" y="-1058"/>
                          <a:pt x="12263" y="334"/>
                        </a:cubicBezTo>
                        <a:cubicBezTo>
                          <a:pt x="17459" y="1726"/>
                          <a:pt x="20542" y="7067"/>
                          <a:pt x="19150" y="12263"/>
                        </a:cubicBezTo>
                        <a:close/>
                      </a:path>
                    </a:pathLst>
                  </a:custGeom>
                  <a:solidFill>
                    <a:srgbClr val="3484C9"/>
                  </a:solidFill>
                  <a:ln w="12700" cap="flat">
                    <a:noFill/>
                    <a:miter lim="400000"/>
                  </a:ln>
                  <a:effectLst/>
                </p:spPr>
                <p:txBody>
                  <a:bodyPr wrap="square" lIns="0" tIns="0" rIns="0" bIns="0" numCol="1" anchor="ctr">
                    <a:noAutofit/>
                  </a:bodyPr>
                  <a:lstStyle/>
                  <a:p>
                    <a:r>
                      <a:rPr lang="en-US" sz="3200" dirty="0">
                        <a:solidFill>
                          <a:schemeClr val="bg1"/>
                        </a:solidFill>
                        <a:latin typeface="Avenir Next" panose="020B0503020202020204" pitchFamily="34" charset="0"/>
                      </a:rPr>
                      <a:t>3</a:t>
                    </a:r>
                    <a:endParaRPr sz="3200" dirty="0">
                      <a:solidFill>
                        <a:schemeClr val="bg1"/>
                      </a:solidFill>
                      <a:latin typeface="Avenir Next" panose="020B0503020202020204" pitchFamily="34" charset="0"/>
                    </a:endParaRPr>
                  </a:p>
                </p:txBody>
              </p:sp>
              <p:sp>
                <p:nvSpPr>
                  <p:cNvPr id="35" name="Shape 36">
                    <a:extLst>
                      <a:ext uri="{FF2B5EF4-FFF2-40B4-BE49-F238E27FC236}">
                        <a16:creationId xmlns:a16="http://schemas.microsoft.com/office/drawing/2014/main" id="{3507C6F8-E329-0649-A4AF-EDE70CAA7BC5}"/>
                      </a:ext>
                    </a:extLst>
                  </p:cNvPr>
                  <p:cNvSpPr/>
                  <p:nvPr/>
                </p:nvSpPr>
                <p:spPr>
                  <a:xfrm>
                    <a:off x="0" y="1269266"/>
                    <a:ext cx="762273" cy="762273"/>
                  </a:xfrm>
                  <a:prstGeom prst="ellipse">
                    <a:avLst/>
                  </a:prstGeom>
                  <a:solidFill>
                    <a:srgbClr val="999999"/>
                  </a:solidFill>
                  <a:ln w="12700" cap="flat">
                    <a:noFill/>
                    <a:miter lim="400000"/>
                  </a:ln>
                  <a:effectLst/>
                </p:spPr>
                <p:txBody>
                  <a:bodyPr wrap="square" lIns="0" tIns="0" rIns="0" bIns="0" numCol="1" anchor="ctr">
                    <a:noAutofit/>
                  </a:bodyPr>
                  <a:lstStyle/>
                  <a:p>
                    <a:r>
                      <a:rPr lang="en-US" sz="3200" dirty="0">
                        <a:solidFill>
                          <a:schemeClr val="bg1"/>
                        </a:solidFill>
                        <a:latin typeface="Avenir Next" panose="020B0503020202020204" pitchFamily="34" charset="0"/>
                      </a:rPr>
                      <a:t>1</a:t>
                    </a:r>
                    <a:endParaRPr sz="3200" dirty="0">
                      <a:solidFill>
                        <a:schemeClr val="bg1"/>
                      </a:solidFill>
                      <a:latin typeface="Avenir Next" panose="020B0503020202020204" pitchFamily="34" charset="0"/>
                    </a:endParaRPr>
                  </a:p>
                </p:txBody>
              </p:sp>
              <p:sp>
                <p:nvSpPr>
                  <p:cNvPr id="33" name="Shape 39">
                    <a:extLst>
                      <a:ext uri="{FF2B5EF4-FFF2-40B4-BE49-F238E27FC236}">
                        <a16:creationId xmlns:a16="http://schemas.microsoft.com/office/drawing/2014/main" id="{4D1DE777-D8FF-B841-A91E-3370E13F300C}"/>
                      </a:ext>
                    </a:extLst>
                  </p:cNvPr>
                  <p:cNvSpPr/>
                  <p:nvPr/>
                </p:nvSpPr>
                <p:spPr>
                  <a:xfrm>
                    <a:off x="4305028" y="1269265"/>
                    <a:ext cx="762273" cy="762273"/>
                  </a:xfrm>
                  <a:custGeom>
                    <a:avLst/>
                    <a:gdLst/>
                    <a:ahLst/>
                    <a:cxnLst>
                      <a:cxn ang="0">
                        <a:pos x="wd2" y="hd2"/>
                      </a:cxn>
                      <a:cxn ang="5400000">
                        <a:pos x="wd2" y="hd2"/>
                      </a:cxn>
                      <a:cxn ang="10800000">
                        <a:pos x="wd2" y="hd2"/>
                      </a:cxn>
                      <a:cxn ang="16200000">
                        <a:pos x="wd2" y="hd2"/>
                      </a:cxn>
                    </a:cxnLst>
                    <a:rect l="0" t="0" r="r" b="b"/>
                    <a:pathLst>
                      <a:path w="19484" h="19484" extrusionOk="0">
                        <a:moveTo>
                          <a:pt x="19150" y="12263"/>
                        </a:moveTo>
                        <a:cubicBezTo>
                          <a:pt x="17758" y="17459"/>
                          <a:pt x="12417" y="20542"/>
                          <a:pt x="7221" y="19150"/>
                        </a:cubicBezTo>
                        <a:cubicBezTo>
                          <a:pt x="2025" y="17758"/>
                          <a:pt x="-1058" y="12417"/>
                          <a:pt x="334" y="7221"/>
                        </a:cubicBezTo>
                        <a:cubicBezTo>
                          <a:pt x="1726" y="2025"/>
                          <a:pt x="7067" y="-1058"/>
                          <a:pt x="12263" y="334"/>
                        </a:cubicBezTo>
                        <a:cubicBezTo>
                          <a:pt x="17459" y="1726"/>
                          <a:pt x="20542" y="7067"/>
                          <a:pt x="19150" y="12263"/>
                        </a:cubicBezTo>
                        <a:close/>
                      </a:path>
                    </a:pathLst>
                  </a:custGeom>
                  <a:solidFill>
                    <a:srgbClr val="72B1D7"/>
                  </a:solidFill>
                  <a:ln w="12700" cap="flat">
                    <a:noFill/>
                    <a:miter lim="400000"/>
                  </a:ln>
                  <a:effectLst/>
                </p:spPr>
                <p:txBody>
                  <a:bodyPr wrap="square" lIns="0" tIns="0" rIns="0" bIns="0" numCol="1" anchor="ctr">
                    <a:noAutofit/>
                  </a:bodyPr>
                  <a:lstStyle/>
                  <a:p>
                    <a:r>
                      <a:rPr lang="en-US" sz="3200" dirty="0">
                        <a:solidFill>
                          <a:schemeClr val="bg1"/>
                        </a:solidFill>
                        <a:latin typeface="Avenir Next" panose="020B0503020202020204" pitchFamily="34" charset="0"/>
                      </a:rPr>
                      <a:t>4</a:t>
                    </a:r>
                    <a:endParaRPr sz="3200" dirty="0">
                      <a:solidFill>
                        <a:schemeClr val="bg1"/>
                      </a:solidFill>
                      <a:latin typeface="Avenir Next" panose="020B0503020202020204" pitchFamily="34" charset="0"/>
                    </a:endParaRPr>
                  </a:p>
                </p:txBody>
              </p:sp>
              <p:sp>
                <p:nvSpPr>
                  <p:cNvPr id="31" name="Shape 42">
                    <a:extLst>
                      <a:ext uri="{FF2B5EF4-FFF2-40B4-BE49-F238E27FC236}">
                        <a16:creationId xmlns:a16="http://schemas.microsoft.com/office/drawing/2014/main" id="{3B0F4E63-48D4-A941-B543-5422EEF67C9D}"/>
                      </a:ext>
                    </a:extLst>
                  </p:cNvPr>
                  <p:cNvSpPr/>
                  <p:nvPr/>
                </p:nvSpPr>
                <p:spPr>
                  <a:xfrm>
                    <a:off x="1098479" y="0"/>
                    <a:ext cx="762275" cy="762273"/>
                  </a:xfrm>
                  <a:prstGeom prst="ellipse">
                    <a:avLst/>
                  </a:prstGeom>
                  <a:solidFill>
                    <a:srgbClr val="3197E0"/>
                  </a:solidFill>
                  <a:ln w="12700" cap="flat">
                    <a:noFill/>
                    <a:miter lim="400000"/>
                  </a:ln>
                  <a:effectLst/>
                </p:spPr>
                <p:txBody>
                  <a:bodyPr wrap="square" lIns="0" tIns="0" rIns="0" bIns="0" numCol="1" anchor="ctr">
                    <a:noAutofit/>
                  </a:bodyPr>
                  <a:lstStyle/>
                  <a:p>
                    <a:r>
                      <a:rPr lang="en-US" sz="3200" dirty="0">
                        <a:solidFill>
                          <a:schemeClr val="bg1"/>
                        </a:solidFill>
                        <a:latin typeface="Avenir Next" panose="020B0503020202020204" pitchFamily="34" charset="0"/>
                      </a:rPr>
                      <a:t>2</a:t>
                    </a:r>
                    <a:endParaRPr sz="3200" dirty="0">
                      <a:solidFill>
                        <a:schemeClr val="bg1"/>
                      </a:solidFill>
                      <a:latin typeface="Avenir Next" panose="020B0503020202020204" pitchFamily="34" charset="0"/>
                    </a:endParaRPr>
                  </a:p>
                </p:txBody>
              </p:sp>
            </p:grpSp>
          </p:grpSp>
        </p:grpSp>
        <p:grpSp>
          <p:nvGrpSpPr>
            <p:cNvPr id="10" name="Group 60">
              <a:extLst>
                <a:ext uri="{FF2B5EF4-FFF2-40B4-BE49-F238E27FC236}">
                  <a16:creationId xmlns:a16="http://schemas.microsoft.com/office/drawing/2014/main" id="{D2FC60DF-A75F-4C4C-9C4C-D7BE6740D084}"/>
                </a:ext>
              </a:extLst>
            </p:cNvPr>
            <p:cNvGrpSpPr/>
            <p:nvPr/>
          </p:nvGrpSpPr>
          <p:grpSpPr>
            <a:xfrm>
              <a:off x="58259" y="-317378"/>
              <a:ext cx="10753702" cy="2688545"/>
              <a:chOff x="58259" y="-317378"/>
              <a:chExt cx="10753701" cy="2688544"/>
            </a:xfrm>
          </p:grpSpPr>
          <p:sp>
            <p:nvSpPr>
              <p:cNvPr id="22" name="Shape 49">
                <a:extLst>
                  <a:ext uri="{FF2B5EF4-FFF2-40B4-BE49-F238E27FC236}">
                    <a16:creationId xmlns:a16="http://schemas.microsoft.com/office/drawing/2014/main" id="{668A4F58-B72A-C94F-A72D-86544953AF45}"/>
                  </a:ext>
                </a:extLst>
              </p:cNvPr>
              <p:cNvSpPr/>
              <p:nvPr/>
            </p:nvSpPr>
            <p:spPr>
              <a:xfrm>
                <a:off x="7899659" y="1994768"/>
                <a:ext cx="2912301" cy="3763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r>
                  <a:rPr lang="en-US" sz="3200" dirty="0">
                    <a:solidFill>
                      <a:srgbClr val="194679"/>
                    </a:solidFill>
                    <a:latin typeface="Avenir Next" panose="020B0503020202020204" pitchFamily="34" charset="0"/>
                  </a:rPr>
                  <a:t>Discipline IV</a:t>
                </a:r>
                <a:endParaRPr sz="3200" dirty="0">
                  <a:solidFill>
                    <a:srgbClr val="194679"/>
                  </a:solidFill>
                  <a:latin typeface="Avenir Next" panose="020B0503020202020204" pitchFamily="34" charset="0"/>
                </a:endParaRPr>
              </a:p>
            </p:txBody>
          </p:sp>
          <p:sp>
            <p:nvSpPr>
              <p:cNvPr id="20" name="Shape 52">
                <a:extLst>
                  <a:ext uri="{FF2B5EF4-FFF2-40B4-BE49-F238E27FC236}">
                    <a16:creationId xmlns:a16="http://schemas.microsoft.com/office/drawing/2014/main" id="{7F593180-2B81-DD4E-8A86-77DF648A77A5}"/>
                  </a:ext>
                </a:extLst>
              </p:cNvPr>
              <p:cNvSpPr/>
              <p:nvPr/>
            </p:nvSpPr>
            <p:spPr>
              <a:xfrm>
                <a:off x="6250191" y="-317378"/>
                <a:ext cx="2912301" cy="58364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r>
                  <a:rPr lang="en-US" sz="3200" dirty="0">
                    <a:solidFill>
                      <a:srgbClr val="194679"/>
                    </a:solidFill>
                    <a:latin typeface="Avenir Next" panose="020B0503020202020204" pitchFamily="34" charset="0"/>
                  </a:rPr>
                  <a:t>Discipline III</a:t>
                </a:r>
                <a:endParaRPr sz="3200" dirty="0">
                  <a:solidFill>
                    <a:srgbClr val="194679"/>
                  </a:solidFill>
                  <a:latin typeface="Avenir Next" panose="020B0503020202020204" pitchFamily="34" charset="0"/>
                </a:endParaRPr>
              </a:p>
            </p:txBody>
          </p:sp>
          <p:sp>
            <p:nvSpPr>
              <p:cNvPr id="18" name="Shape 55">
                <a:extLst>
                  <a:ext uri="{FF2B5EF4-FFF2-40B4-BE49-F238E27FC236}">
                    <a16:creationId xmlns:a16="http://schemas.microsoft.com/office/drawing/2014/main" id="{64D76091-416D-1446-B811-76A0B551D670}"/>
                  </a:ext>
                </a:extLst>
              </p:cNvPr>
              <p:cNvSpPr/>
              <p:nvPr/>
            </p:nvSpPr>
            <p:spPr>
              <a:xfrm>
                <a:off x="58259" y="1583735"/>
                <a:ext cx="2540002" cy="376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r>
                  <a:rPr lang="en-US" sz="3200" dirty="0">
                    <a:solidFill>
                      <a:srgbClr val="194679"/>
                    </a:solidFill>
                    <a:latin typeface="Avenir Next" panose="020B0503020202020204" pitchFamily="34" charset="0"/>
                  </a:rPr>
                  <a:t>Discipline I</a:t>
                </a:r>
                <a:endParaRPr sz="3200" dirty="0">
                  <a:solidFill>
                    <a:srgbClr val="194679"/>
                  </a:solidFill>
                  <a:latin typeface="Avenir Next" panose="020B0503020202020204" pitchFamily="34" charset="0"/>
                </a:endParaRPr>
              </a:p>
            </p:txBody>
          </p:sp>
          <p:sp>
            <p:nvSpPr>
              <p:cNvPr id="16" name="Shape 58">
                <a:extLst>
                  <a:ext uri="{FF2B5EF4-FFF2-40B4-BE49-F238E27FC236}">
                    <a16:creationId xmlns:a16="http://schemas.microsoft.com/office/drawing/2014/main" id="{ACA9FE8B-D5C6-234F-80FA-248C1CAB9181}"/>
                  </a:ext>
                </a:extLst>
              </p:cNvPr>
              <p:cNvSpPr/>
              <p:nvPr/>
            </p:nvSpPr>
            <p:spPr>
              <a:xfrm>
                <a:off x="1422394" y="-195554"/>
                <a:ext cx="2540002" cy="376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584200">
                  <a:lnSpc>
                    <a:spcPct val="110000"/>
                  </a:lnSpc>
                  <a:spcBef>
                    <a:spcPts val="3000"/>
                  </a:spcBef>
                  <a:defRPr sz="2000">
                    <a:solidFill>
                      <a:srgbClr val="3483C9"/>
                    </a:solidFill>
                    <a:latin typeface="Helvetica Neue Light"/>
                    <a:ea typeface="Helvetica Neue Light"/>
                    <a:cs typeface="Helvetica Neue Light"/>
                    <a:sym typeface="Helvetica Neue Light"/>
                  </a:defRPr>
                </a:lvl1pPr>
              </a:lstStyle>
              <a:p>
                <a:r>
                  <a:rPr lang="en-US" sz="3200" dirty="0">
                    <a:solidFill>
                      <a:srgbClr val="194679"/>
                    </a:solidFill>
                    <a:latin typeface="Avenir Next" panose="020B0503020202020204" pitchFamily="34" charset="0"/>
                  </a:rPr>
                  <a:t>Discipline II</a:t>
                </a:r>
                <a:endParaRPr sz="3200" dirty="0">
                  <a:solidFill>
                    <a:srgbClr val="194679"/>
                  </a:solidFill>
                  <a:latin typeface="Avenir Next" panose="020B0503020202020204" pitchFamily="34" charset="0"/>
                </a:endParaRPr>
              </a:p>
            </p:txBody>
          </p:sp>
        </p:grpSp>
      </p:grpSp>
      <p:sp>
        <p:nvSpPr>
          <p:cNvPr id="54" name="Shape 62">
            <a:extLst>
              <a:ext uri="{FF2B5EF4-FFF2-40B4-BE49-F238E27FC236}">
                <a16:creationId xmlns:a16="http://schemas.microsoft.com/office/drawing/2014/main" id="{8305F5D0-67B3-4C46-86FA-9B8B3A4E98CA}"/>
              </a:ext>
            </a:extLst>
          </p:cNvPr>
          <p:cNvSpPr/>
          <p:nvPr/>
        </p:nvSpPr>
        <p:spPr>
          <a:xfrm>
            <a:off x="3801220" y="2513097"/>
            <a:ext cx="18355395" cy="127265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algn="ctr"/>
            <a:r>
              <a:rPr lang="en-US" sz="3200" dirty="0">
                <a:solidFill>
                  <a:srgbClr val="53585F"/>
                </a:solidFill>
                <a:latin typeface="Avenir Next" panose="020B0503020202020204" pitchFamily="34" charset="0"/>
              </a:rPr>
              <a:t>Connections between seemingly different disciplines for better decision-making. Some examples:</a:t>
            </a:r>
            <a:endParaRPr sz="3200" dirty="0">
              <a:solidFill>
                <a:srgbClr val="53585F"/>
              </a:solidFill>
              <a:latin typeface="Avenir Next" panose="020B0503020202020204" pitchFamily="34" charset="0"/>
            </a:endParaRPr>
          </a:p>
        </p:txBody>
      </p:sp>
      <p:sp>
        <p:nvSpPr>
          <p:cNvPr id="55" name="Shape 62">
            <a:extLst>
              <a:ext uri="{FF2B5EF4-FFF2-40B4-BE49-F238E27FC236}">
                <a16:creationId xmlns:a16="http://schemas.microsoft.com/office/drawing/2014/main" id="{28BE97D5-AC57-5345-8410-6B1B02BCF4FE}"/>
              </a:ext>
            </a:extLst>
          </p:cNvPr>
          <p:cNvSpPr/>
          <p:nvPr/>
        </p:nvSpPr>
        <p:spPr>
          <a:xfrm>
            <a:off x="1178674" y="3621942"/>
            <a:ext cx="6136857" cy="9963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algn="ctr"/>
            <a:r>
              <a:rPr lang="en-US" sz="3600" dirty="0">
                <a:solidFill>
                  <a:srgbClr val="194679"/>
                </a:solidFill>
                <a:latin typeface="Avenir Next" panose="020B0503020202020204" pitchFamily="34" charset="0"/>
              </a:rPr>
              <a:t>Finance</a:t>
            </a:r>
          </a:p>
          <a:p>
            <a:pPr algn="ctr"/>
            <a:br>
              <a:rPr lang="en-US" sz="3600" dirty="0">
                <a:solidFill>
                  <a:srgbClr val="194679"/>
                </a:solidFill>
                <a:latin typeface="Avenir Next" panose="020B0503020202020204" pitchFamily="34" charset="0"/>
              </a:rPr>
            </a:br>
            <a:r>
              <a:rPr lang="en-US" sz="3200" dirty="0">
                <a:solidFill>
                  <a:srgbClr val="53585F"/>
                </a:solidFill>
                <a:latin typeface="Avenir Next" panose="020B0503020202020204" pitchFamily="34" charset="0"/>
              </a:rPr>
              <a:t>Draws from History, Psychology, Economics, Mathematics, Sociology amongst others.</a:t>
            </a:r>
          </a:p>
          <a:p>
            <a:pPr algn="ctr"/>
            <a:endParaRPr sz="3600" dirty="0">
              <a:solidFill>
                <a:srgbClr val="194679"/>
              </a:solidFill>
              <a:latin typeface="Avenir Next" panose="020B0503020202020204" pitchFamily="34" charset="0"/>
            </a:endParaRPr>
          </a:p>
        </p:txBody>
      </p:sp>
      <p:sp>
        <p:nvSpPr>
          <p:cNvPr id="57" name="Shape 62">
            <a:extLst>
              <a:ext uri="{FF2B5EF4-FFF2-40B4-BE49-F238E27FC236}">
                <a16:creationId xmlns:a16="http://schemas.microsoft.com/office/drawing/2014/main" id="{D9B5A897-ADFE-7645-A20E-731EAF2F3904}"/>
              </a:ext>
            </a:extLst>
          </p:cNvPr>
          <p:cNvSpPr/>
          <p:nvPr/>
        </p:nvSpPr>
        <p:spPr>
          <a:xfrm>
            <a:off x="17287387" y="3884875"/>
            <a:ext cx="5742424" cy="9963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algn="ctr"/>
            <a:r>
              <a:rPr lang="en-US" sz="3600" dirty="0">
                <a:solidFill>
                  <a:srgbClr val="194679"/>
                </a:solidFill>
                <a:latin typeface="Avenir Next" panose="020B0503020202020204" pitchFamily="34" charset="0"/>
              </a:rPr>
              <a:t>Psychology</a:t>
            </a:r>
          </a:p>
          <a:p>
            <a:pPr algn="ctr"/>
            <a:br>
              <a:rPr lang="en-US" sz="3600" dirty="0">
                <a:solidFill>
                  <a:srgbClr val="194679"/>
                </a:solidFill>
                <a:latin typeface="Avenir Next" panose="020B0503020202020204" pitchFamily="34" charset="0"/>
              </a:rPr>
            </a:br>
            <a:r>
              <a:rPr lang="en-US" sz="3200" dirty="0">
                <a:solidFill>
                  <a:srgbClr val="53585F"/>
                </a:solidFill>
                <a:latin typeface="Avenir Next" panose="020B0503020202020204" pitchFamily="34" charset="0"/>
              </a:rPr>
              <a:t>Integrates with Philosophy, Computer Science, Political Science, Economics, Biology amongst others. </a:t>
            </a:r>
          </a:p>
          <a:p>
            <a:pPr algn="ctr"/>
            <a:endParaRPr sz="3600" dirty="0">
              <a:solidFill>
                <a:srgbClr val="194679"/>
              </a:solidFill>
              <a:latin typeface="Avenir Next" panose="020B0503020202020204" pitchFamily="34" charset="0"/>
            </a:endParaRPr>
          </a:p>
        </p:txBody>
      </p:sp>
      <p:sp>
        <p:nvSpPr>
          <p:cNvPr id="58" name="Shape 62">
            <a:extLst>
              <a:ext uri="{FF2B5EF4-FFF2-40B4-BE49-F238E27FC236}">
                <a16:creationId xmlns:a16="http://schemas.microsoft.com/office/drawing/2014/main" id="{0B20742D-EE0A-FD47-8EFC-A2D8C04D8D3F}"/>
              </a:ext>
            </a:extLst>
          </p:cNvPr>
          <p:cNvSpPr/>
          <p:nvPr/>
        </p:nvSpPr>
        <p:spPr>
          <a:xfrm>
            <a:off x="1057387" y="7767559"/>
            <a:ext cx="6379429" cy="9963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algn="ctr"/>
            <a:r>
              <a:rPr lang="en-US" sz="3600" dirty="0">
                <a:solidFill>
                  <a:srgbClr val="194679"/>
                </a:solidFill>
                <a:latin typeface="Avenir Next" panose="020B0503020202020204" pitchFamily="34" charset="0"/>
              </a:rPr>
              <a:t>Economics</a:t>
            </a:r>
          </a:p>
          <a:p>
            <a:pPr algn="ctr"/>
            <a:br>
              <a:rPr lang="en-US" sz="3600" dirty="0">
                <a:solidFill>
                  <a:srgbClr val="194679"/>
                </a:solidFill>
                <a:latin typeface="Avenir Next" panose="020B0503020202020204" pitchFamily="34" charset="0"/>
              </a:rPr>
            </a:br>
            <a:r>
              <a:rPr lang="en-US" sz="3200" dirty="0">
                <a:solidFill>
                  <a:srgbClr val="53585F"/>
                </a:solidFill>
                <a:latin typeface="Avenir Next" panose="020B0503020202020204" pitchFamily="34" charset="0"/>
              </a:rPr>
              <a:t>Closely linked with Sociology, Psychology, Political Science, Mathematics amongst others. </a:t>
            </a:r>
          </a:p>
          <a:p>
            <a:pPr algn="ctr"/>
            <a:endParaRPr sz="3600" dirty="0">
              <a:solidFill>
                <a:srgbClr val="194679"/>
              </a:solidFill>
              <a:latin typeface="Avenir Next" panose="020B0503020202020204" pitchFamily="34" charset="0"/>
            </a:endParaRPr>
          </a:p>
        </p:txBody>
      </p:sp>
      <p:sp>
        <p:nvSpPr>
          <p:cNvPr id="59" name="Shape 62">
            <a:extLst>
              <a:ext uri="{FF2B5EF4-FFF2-40B4-BE49-F238E27FC236}">
                <a16:creationId xmlns:a16="http://schemas.microsoft.com/office/drawing/2014/main" id="{8B0C8C34-029F-E040-86BC-01E772203F9E}"/>
              </a:ext>
            </a:extLst>
          </p:cNvPr>
          <p:cNvSpPr/>
          <p:nvPr/>
        </p:nvSpPr>
        <p:spPr>
          <a:xfrm>
            <a:off x="17463842" y="7958729"/>
            <a:ext cx="5742424" cy="9963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algn="ctr"/>
            <a:r>
              <a:rPr lang="en-US" sz="3600" dirty="0">
                <a:solidFill>
                  <a:srgbClr val="194679"/>
                </a:solidFill>
                <a:latin typeface="Avenir Next" panose="020B0503020202020204" pitchFamily="34" charset="0"/>
              </a:rPr>
              <a:t>Journalism</a:t>
            </a:r>
          </a:p>
          <a:p>
            <a:pPr algn="ctr"/>
            <a:br>
              <a:rPr lang="en-US" sz="3600" dirty="0">
                <a:solidFill>
                  <a:srgbClr val="194679"/>
                </a:solidFill>
                <a:latin typeface="Avenir Next" panose="020B0503020202020204" pitchFamily="34" charset="0"/>
              </a:rPr>
            </a:br>
            <a:r>
              <a:rPr lang="en-US" sz="3200" dirty="0">
                <a:solidFill>
                  <a:srgbClr val="53585F"/>
                </a:solidFill>
                <a:latin typeface="Avenir Next" panose="020B0503020202020204" pitchFamily="34" charset="0"/>
              </a:rPr>
              <a:t>Borrows from Literary &amp; Cultural Studies, Public Policy, History, Sociology amongst others.</a:t>
            </a:r>
          </a:p>
          <a:p>
            <a:pPr algn="ctr"/>
            <a:endParaRPr sz="3600" dirty="0">
              <a:solidFill>
                <a:srgbClr val="194679"/>
              </a:solidFill>
              <a:latin typeface="Avenir Next" panose="020B0503020202020204" pitchFamily="34" charset="0"/>
            </a:endParaRPr>
          </a:p>
        </p:txBody>
      </p:sp>
      <p:sp>
        <p:nvSpPr>
          <p:cNvPr id="64" name="Shape 62">
            <a:extLst>
              <a:ext uri="{FF2B5EF4-FFF2-40B4-BE49-F238E27FC236}">
                <a16:creationId xmlns:a16="http://schemas.microsoft.com/office/drawing/2014/main" id="{6D4CDBCC-D08E-DB40-9A11-21E2DF6B7E14}"/>
              </a:ext>
            </a:extLst>
          </p:cNvPr>
          <p:cNvSpPr/>
          <p:nvPr/>
        </p:nvSpPr>
        <p:spPr>
          <a:xfrm>
            <a:off x="6392039" y="10783307"/>
            <a:ext cx="5411443" cy="9963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algn="ctr"/>
            <a:r>
              <a:rPr lang="en-US" sz="3600" dirty="0">
                <a:solidFill>
                  <a:srgbClr val="194679"/>
                </a:solidFill>
                <a:latin typeface="Avenir Next" panose="020B0503020202020204" pitchFamily="34" charset="0"/>
              </a:rPr>
              <a:t>Computer Science</a:t>
            </a:r>
          </a:p>
          <a:p>
            <a:pPr algn="ctr"/>
            <a:br>
              <a:rPr lang="en-US" sz="3600" dirty="0">
                <a:solidFill>
                  <a:srgbClr val="194679"/>
                </a:solidFill>
                <a:latin typeface="Avenir Next" panose="020B0503020202020204" pitchFamily="34" charset="0"/>
              </a:rPr>
            </a:br>
            <a:r>
              <a:rPr lang="en-US" sz="3200" dirty="0">
                <a:solidFill>
                  <a:srgbClr val="53585F"/>
                </a:solidFill>
                <a:latin typeface="Avenir Next" panose="020B0503020202020204" pitchFamily="34" charset="0"/>
              </a:rPr>
              <a:t>Interconnected with Psychology, Mathematics amongst others.</a:t>
            </a:r>
          </a:p>
          <a:p>
            <a:pPr algn="ctr"/>
            <a:endParaRPr sz="3600" dirty="0">
              <a:solidFill>
                <a:srgbClr val="194679"/>
              </a:solidFill>
              <a:latin typeface="Avenir Next" panose="020B0503020202020204" pitchFamily="34" charset="0"/>
            </a:endParaRPr>
          </a:p>
        </p:txBody>
      </p:sp>
      <p:sp>
        <p:nvSpPr>
          <p:cNvPr id="65" name="Shape 62">
            <a:extLst>
              <a:ext uri="{FF2B5EF4-FFF2-40B4-BE49-F238E27FC236}">
                <a16:creationId xmlns:a16="http://schemas.microsoft.com/office/drawing/2014/main" id="{72D003D7-8938-ED4C-B1F3-E41D709EF990}"/>
              </a:ext>
            </a:extLst>
          </p:cNvPr>
          <p:cNvSpPr/>
          <p:nvPr/>
        </p:nvSpPr>
        <p:spPr>
          <a:xfrm>
            <a:off x="11887972" y="10786956"/>
            <a:ext cx="5952471" cy="9963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algn="ctr"/>
            <a:r>
              <a:rPr lang="en-US" sz="3600" dirty="0">
                <a:solidFill>
                  <a:srgbClr val="194679"/>
                </a:solidFill>
                <a:latin typeface="Avenir Next" panose="020B0503020202020204" pitchFamily="34" charset="0"/>
              </a:rPr>
              <a:t>Entrepreneurship</a:t>
            </a:r>
          </a:p>
          <a:p>
            <a:pPr algn="ctr"/>
            <a:br>
              <a:rPr lang="en-US" sz="3600" dirty="0">
                <a:solidFill>
                  <a:srgbClr val="194679"/>
                </a:solidFill>
                <a:latin typeface="Avenir Next" panose="020B0503020202020204" pitchFamily="34" charset="0"/>
              </a:rPr>
            </a:br>
            <a:r>
              <a:rPr lang="en-US" sz="3200" dirty="0">
                <a:solidFill>
                  <a:srgbClr val="53585F"/>
                </a:solidFill>
                <a:latin typeface="Avenir Next" panose="020B0503020202020204" pitchFamily="34" charset="0"/>
              </a:rPr>
              <a:t>Intersects with Psychology, Political Science, Economics, Sociology amongst others.</a:t>
            </a:r>
          </a:p>
          <a:p>
            <a:pPr algn="ctr"/>
            <a:endParaRPr sz="3600" dirty="0">
              <a:solidFill>
                <a:srgbClr val="194679"/>
              </a:solidFill>
              <a:latin typeface="Avenir Next" panose="020B0503020202020204" pitchFamily="34" charset="0"/>
            </a:endParaRPr>
          </a:p>
        </p:txBody>
      </p:sp>
    </p:spTree>
    <p:extLst>
      <p:ext uri="{BB962C8B-B14F-4D97-AF65-F5344CB8AC3E}">
        <p14:creationId xmlns:p14="http://schemas.microsoft.com/office/powerpoint/2010/main" val="356426986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517921"/>
            <a:ext cx="15521402" cy="1123468"/>
          </a:xfrm>
          <a:prstGeom prst="rect">
            <a:avLst/>
          </a:prstGeom>
        </p:spPr>
        <p:txBody>
          <a:bodyPr/>
          <a:lstStyle/>
          <a:p>
            <a:r>
              <a:rPr lang="en-US" sz="6600" dirty="0"/>
              <a:t>Alumni Achievements</a:t>
            </a:r>
            <a:endParaRPr sz="6600" dirty="0"/>
          </a:p>
        </p:txBody>
      </p:sp>
      <p:sp>
        <p:nvSpPr>
          <p:cNvPr id="23" name="Introduction goes here">
            <a:extLst>
              <a:ext uri="{FF2B5EF4-FFF2-40B4-BE49-F238E27FC236}">
                <a16:creationId xmlns:a16="http://schemas.microsoft.com/office/drawing/2014/main" id="{7E922A2B-256A-B74B-A398-C3442D431EDE}"/>
              </a:ext>
            </a:extLst>
          </p:cNvPr>
          <p:cNvSpPr txBox="1">
            <a:spLocks noGrp="1"/>
          </p:cNvSpPr>
          <p:nvPr>
            <p:ph type="body" sz="quarter" idx="13"/>
          </p:nvPr>
        </p:nvSpPr>
        <p:spPr>
          <a:xfrm>
            <a:off x="5236575" y="1731681"/>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pPr lvl="0"/>
            <a:r>
              <a:rPr lang="en-US" sz="4000" dirty="0"/>
              <a:t>Our alumni are going places…literally</a:t>
            </a:r>
          </a:p>
        </p:txBody>
      </p:sp>
      <p:graphicFrame>
        <p:nvGraphicFramePr>
          <p:cNvPr id="51" name="Table 50">
            <a:extLst>
              <a:ext uri="{FF2B5EF4-FFF2-40B4-BE49-F238E27FC236}">
                <a16:creationId xmlns:a16="http://schemas.microsoft.com/office/drawing/2014/main" id="{644FAD2C-08B2-B44C-9CB1-194A696B9BBA}"/>
              </a:ext>
            </a:extLst>
          </p:cNvPr>
          <p:cNvGraphicFramePr>
            <a:graphicFrameLocks noGrp="1"/>
          </p:cNvGraphicFramePr>
          <p:nvPr>
            <p:extLst>
              <p:ext uri="{D42A27DB-BD31-4B8C-83A1-F6EECF244321}">
                <p14:modId xmlns:p14="http://schemas.microsoft.com/office/powerpoint/2010/main" val="4279807103"/>
              </p:ext>
            </p:extLst>
          </p:nvPr>
        </p:nvGraphicFramePr>
        <p:xfrm>
          <a:off x="1535724" y="3047389"/>
          <a:ext cx="21312552" cy="10428402"/>
        </p:xfrm>
        <a:graphic>
          <a:graphicData uri="http://schemas.openxmlformats.org/drawingml/2006/table">
            <a:tbl>
              <a:tblPr firstRow="1" firstCol="1" bandRow="1">
                <a:tableStyleId>{5940675A-B579-460E-94D1-54222C63F5DA}</a:tableStyleId>
              </a:tblPr>
              <a:tblGrid>
                <a:gridCol w="3552092">
                  <a:extLst>
                    <a:ext uri="{9D8B030D-6E8A-4147-A177-3AD203B41FA5}">
                      <a16:colId xmlns:a16="http://schemas.microsoft.com/office/drawing/2014/main" val="2653907117"/>
                    </a:ext>
                  </a:extLst>
                </a:gridCol>
                <a:gridCol w="3552092">
                  <a:extLst>
                    <a:ext uri="{9D8B030D-6E8A-4147-A177-3AD203B41FA5}">
                      <a16:colId xmlns:a16="http://schemas.microsoft.com/office/drawing/2014/main" val="3627390808"/>
                    </a:ext>
                  </a:extLst>
                </a:gridCol>
                <a:gridCol w="3552092">
                  <a:extLst>
                    <a:ext uri="{9D8B030D-6E8A-4147-A177-3AD203B41FA5}">
                      <a16:colId xmlns:a16="http://schemas.microsoft.com/office/drawing/2014/main" val="1318823171"/>
                    </a:ext>
                  </a:extLst>
                </a:gridCol>
                <a:gridCol w="3552092">
                  <a:extLst>
                    <a:ext uri="{9D8B030D-6E8A-4147-A177-3AD203B41FA5}">
                      <a16:colId xmlns:a16="http://schemas.microsoft.com/office/drawing/2014/main" val="2986781540"/>
                    </a:ext>
                  </a:extLst>
                </a:gridCol>
                <a:gridCol w="3552092">
                  <a:extLst>
                    <a:ext uri="{9D8B030D-6E8A-4147-A177-3AD203B41FA5}">
                      <a16:colId xmlns:a16="http://schemas.microsoft.com/office/drawing/2014/main" val="3475081305"/>
                    </a:ext>
                  </a:extLst>
                </a:gridCol>
                <a:gridCol w="3552092">
                  <a:extLst>
                    <a:ext uri="{9D8B030D-6E8A-4147-A177-3AD203B41FA5}">
                      <a16:colId xmlns:a16="http://schemas.microsoft.com/office/drawing/2014/main" val="2616340868"/>
                    </a:ext>
                  </a:extLst>
                </a:gridCol>
              </a:tblGrid>
              <a:tr h="468933">
                <a:tc>
                  <a:txBody>
                    <a:bodyPr/>
                    <a:lstStyle/>
                    <a:p>
                      <a:pPr algn="l">
                        <a:lnSpc>
                          <a:spcPct val="125000"/>
                        </a:lnSpc>
                        <a:spcBef>
                          <a:spcPts val="600"/>
                        </a:spcBef>
                        <a:spcAft>
                          <a:spcPts val="0"/>
                        </a:spcAft>
                      </a:pPr>
                      <a:r>
                        <a:rPr lang="en-IN" sz="3200" b="1" baseline="0" dirty="0">
                          <a:solidFill>
                            <a:srgbClr val="0A466F"/>
                          </a:solidFill>
                          <a:effectLst/>
                          <a:latin typeface="Avenir Next" panose="020B0503020202020204" pitchFamily="34" charset="0"/>
                          <a:ea typeface="Calibri" panose="020F0502020204030204" pitchFamily="34" charset="0"/>
                          <a:cs typeface="Times New Roman" panose="02020603050405020304" pitchFamily="18" charset="0"/>
                        </a:rPr>
                        <a:t>Consulting</a:t>
                      </a:r>
                    </a:p>
                  </a:txBody>
                  <a:tcPr marL="68580" marR="68580" marT="0" marB="0">
                    <a:solidFill>
                      <a:srgbClr val="F1B655"/>
                    </a:solidFill>
                  </a:tcPr>
                </a:tc>
                <a:tc>
                  <a:txBody>
                    <a:bodyPr/>
                    <a:lstStyle/>
                    <a:p>
                      <a:pPr algn="l">
                        <a:lnSpc>
                          <a:spcPct val="125000"/>
                        </a:lnSpc>
                        <a:spcBef>
                          <a:spcPts val="600"/>
                        </a:spcBef>
                        <a:spcAft>
                          <a:spcPts val="0"/>
                        </a:spcAft>
                      </a:pPr>
                      <a:r>
                        <a:rPr lang="en-IN" sz="3200" b="1" baseline="0" dirty="0">
                          <a:solidFill>
                            <a:srgbClr val="0A466F"/>
                          </a:solidFill>
                          <a:effectLst/>
                          <a:latin typeface="Avenir Next" panose="020B0503020202020204" pitchFamily="34" charset="0"/>
                          <a:ea typeface="Calibri" panose="020F0502020204030204" pitchFamily="34" charset="0"/>
                          <a:cs typeface="Times New Roman" panose="02020603050405020304" pitchFamily="18" charset="0"/>
                        </a:rPr>
                        <a:t>Tech</a:t>
                      </a:r>
                    </a:p>
                  </a:txBody>
                  <a:tcPr marL="68400" marR="68580" marT="0" marB="0">
                    <a:solidFill>
                      <a:srgbClr val="F1B655"/>
                    </a:solidFill>
                  </a:tcPr>
                </a:tc>
                <a:tc>
                  <a:txBody>
                    <a:bodyPr/>
                    <a:lstStyle/>
                    <a:p>
                      <a:pPr algn="l">
                        <a:lnSpc>
                          <a:spcPct val="125000"/>
                        </a:lnSpc>
                        <a:spcBef>
                          <a:spcPts val="600"/>
                        </a:spcBef>
                        <a:spcAft>
                          <a:spcPts val="0"/>
                        </a:spcAft>
                      </a:pPr>
                      <a:r>
                        <a:rPr lang="en-IN" sz="3200" b="1" baseline="0" dirty="0">
                          <a:solidFill>
                            <a:srgbClr val="0A466F"/>
                          </a:solidFill>
                          <a:effectLst/>
                          <a:latin typeface="Avenir Next" panose="020B0503020202020204" pitchFamily="34" charset="0"/>
                          <a:ea typeface="Calibri" panose="020F0502020204030204" pitchFamily="34" charset="0"/>
                          <a:cs typeface="Times New Roman" panose="02020603050405020304" pitchFamily="18" charset="0"/>
                        </a:rPr>
                        <a:t>Financial Services</a:t>
                      </a:r>
                    </a:p>
                  </a:txBody>
                  <a:tcPr marL="68580" marR="68580" marT="0" marB="0">
                    <a:solidFill>
                      <a:srgbClr val="F1B655"/>
                    </a:solidFill>
                  </a:tcPr>
                </a:tc>
                <a:tc>
                  <a:txBody>
                    <a:bodyPr/>
                    <a:lstStyle/>
                    <a:p>
                      <a:pPr algn="l">
                        <a:lnSpc>
                          <a:spcPct val="125000"/>
                        </a:lnSpc>
                        <a:spcBef>
                          <a:spcPts val="600"/>
                        </a:spcBef>
                        <a:spcAft>
                          <a:spcPts val="0"/>
                        </a:spcAft>
                      </a:pPr>
                      <a:r>
                        <a:rPr lang="en-IN" sz="3200" b="1" baseline="0" dirty="0">
                          <a:solidFill>
                            <a:srgbClr val="0A466F"/>
                          </a:solidFill>
                          <a:effectLst/>
                          <a:latin typeface="Avenir Next" panose="020B0503020202020204" pitchFamily="34" charset="0"/>
                          <a:ea typeface="Calibri" panose="020F0502020204030204" pitchFamily="34" charset="0"/>
                          <a:cs typeface="Times New Roman" panose="02020603050405020304" pitchFamily="18" charset="0"/>
                        </a:rPr>
                        <a:t>Media</a:t>
                      </a:r>
                    </a:p>
                  </a:txBody>
                  <a:tcPr marL="68580" marR="68580" marT="0" marB="0">
                    <a:solidFill>
                      <a:srgbClr val="F1B655"/>
                    </a:solidFill>
                  </a:tcPr>
                </a:tc>
                <a:tc>
                  <a:txBody>
                    <a:bodyPr/>
                    <a:lstStyle/>
                    <a:p>
                      <a:pPr algn="l">
                        <a:lnSpc>
                          <a:spcPct val="125000"/>
                        </a:lnSpc>
                        <a:spcBef>
                          <a:spcPts val="600"/>
                        </a:spcBef>
                        <a:spcAft>
                          <a:spcPts val="0"/>
                        </a:spcAft>
                      </a:pPr>
                      <a:r>
                        <a:rPr lang="en-IN" sz="3200" b="1" baseline="0" dirty="0">
                          <a:solidFill>
                            <a:srgbClr val="0A466F"/>
                          </a:solidFill>
                          <a:effectLst/>
                          <a:latin typeface="Avenir Next" panose="020B0503020202020204" pitchFamily="34" charset="0"/>
                          <a:ea typeface="Calibri" panose="020F0502020204030204" pitchFamily="34" charset="0"/>
                          <a:cs typeface="Times New Roman" panose="02020603050405020304" pitchFamily="18" charset="0"/>
                        </a:rPr>
                        <a:t>Think Tanks</a:t>
                      </a:r>
                    </a:p>
                  </a:txBody>
                  <a:tcPr marL="68580" marR="68580" marT="0" marB="0">
                    <a:solidFill>
                      <a:srgbClr val="F1B655"/>
                    </a:solidFill>
                  </a:tcPr>
                </a:tc>
                <a:tc>
                  <a:txBody>
                    <a:bodyPr/>
                    <a:lstStyle/>
                    <a:p>
                      <a:pPr algn="l">
                        <a:lnSpc>
                          <a:spcPct val="125000"/>
                        </a:lnSpc>
                        <a:spcBef>
                          <a:spcPts val="600"/>
                        </a:spcBef>
                        <a:spcAft>
                          <a:spcPts val="0"/>
                        </a:spcAft>
                      </a:pPr>
                      <a:r>
                        <a:rPr lang="en-IN" sz="3200" b="1" baseline="0" dirty="0">
                          <a:solidFill>
                            <a:srgbClr val="0A466F"/>
                          </a:solidFill>
                          <a:effectLst/>
                          <a:latin typeface="Avenir Next" panose="020B0503020202020204" pitchFamily="34" charset="0"/>
                          <a:ea typeface="Calibri" panose="020F0502020204030204" pitchFamily="34" charset="0"/>
                          <a:cs typeface="Times New Roman" panose="02020603050405020304" pitchFamily="18" charset="0"/>
                        </a:rPr>
                        <a:t>Consumer</a:t>
                      </a:r>
                    </a:p>
                  </a:txBody>
                  <a:tcPr marL="68580" marR="68580" marT="0" marB="0">
                    <a:solidFill>
                      <a:srgbClr val="F1B655"/>
                    </a:solidFill>
                  </a:tcPr>
                </a:tc>
                <a:extLst>
                  <a:ext uri="{0D108BD9-81ED-4DB2-BD59-A6C34878D82A}">
                    <a16:rowId xmlns:a16="http://schemas.microsoft.com/office/drawing/2014/main" val="1968135362"/>
                  </a:ext>
                </a:extLst>
              </a:tr>
              <a:tr h="468933">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Accenture</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Amazon</a:t>
                      </a:r>
                    </a:p>
                  </a:txBody>
                  <a:tcPr marL="6840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American Express</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BBC News</a:t>
                      </a:r>
                    </a:p>
                  </a:txBody>
                  <a:tcPr marL="68580" marR="68580" marT="0" marB="0">
                    <a:solidFill>
                      <a:schemeClr val="bg1">
                        <a:lumMod val="75000"/>
                      </a:schemeClr>
                    </a:solidFill>
                  </a:tcPr>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Carnegie India</a:t>
                      </a:r>
                    </a:p>
                  </a:txBody>
                  <a:tcPr marL="68580" marR="68580" marT="0" marB="0">
                    <a:solidFill>
                      <a:schemeClr val="bg1">
                        <a:lumMod val="75000"/>
                      </a:schemeClr>
                    </a:solidFill>
                  </a:tcPr>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Hindustan Unilever</a:t>
                      </a:r>
                    </a:p>
                  </a:txBody>
                  <a:tcPr marL="68580" marR="68580" marT="0" marB="0">
                    <a:solidFill>
                      <a:schemeClr val="bg1">
                        <a:lumMod val="75000"/>
                      </a:schemeClr>
                    </a:solidFill>
                  </a:tcPr>
                </a:tc>
                <a:extLst>
                  <a:ext uri="{0D108BD9-81ED-4DB2-BD59-A6C34878D82A}">
                    <a16:rowId xmlns:a16="http://schemas.microsoft.com/office/drawing/2014/main" val="3411429291"/>
                  </a:ext>
                </a:extLst>
              </a:tr>
              <a:tr h="468933">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Capgemini</a:t>
                      </a:r>
                    </a:p>
                  </a:txBody>
                  <a:tcPr marL="68580" marR="68580" marT="0" marB="0"/>
                </a:tc>
                <a:tc>
                  <a:txBody>
                    <a:bodyPr/>
                    <a:lstStyle/>
                    <a:p>
                      <a:pPr algn="l">
                        <a:lnSpc>
                          <a:spcPct val="125000"/>
                        </a:lnSpc>
                        <a:spcBef>
                          <a:spcPts val="600"/>
                        </a:spcBef>
                        <a:spcAft>
                          <a:spcPts val="0"/>
                        </a:spcAft>
                      </a:pPr>
                      <a:r>
                        <a:rPr lang="en-IN" sz="2400" baseline="0" dirty="0" err="1">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BookMyShow</a:t>
                      </a: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Barclays</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Bloomberg Quint</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Centre for Policy Research</a:t>
                      </a:r>
                    </a:p>
                  </a:txBody>
                  <a:tcPr marL="68580" marR="68580" marT="0" marB="0"/>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IKEA</a:t>
                      </a:r>
                    </a:p>
                  </a:txBody>
                  <a:tcPr marL="68580" marR="68580" marT="0" marB="0"/>
                </a:tc>
                <a:extLst>
                  <a:ext uri="{0D108BD9-81ED-4DB2-BD59-A6C34878D82A}">
                    <a16:rowId xmlns:a16="http://schemas.microsoft.com/office/drawing/2014/main" val="4063184388"/>
                  </a:ext>
                </a:extLst>
              </a:tr>
              <a:tr h="468933">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Deloitte</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BYJU’s</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BNP Paribas</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CNBC TV-18</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DRDO</a:t>
                      </a:r>
                    </a:p>
                  </a:txBody>
                  <a:tcPr marL="68580" marR="68580" marT="0" marB="0"/>
                </a:tc>
                <a:tc>
                  <a:txBody>
                    <a:bodyPr/>
                    <a:lstStyle/>
                    <a:p>
                      <a:pPr algn="l">
                        <a:lnSpc>
                          <a:spcPct val="125000"/>
                        </a:lnSpc>
                        <a:spcBef>
                          <a:spcPts val="600"/>
                        </a:spcBef>
                        <a:spcAft>
                          <a:spcPts val="0"/>
                        </a:spcAft>
                      </a:pPr>
                      <a:r>
                        <a:rPr lang="en-IN" sz="2400" baseline="0" dirty="0" err="1">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L’Oreal</a:t>
                      </a: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809070"/>
                  </a:ext>
                </a:extLst>
              </a:tr>
              <a:tr h="468933">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E&amp;Y</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Cisco</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BNY Mellon</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Conde Nast</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NITI Aayog</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Louis Vuitton</a:t>
                      </a:r>
                    </a:p>
                  </a:txBody>
                  <a:tcPr marL="68580" marR="68580" marT="0" marB="0"/>
                </a:tc>
                <a:extLst>
                  <a:ext uri="{0D108BD9-81ED-4DB2-BD59-A6C34878D82A}">
                    <a16:rowId xmlns:a16="http://schemas.microsoft.com/office/drawing/2014/main" val="3570786078"/>
                  </a:ext>
                </a:extLst>
              </a:tr>
              <a:tr h="468933">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KPMG</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Cognizant</a:t>
                      </a:r>
                    </a:p>
                  </a:txBody>
                  <a:tcPr marL="68400" marR="68580" marT="0" marB="0"/>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Citi India</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FCB </a:t>
                      </a:r>
                      <a:r>
                        <a:rPr lang="en-IN" sz="2400" baseline="0" dirty="0" err="1">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Ulka</a:t>
                      </a: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World Bank</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Nestle</a:t>
                      </a:r>
                    </a:p>
                  </a:txBody>
                  <a:tcPr marL="68580" marR="68580" marT="0" marB="0">
                    <a:solidFill>
                      <a:schemeClr val="bg1">
                        <a:lumMod val="75000"/>
                      </a:schemeClr>
                    </a:solidFill>
                  </a:tcPr>
                </a:tc>
                <a:extLst>
                  <a:ext uri="{0D108BD9-81ED-4DB2-BD59-A6C34878D82A}">
                    <a16:rowId xmlns:a16="http://schemas.microsoft.com/office/drawing/2014/main" val="2690328514"/>
                  </a:ext>
                </a:extLst>
              </a:tr>
              <a:tr h="468933">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McKinsey</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CRED</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Credit Suisse</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Genesis </a:t>
                      </a:r>
                      <a:r>
                        <a:rPr lang="en-IN" sz="2400" baseline="0" dirty="0" err="1">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Burson-Marsteller</a:t>
                      </a: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United Nations</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Nike</a:t>
                      </a:r>
                    </a:p>
                  </a:txBody>
                  <a:tcPr marL="68580" marR="68580" marT="0" marB="0"/>
                </a:tc>
                <a:extLst>
                  <a:ext uri="{0D108BD9-81ED-4DB2-BD59-A6C34878D82A}">
                    <a16:rowId xmlns:a16="http://schemas.microsoft.com/office/drawing/2014/main" val="2660055681"/>
                  </a:ext>
                </a:extLst>
              </a:tr>
              <a:tr h="468933">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PwC</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Google</a:t>
                      </a:r>
                    </a:p>
                  </a:txBody>
                  <a:tcPr marL="6840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CRISIL</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Harper Collins</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World Economic Forum</a:t>
                      </a:r>
                    </a:p>
                  </a:txBody>
                  <a:tcPr marL="68580" marR="68580" marT="0" marB="0"/>
                </a:tc>
                <a:tc>
                  <a:txBody>
                    <a:bodyPr/>
                    <a:lstStyle/>
                    <a:p>
                      <a:pPr algn="l">
                        <a:lnSpc>
                          <a:spcPct val="125000"/>
                        </a:lnSpc>
                        <a:spcBef>
                          <a:spcPts val="600"/>
                        </a:spcBef>
                        <a:spcAft>
                          <a:spcPts val="0"/>
                        </a:spcAft>
                      </a:pPr>
                      <a:r>
                        <a:rPr lang="en-IN" sz="2400" baseline="0" dirty="0" err="1">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Nykaa</a:t>
                      </a: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7257536"/>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Hewlett Packard</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DBS</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J. Walter Thompson</a:t>
                      </a: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OYO</a:t>
                      </a:r>
                    </a:p>
                  </a:txBody>
                  <a:tcPr marL="68580" marR="68580" marT="0" marB="0"/>
                </a:tc>
                <a:extLst>
                  <a:ext uri="{0D108BD9-81ED-4DB2-BD59-A6C34878D82A}">
                    <a16:rowId xmlns:a16="http://schemas.microsoft.com/office/drawing/2014/main" val="2791404734"/>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err="1">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Hotstar</a:t>
                      </a: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Deutsche Bank</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Leo Burnett</a:t>
                      </a: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Pepsi Co</a:t>
                      </a:r>
                    </a:p>
                  </a:txBody>
                  <a:tcPr marL="68580" marR="68580" marT="0" marB="0"/>
                </a:tc>
                <a:extLst>
                  <a:ext uri="{0D108BD9-81ED-4DB2-BD59-A6C34878D82A}">
                    <a16:rowId xmlns:a16="http://schemas.microsoft.com/office/drawing/2014/main" val="231501871"/>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IBM</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DSP Blackrock</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Lowe Lintas</a:t>
                      </a:r>
                    </a:p>
                  </a:txBody>
                  <a:tcPr marL="68580" marR="68580" marT="0" marB="0">
                    <a:solidFill>
                      <a:schemeClr val="bg1">
                        <a:lumMod val="75000"/>
                      </a:schemeClr>
                    </a:solidFill>
                  </a:tcPr>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err="1">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Swiggy</a:t>
                      </a: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09630498"/>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Infosys</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Franklin Templeton</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McCann Erickson</a:t>
                      </a: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The Walt Disney Company</a:t>
                      </a:r>
                    </a:p>
                  </a:txBody>
                  <a:tcPr marL="68580" marR="68580" marT="0" marB="0">
                    <a:solidFill>
                      <a:schemeClr val="bg1">
                        <a:lumMod val="75000"/>
                      </a:schemeClr>
                    </a:solidFill>
                  </a:tcPr>
                </a:tc>
                <a:extLst>
                  <a:ext uri="{0D108BD9-81ED-4DB2-BD59-A6C34878D82A}">
                    <a16:rowId xmlns:a16="http://schemas.microsoft.com/office/drawing/2014/main" val="500010148"/>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Intel</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Goldman Sachs</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Ogilvy</a:t>
                      </a:r>
                    </a:p>
                  </a:txBody>
                  <a:tcPr marL="68580" marR="68580" marT="0" marB="0">
                    <a:solidFill>
                      <a:schemeClr val="bg1">
                        <a:lumMod val="75000"/>
                      </a:schemeClr>
                    </a:solidFill>
                  </a:tcPr>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Titan</a:t>
                      </a:r>
                    </a:p>
                  </a:txBody>
                  <a:tcPr marL="68580" marR="68580" marT="0" marB="0"/>
                </a:tc>
                <a:extLst>
                  <a:ext uri="{0D108BD9-81ED-4DB2-BD59-A6C34878D82A}">
                    <a16:rowId xmlns:a16="http://schemas.microsoft.com/office/drawing/2014/main" val="2785460624"/>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LinkedIn</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HSBC</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Penguin Random House</a:t>
                      </a: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Uber</a:t>
                      </a:r>
                    </a:p>
                  </a:txBody>
                  <a:tcPr marL="68580" marR="68580" marT="0" marB="0"/>
                </a:tc>
                <a:extLst>
                  <a:ext uri="{0D108BD9-81ED-4DB2-BD59-A6C34878D82A}">
                    <a16:rowId xmlns:a16="http://schemas.microsoft.com/office/drawing/2014/main" val="2289373222"/>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Microsoft</a:t>
                      </a:r>
                    </a:p>
                  </a:txBody>
                  <a:tcPr marL="6840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JPMorgan</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Publicis</a:t>
                      </a: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Zomato</a:t>
                      </a:r>
                    </a:p>
                  </a:txBody>
                  <a:tcPr marL="68580" marR="68580" marT="0" marB="0"/>
                </a:tc>
                <a:extLst>
                  <a:ext uri="{0D108BD9-81ED-4DB2-BD59-A6C34878D82A}">
                    <a16:rowId xmlns:a16="http://schemas.microsoft.com/office/drawing/2014/main" val="2827732410"/>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Paytm</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Morgan Stanley</a:t>
                      </a:r>
                    </a:p>
                  </a:txBody>
                  <a:tcPr marL="68580" marR="68580" marT="0" marB="0">
                    <a:solidFill>
                      <a:schemeClr val="bg1">
                        <a:lumMod val="75000"/>
                      </a:schemeClr>
                    </a:solidFill>
                  </a:tcPr>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Saatchi &amp; Saatchi</a:t>
                      </a: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333997"/>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Samsung</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Thomson Reuters</a:t>
                      </a:r>
                    </a:p>
                  </a:txBody>
                  <a:tcPr marL="6858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The Economic Times</a:t>
                      </a: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5875453"/>
                  </a:ext>
                </a:extLst>
              </a:tr>
              <a:tr h="468933">
                <a:tc>
                  <a:txBody>
                    <a:bodyPr/>
                    <a:lstStyle/>
                    <a:p>
                      <a:pPr algn="l">
                        <a:lnSpc>
                          <a:spcPct val="125000"/>
                        </a:lnSpc>
                        <a:spcBef>
                          <a:spcPts val="600"/>
                        </a:spcBef>
                        <a:spcAft>
                          <a:spcPts val="0"/>
                        </a:spcAft>
                      </a:pPr>
                      <a:endParaRPr lang="en-IN" sz="2400" baseline="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TCS</a:t>
                      </a:r>
                    </a:p>
                  </a:txBody>
                  <a:tcPr marL="68400" marR="68580" marT="0" marB="0"/>
                </a:tc>
                <a:tc>
                  <a:txBody>
                    <a:bodyPr/>
                    <a:lstStyle/>
                    <a:p>
                      <a:pPr algn="l">
                        <a:lnSpc>
                          <a:spcPct val="125000"/>
                        </a:lnSpc>
                        <a:spcBef>
                          <a:spcPts val="600"/>
                        </a:spcBef>
                        <a:spcAft>
                          <a:spcPts val="0"/>
                        </a:spcAft>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UBS</a:t>
                      </a:r>
                    </a:p>
                  </a:txBody>
                  <a:tcPr marL="68580" marR="68580" marT="0" marB="0">
                    <a:solidFill>
                      <a:schemeClr val="bg1">
                        <a:lumMod val="75000"/>
                      </a:schemeClr>
                    </a:solidFill>
                  </a:tcPr>
                </a:tc>
                <a:tc>
                  <a:txBody>
                    <a:bodyPr/>
                    <a:lstStyle/>
                    <a:p>
                      <a:pPr marL="0" marR="0" lvl="0" indent="0" algn="l" defTabSz="821531" eaLnBrk="1" fontAlgn="auto" latinLnBrk="0" hangingPunct="1">
                        <a:lnSpc>
                          <a:spcPct val="125000"/>
                        </a:lnSpc>
                        <a:spcBef>
                          <a:spcPts val="600"/>
                        </a:spcBef>
                        <a:spcAft>
                          <a:spcPts val="0"/>
                        </a:spcAft>
                        <a:buClrTx/>
                        <a:buSzTx/>
                        <a:buFontTx/>
                        <a:buNone/>
                        <a:tabLst/>
                        <a:defRPr/>
                      </a:pPr>
                      <a:r>
                        <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rPr>
                        <a:t>The New York Times</a:t>
                      </a:r>
                    </a:p>
                  </a:txBody>
                  <a:tcPr marL="68580" marR="68580" marT="0" marB="0">
                    <a:solidFill>
                      <a:schemeClr val="bg1">
                        <a:lumMod val="75000"/>
                      </a:schemeClr>
                    </a:solidFill>
                  </a:tcPr>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25000"/>
                        </a:lnSpc>
                        <a:spcBef>
                          <a:spcPts val="600"/>
                        </a:spcBef>
                        <a:spcAft>
                          <a:spcPts val="0"/>
                        </a:spcAft>
                      </a:pPr>
                      <a:endParaRPr lang="en-IN" sz="2400" baseline="0" dirty="0">
                        <a:solidFill>
                          <a:schemeClr val="tx1">
                            <a:lumMod val="65000"/>
                            <a:lumOff val="35000"/>
                          </a:schemeClr>
                        </a:solidFill>
                        <a:effectLst/>
                        <a:latin typeface="Avenir Next" panose="020B05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39267935"/>
                  </a:ext>
                </a:extLst>
              </a:tr>
            </a:tbl>
          </a:graphicData>
        </a:graphic>
      </p:graphicFrame>
    </p:spTree>
    <p:extLst>
      <p:ext uri="{BB962C8B-B14F-4D97-AF65-F5344CB8AC3E}">
        <p14:creationId xmlns:p14="http://schemas.microsoft.com/office/powerpoint/2010/main" val="110889926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517921"/>
            <a:ext cx="15521402" cy="1123468"/>
          </a:xfrm>
          <a:prstGeom prst="rect">
            <a:avLst/>
          </a:prstGeom>
        </p:spPr>
        <p:txBody>
          <a:bodyPr/>
          <a:lstStyle/>
          <a:p>
            <a:r>
              <a:rPr lang="en-US" sz="6600" dirty="0"/>
              <a:t>Alumni Achievements</a:t>
            </a:r>
            <a:endParaRPr sz="6600" dirty="0"/>
          </a:p>
        </p:txBody>
      </p:sp>
      <p:sp>
        <p:nvSpPr>
          <p:cNvPr id="3" name="Introduction goes here">
            <a:extLst>
              <a:ext uri="{FF2B5EF4-FFF2-40B4-BE49-F238E27FC236}">
                <a16:creationId xmlns:a16="http://schemas.microsoft.com/office/drawing/2014/main" id="{AB18E440-4027-4049-8F33-D092DCE11F78}"/>
              </a:ext>
            </a:extLst>
          </p:cNvPr>
          <p:cNvSpPr txBox="1">
            <a:spLocks noGrp="1"/>
          </p:cNvSpPr>
          <p:nvPr>
            <p:ph type="body" sz="quarter" idx="13"/>
          </p:nvPr>
        </p:nvSpPr>
        <p:spPr>
          <a:xfrm>
            <a:off x="5236575" y="1731681"/>
            <a:ext cx="14716126" cy="590662"/>
          </a:xfrm>
          <a:prstGeom prst="rect">
            <a:avLst/>
          </a:prstGeom>
        </p:spPr>
        <p:txBody>
          <a:bodyPr anchor="ctr"/>
          <a:lstStyle>
            <a:lvl1pPr algn="ctr">
              <a:defRPr sz="3200">
                <a:solidFill>
                  <a:srgbClr val="53585F"/>
                </a:solidFill>
                <a:latin typeface="Avenir Next" panose="020B0503020202020204" pitchFamily="34" charset="0"/>
                <a:ea typeface="Helvetica Neue"/>
                <a:cs typeface="Helvetica Neue"/>
                <a:sym typeface="Helvetica Neue"/>
              </a:defRPr>
            </a:lvl1pPr>
          </a:lstStyle>
          <a:p>
            <a:r>
              <a:rPr lang="en-US" sz="4000" dirty="0"/>
              <a:t>Our alumni are going places…literally</a:t>
            </a:r>
          </a:p>
        </p:txBody>
      </p:sp>
      <p:pic>
        <p:nvPicPr>
          <p:cNvPr id="1026" name="Picture 2">
            <a:extLst>
              <a:ext uri="{FF2B5EF4-FFF2-40B4-BE49-F238E27FC236}">
                <a16:creationId xmlns:a16="http://schemas.microsoft.com/office/drawing/2014/main" id="{C4BB49E4-8B9A-4C4A-B2F5-5FD4DE4CBAD2}"/>
              </a:ext>
            </a:extLst>
          </p:cNvPr>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881" y="3450637"/>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A66E288-C079-594E-94DA-B88FBD6FFA6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56703" y="3450637"/>
            <a:ext cx="2009118" cy="2011680"/>
          </a:xfrm>
          <a:prstGeom prst="rect">
            <a:avLst/>
          </a:prstGeom>
          <a:noFill/>
          <a:extLst>
            <a:ext uri="{909E8E84-426E-40DD-AFC4-6F175D3DCCD1}">
              <a14:hiddenFill xmlns:a14="http://schemas.microsoft.com/office/drawing/2010/main">
                <a:solidFill>
                  <a:srgbClr val="FFFFFF"/>
                </a:solidFill>
              </a14:hiddenFill>
            </a:ext>
          </a:extLst>
        </p:spPr>
      </p:pic>
      <p:sp>
        <p:nvSpPr>
          <p:cNvPr id="42" name="Shape 62">
            <a:extLst>
              <a:ext uri="{FF2B5EF4-FFF2-40B4-BE49-F238E27FC236}">
                <a16:creationId xmlns:a16="http://schemas.microsoft.com/office/drawing/2014/main" id="{EDB519CD-CDBB-D94F-ADE5-3A59D8858FDD}"/>
              </a:ext>
            </a:extLst>
          </p:cNvPr>
          <p:cNvSpPr/>
          <p:nvPr/>
        </p:nvSpPr>
        <p:spPr>
          <a:xfrm>
            <a:off x="3019506" y="3450637"/>
            <a:ext cx="3613690"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Aarathi</a:t>
            </a: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 Ganesan</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Literary &amp; Cultural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Minor : International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University of Oxford</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Journalism | Editor – The Bastion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44" name="Shape 62">
            <a:extLst>
              <a:ext uri="{FF2B5EF4-FFF2-40B4-BE49-F238E27FC236}">
                <a16:creationId xmlns:a16="http://schemas.microsoft.com/office/drawing/2014/main" id="{ECCA1C36-AD64-0349-B7FA-083DC5A7287C}"/>
              </a:ext>
            </a:extLst>
          </p:cNvPr>
          <p:cNvSpPr/>
          <p:nvPr/>
        </p:nvSpPr>
        <p:spPr>
          <a:xfrm>
            <a:off x="9089327" y="3450637"/>
            <a:ext cx="3624450"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Malvika</a:t>
            </a: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 Bhagwat</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Psychology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Minor : Literary &amp; Cultural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Harvard University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EdTech | Director – Owl Ventures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46" name="Shape 62">
            <a:extLst>
              <a:ext uri="{FF2B5EF4-FFF2-40B4-BE49-F238E27FC236}">
                <a16:creationId xmlns:a16="http://schemas.microsoft.com/office/drawing/2014/main" id="{C6A09376-03B2-0D41-AB7E-E36C5D58C0FD}"/>
              </a:ext>
            </a:extLst>
          </p:cNvPr>
          <p:cNvSpPr/>
          <p:nvPr/>
        </p:nvSpPr>
        <p:spPr>
          <a:xfrm>
            <a:off x="20996589" y="10280649"/>
            <a:ext cx="3199841"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Vishal George</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Economics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Minor : Mathematics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University of Warwick</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Behavioural Science  | Head – Ogilvy NZ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49" name="Shape 62">
            <a:extLst>
              <a:ext uri="{FF2B5EF4-FFF2-40B4-BE49-F238E27FC236}">
                <a16:creationId xmlns:a16="http://schemas.microsoft.com/office/drawing/2014/main" id="{0CE15A2F-759F-FE4E-BE17-CC1569990D4B}"/>
              </a:ext>
            </a:extLst>
          </p:cNvPr>
          <p:cNvSpPr/>
          <p:nvPr/>
        </p:nvSpPr>
        <p:spPr>
          <a:xfrm>
            <a:off x="9095987" y="7002803"/>
            <a:ext cx="3617790"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Nioshi</a:t>
            </a: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 Shah</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Psychology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Minor : Sociology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University of Chicago</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Research &amp; Writing Fellow | The African American Policy Forum</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50" name="Shape 62">
            <a:extLst>
              <a:ext uri="{FF2B5EF4-FFF2-40B4-BE49-F238E27FC236}">
                <a16:creationId xmlns:a16="http://schemas.microsoft.com/office/drawing/2014/main" id="{E3E55F62-679E-3141-B78D-0FF0D8659533}"/>
              </a:ext>
            </a:extLst>
          </p:cNvPr>
          <p:cNvSpPr/>
          <p:nvPr/>
        </p:nvSpPr>
        <p:spPr>
          <a:xfrm>
            <a:off x="15172468" y="3450637"/>
            <a:ext cx="3365427"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Hemakshi</a:t>
            </a: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 </a:t>
            </a: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Meghani</a:t>
            </a: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Marketing</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Minor : Literary &amp; Cultural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Harvard University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Entrepreneurship | Co-founder – Indian School of Democracy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52" name="Shape 62">
            <a:extLst>
              <a:ext uri="{FF2B5EF4-FFF2-40B4-BE49-F238E27FC236}">
                <a16:creationId xmlns:a16="http://schemas.microsoft.com/office/drawing/2014/main" id="{9DD73D93-1636-6D47-AE71-AD258299FE46}"/>
              </a:ext>
            </a:extLst>
          </p:cNvPr>
          <p:cNvSpPr/>
          <p:nvPr/>
        </p:nvSpPr>
        <p:spPr>
          <a:xfrm>
            <a:off x="21000685" y="7002803"/>
            <a:ext cx="3019899"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Vaishnavi </a:t>
            </a: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Bala</a:t>
            </a: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Finance</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Minor : Economics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Columbia University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Development Practice | IFC, World Bank</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55" name="Shape 62">
            <a:extLst>
              <a:ext uri="{FF2B5EF4-FFF2-40B4-BE49-F238E27FC236}">
                <a16:creationId xmlns:a16="http://schemas.microsoft.com/office/drawing/2014/main" id="{946C7521-B10A-C44A-A840-35B70A896E8A}"/>
              </a:ext>
            </a:extLst>
          </p:cNvPr>
          <p:cNvSpPr/>
          <p:nvPr/>
        </p:nvSpPr>
        <p:spPr>
          <a:xfrm>
            <a:off x="9089327" y="10280649"/>
            <a:ext cx="3624450"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Saumya</a:t>
            </a: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 Sampath</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I : International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II : Digital Marketing &amp; Communications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Pursuing postgraduate education | Fletcher School of Law &amp; Diplomacy – Tufts University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56" name="Shape 62">
            <a:extLst>
              <a:ext uri="{FF2B5EF4-FFF2-40B4-BE49-F238E27FC236}">
                <a16:creationId xmlns:a16="http://schemas.microsoft.com/office/drawing/2014/main" id="{9D15C493-DE50-D548-BD24-E93697E5B09A}"/>
              </a:ext>
            </a:extLst>
          </p:cNvPr>
          <p:cNvSpPr/>
          <p:nvPr/>
        </p:nvSpPr>
        <p:spPr>
          <a:xfrm>
            <a:off x="15175030" y="7002803"/>
            <a:ext cx="3358769"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Aditya Ashok </a:t>
            </a: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Balu</a:t>
            </a: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International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The John Hopkins University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Communications Specialist  – United Nations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58" name="Shape 62">
            <a:extLst>
              <a:ext uri="{FF2B5EF4-FFF2-40B4-BE49-F238E27FC236}">
                <a16:creationId xmlns:a16="http://schemas.microsoft.com/office/drawing/2014/main" id="{08ACA184-CE0A-7E41-884D-DBD5A4B95F49}"/>
              </a:ext>
            </a:extLst>
          </p:cNvPr>
          <p:cNvSpPr/>
          <p:nvPr/>
        </p:nvSpPr>
        <p:spPr>
          <a:xfrm>
            <a:off x="15172469" y="10280649"/>
            <a:ext cx="3361330"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Swetha Murali</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International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The John Hopkins University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Business Development | Executive – Airbus </a:t>
            </a:r>
            <a:r>
              <a:rPr kumimoji="0" lang="en-US" sz="1800" b="0" i="0" u="none" strike="noStrike" kern="0" cap="none" spc="0" normalizeH="0" baseline="0" noProof="0" dirty="0" err="1">
                <a:ln>
                  <a:noFill/>
                </a:ln>
                <a:solidFill>
                  <a:srgbClr val="53585F"/>
                </a:solidFill>
                <a:effectLst/>
                <a:uLnTx/>
                <a:uFillTx/>
                <a:latin typeface="Avenir Next" panose="020B0503020202020204" pitchFamily="34" charset="0"/>
                <a:sym typeface="Gill Sans"/>
              </a:rPr>
              <a:t>Defence</a:t>
            </a: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 and Space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61" name="Shape 62">
            <a:extLst>
              <a:ext uri="{FF2B5EF4-FFF2-40B4-BE49-F238E27FC236}">
                <a16:creationId xmlns:a16="http://schemas.microsoft.com/office/drawing/2014/main" id="{7732BE94-07C4-4E43-89EB-CBFD96467735}"/>
              </a:ext>
            </a:extLst>
          </p:cNvPr>
          <p:cNvSpPr/>
          <p:nvPr/>
        </p:nvSpPr>
        <p:spPr>
          <a:xfrm>
            <a:off x="20996590" y="3450637"/>
            <a:ext cx="3199840"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Shimul</a:t>
            </a: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 </a:t>
            </a: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Bijoor</a:t>
            </a: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Environmental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Minor : Design</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Yale University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Environmental Management | Program Manager – Yale University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62" name="Shape 62">
            <a:extLst>
              <a:ext uri="{FF2B5EF4-FFF2-40B4-BE49-F238E27FC236}">
                <a16:creationId xmlns:a16="http://schemas.microsoft.com/office/drawing/2014/main" id="{73FAA7DF-A3FC-364C-ACFF-A65045CE34D8}"/>
              </a:ext>
            </a:extLst>
          </p:cNvPr>
          <p:cNvSpPr/>
          <p:nvPr/>
        </p:nvSpPr>
        <p:spPr>
          <a:xfrm>
            <a:off x="3024629" y="10280649"/>
            <a:ext cx="3606004"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Rahul Bhatia</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International Studies</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The George Washington University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Foreign Policy Think Tank | Research – Carnegie India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sp>
        <p:nvSpPr>
          <p:cNvPr id="64" name="Shape 62">
            <a:extLst>
              <a:ext uri="{FF2B5EF4-FFF2-40B4-BE49-F238E27FC236}">
                <a16:creationId xmlns:a16="http://schemas.microsoft.com/office/drawing/2014/main" id="{F8AC5175-996A-6247-A035-6B530667C0D5}"/>
              </a:ext>
            </a:extLst>
          </p:cNvPr>
          <p:cNvSpPr/>
          <p:nvPr/>
        </p:nvSpPr>
        <p:spPr>
          <a:xfrm>
            <a:off x="3022067" y="7002803"/>
            <a:ext cx="3834636" cy="2286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90000"/>
              </a:lnSpc>
              <a:defRPr sz="4000">
                <a:solidFill>
                  <a:srgbClr val="3483C9"/>
                </a:solidFill>
              </a:defRPr>
            </a:lvl1pPr>
          </a:lstStyle>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rPr>
              <a:t>Tirth </a:t>
            </a:r>
            <a:r>
              <a:rPr kumimoji="0" lang="en-US" sz="1800" b="0" i="0" u="none" strike="noStrike" kern="0" cap="none" spc="0" normalizeH="0" baseline="0" noProof="0" dirty="0" err="1">
                <a:ln>
                  <a:noFill/>
                </a:ln>
                <a:solidFill>
                  <a:srgbClr val="194679"/>
                </a:solidFill>
                <a:effectLst/>
                <a:uLnTx/>
                <a:uFillTx/>
                <a:latin typeface="Avenir Next" panose="020B0503020202020204" pitchFamily="34" charset="0"/>
                <a:sym typeface="Gill Sans"/>
              </a:rPr>
              <a:t>Manek</a:t>
            </a: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94679"/>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Major : Psychology</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Minor : Music</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Masters : University of Pennsylvania</a:t>
            </a:r>
          </a:p>
          <a:p>
            <a:pPr marL="0" marR="0" lvl="0" indent="0" algn="l" defTabSz="821531" rtl="0" eaLnBrk="1" fontAlgn="auto" latinLnBrk="0" hangingPunct="0">
              <a:lnSpc>
                <a:spcPct val="9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a:p>
            <a:pPr marL="0" marR="0" lvl="0" indent="0" algn="l" defTabSz="821531" rtl="0" eaLnBrk="1" fontAlgn="auto" latinLnBrk="0" hangingPunct="0">
              <a:lnSpc>
                <a:spcPct val="9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85F"/>
                </a:solidFill>
                <a:effectLst/>
                <a:uLnTx/>
                <a:uFillTx/>
                <a:latin typeface="Avenir Next" panose="020B0503020202020204" pitchFamily="34" charset="0"/>
                <a:sym typeface="Gill Sans"/>
              </a:rPr>
              <a:t>Career Pathway : Organizational Development Consultant and Executive Coach </a:t>
            </a:r>
            <a:endParaRPr kumimoji="0" sz="1800" b="0" i="0" u="none" strike="noStrike" kern="0" cap="none" spc="0" normalizeH="0" baseline="0" noProof="0" dirty="0">
              <a:ln>
                <a:noFill/>
              </a:ln>
              <a:solidFill>
                <a:srgbClr val="53585F"/>
              </a:solidFill>
              <a:effectLst/>
              <a:uLnTx/>
              <a:uFillTx/>
              <a:latin typeface="Avenir Next" panose="020B0503020202020204" pitchFamily="34" charset="0"/>
              <a:sym typeface="Gill Sans"/>
            </a:endParaRPr>
          </a:p>
        </p:txBody>
      </p:sp>
      <p:pic>
        <p:nvPicPr>
          <p:cNvPr id="1030" name="Picture 6" descr="Vishal George">
            <a:extLst>
              <a:ext uri="{FF2B5EF4-FFF2-40B4-BE49-F238E27FC236}">
                <a16:creationId xmlns:a16="http://schemas.microsoft.com/office/drawing/2014/main" id="{462F92A2-77C3-F24A-9076-2E05327E0E5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8761404" y="10280649"/>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wetha Murali">
            <a:extLst>
              <a:ext uri="{FF2B5EF4-FFF2-40B4-BE49-F238E27FC236}">
                <a16:creationId xmlns:a16="http://schemas.microsoft.com/office/drawing/2014/main" id="{60C57560-7E37-F541-AE20-1A2935D74E6C}"/>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937283" y="10280649"/>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ahul Bhatia">
            <a:extLst>
              <a:ext uri="{FF2B5EF4-FFF2-40B4-BE49-F238E27FC236}">
                <a16:creationId xmlns:a16="http://schemas.microsoft.com/office/drawing/2014/main" id="{B9D8A512-34CC-3C4D-B635-BD49885BF50F}"/>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86881" y="10280649"/>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0">
            <a:extLst>
              <a:ext uri="{FF2B5EF4-FFF2-40B4-BE49-F238E27FC236}">
                <a16:creationId xmlns:a16="http://schemas.microsoft.com/office/drawing/2014/main" id="{1720153E-128E-6A4F-8D75-F4A0AEE14BE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939845" y="3450637"/>
            <a:ext cx="2011680" cy="2011680"/>
          </a:xfrm>
          <a:prstGeom prst="rect">
            <a:avLst/>
          </a:prstGeom>
          <a:effectLst/>
        </p:spPr>
      </p:pic>
      <p:pic>
        <p:nvPicPr>
          <p:cNvPr id="1038" name="Picture 14">
            <a:extLst>
              <a:ext uri="{FF2B5EF4-FFF2-40B4-BE49-F238E27FC236}">
                <a16:creationId xmlns:a16="http://schemas.microsoft.com/office/drawing/2014/main" id="{78FD9BA0-F222-7242-968E-9920A5968A1B}"/>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786881" y="7002803"/>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ditya Ashok Balu">
            <a:extLst>
              <a:ext uri="{FF2B5EF4-FFF2-40B4-BE49-F238E27FC236}">
                <a16:creationId xmlns:a16="http://schemas.microsoft.com/office/drawing/2014/main" id="{5AF82CB3-453A-1E43-9506-C10993C7F425}"/>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2937283" y="7002803"/>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7C896B79-86A5-504D-9CDC-1FD507BC2CF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761403" y="3450637"/>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aumya Sampath">
            <a:extLst>
              <a:ext uri="{FF2B5EF4-FFF2-40B4-BE49-F238E27FC236}">
                <a16:creationId xmlns:a16="http://schemas.microsoft.com/office/drawing/2014/main" id="{CB689071-2EA9-4542-98A7-506A00A7DC6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4140" y="10280649"/>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B2C362EC-EC50-2F46-BAE2-0013EB72EA3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6703" y="7002803"/>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7BCD069-B972-C84B-A343-9E1F0EDF677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761403" y="7002803"/>
            <a:ext cx="2011680" cy="201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13469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229396" y="517921"/>
            <a:ext cx="15521402" cy="1123468"/>
          </a:xfrm>
          <a:prstGeom prst="rect">
            <a:avLst/>
          </a:prstGeom>
        </p:spPr>
        <p:txBody>
          <a:bodyPr/>
          <a:lstStyle/>
          <a:p>
            <a:r>
              <a:rPr lang="en-US" sz="6600" dirty="0"/>
              <a:t>Holistic Approach</a:t>
            </a:r>
            <a:endParaRPr sz="6600" dirty="0"/>
          </a:p>
        </p:txBody>
      </p:sp>
      <p:grpSp>
        <p:nvGrpSpPr>
          <p:cNvPr id="5" name="Group">
            <a:extLst>
              <a:ext uri="{FF2B5EF4-FFF2-40B4-BE49-F238E27FC236}">
                <a16:creationId xmlns:a16="http://schemas.microsoft.com/office/drawing/2014/main" id="{8AEF4776-021F-4C41-BF8F-AFC4B519899C}"/>
              </a:ext>
            </a:extLst>
          </p:cNvPr>
          <p:cNvGrpSpPr>
            <a:grpSpLocks/>
          </p:cNvGrpSpPr>
          <p:nvPr/>
        </p:nvGrpSpPr>
        <p:grpSpPr>
          <a:xfrm>
            <a:off x="5795772" y="2269952"/>
            <a:ext cx="12792456" cy="10058400"/>
            <a:chOff x="0" y="637406"/>
            <a:chExt cx="10468027" cy="6651883"/>
          </a:xfrm>
        </p:grpSpPr>
        <p:grpSp>
          <p:nvGrpSpPr>
            <p:cNvPr id="6" name="Group">
              <a:extLst>
                <a:ext uri="{FF2B5EF4-FFF2-40B4-BE49-F238E27FC236}">
                  <a16:creationId xmlns:a16="http://schemas.microsoft.com/office/drawing/2014/main" id="{777240B5-7C3C-2E4F-ADF7-4FC893024BC8}"/>
                </a:ext>
              </a:extLst>
            </p:cNvPr>
            <p:cNvGrpSpPr/>
            <p:nvPr/>
          </p:nvGrpSpPr>
          <p:grpSpPr>
            <a:xfrm>
              <a:off x="0" y="637406"/>
              <a:ext cx="10468027" cy="1270001"/>
              <a:chOff x="0" y="0"/>
              <a:chExt cx="10468026" cy="1270000"/>
            </a:xfrm>
          </p:grpSpPr>
          <p:grpSp>
            <p:nvGrpSpPr>
              <p:cNvPr id="11" name="Group">
                <a:extLst>
                  <a:ext uri="{FF2B5EF4-FFF2-40B4-BE49-F238E27FC236}">
                    <a16:creationId xmlns:a16="http://schemas.microsoft.com/office/drawing/2014/main" id="{9E58C79E-EF85-7443-AD43-9E360455FB66}"/>
                  </a:ext>
                </a:extLst>
              </p:cNvPr>
              <p:cNvGrpSpPr/>
              <p:nvPr/>
            </p:nvGrpSpPr>
            <p:grpSpPr>
              <a:xfrm>
                <a:off x="0" y="0"/>
                <a:ext cx="10468026" cy="1270000"/>
                <a:chOff x="0" y="0"/>
                <a:chExt cx="10468025" cy="1270000"/>
              </a:xfrm>
            </p:grpSpPr>
            <p:sp>
              <p:nvSpPr>
                <p:cNvPr id="15" name="Rectangle">
                  <a:extLst>
                    <a:ext uri="{FF2B5EF4-FFF2-40B4-BE49-F238E27FC236}">
                      <a16:creationId xmlns:a16="http://schemas.microsoft.com/office/drawing/2014/main" id="{71468F80-8F17-E34A-B905-8C3DC0844A0F}"/>
                    </a:ext>
                  </a:extLst>
                </p:cNvPr>
                <p:cNvSpPr>
                  <a:spLocks noChangeAspect="1"/>
                </p:cNvSpPr>
                <p:nvPr/>
              </p:nvSpPr>
              <p:spPr>
                <a:xfrm>
                  <a:off x="0" y="0"/>
                  <a:ext cx="5235625" cy="1270000"/>
                </a:xfrm>
                <a:prstGeom prst="rect">
                  <a:avLst/>
                </a:prstGeom>
                <a:solidFill>
                  <a:srgbClr val="194679"/>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sp>
              <p:nvSpPr>
                <p:cNvPr id="16" name="Rectangle">
                  <a:extLst>
                    <a:ext uri="{FF2B5EF4-FFF2-40B4-BE49-F238E27FC236}">
                      <a16:creationId xmlns:a16="http://schemas.microsoft.com/office/drawing/2014/main" id="{FA1BE3F0-3CB7-EC48-83B3-07B6909C5824}"/>
                    </a:ext>
                  </a:extLst>
                </p:cNvPr>
                <p:cNvSpPr>
                  <a:spLocks noChangeAspect="1"/>
                </p:cNvSpPr>
                <p:nvPr/>
              </p:nvSpPr>
              <p:spPr>
                <a:xfrm>
                  <a:off x="5232400" y="0"/>
                  <a:ext cx="5235625" cy="1270000"/>
                </a:xfrm>
                <a:prstGeom prst="rect">
                  <a:avLst/>
                </a:prstGeom>
                <a:solidFill>
                  <a:srgbClr val="FFB000"/>
                </a:solidFill>
                <a:ln w="12700" cap="flat">
                  <a:noFill/>
                  <a:miter lim="400000"/>
                </a:ln>
                <a:effectLst/>
              </p:spPr>
              <p:txBody>
                <a:bodyPr wrap="square" lIns="0" tIns="0" rIns="0" bIns="0" numCol="1" anchor="t">
                  <a:noAutofit/>
                </a:bodyPr>
                <a:lstStyle/>
                <a:p>
                  <a:endParaRPr sz="8157">
                    <a:latin typeface="Avenir Next" panose="020B0503020202020204" pitchFamily="34" charset="0"/>
                  </a:endParaRPr>
                </a:p>
              </p:txBody>
            </p:sp>
          </p:grpSp>
          <p:grpSp>
            <p:nvGrpSpPr>
              <p:cNvPr id="12" name="Group">
                <a:extLst>
                  <a:ext uri="{FF2B5EF4-FFF2-40B4-BE49-F238E27FC236}">
                    <a16:creationId xmlns:a16="http://schemas.microsoft.com/office/drawing/2014/main" id="{206EAB53-324A-EC4F-B06C-1F2EA8516FBF}"/>
                  </a:ext>
                </a:extLst>
              </p:cNvPr>
              <p:cNvGrpSpPr/>
              <p:nvPr/>
            </p:nvGrpSpPr>
            <p:grpSpPr>
              <a:xfrm>
                <a:off x="317450" y="317499"/>
                <a:ext cx="9833126" cy="635888"/>
                <a:chOff x="0" y="-1"/>
                <a:chExt cx="9833124" cy="635888"/>
              </a:xfrm>
            </p:grpSpPr>
            <p:sp>
              <p:nvSpPr>
                <p:cNvPr id="13" name="Bibendum">
                  <a:extLst>
                    <a:ext uri="{FF2B5EF4-FFF2-40B4-BE49-F238E27FC236}">
                      <a16:creationId xmlns:a16="http://schemas.microsoft.com/office/drawing/2014/main" id="{8F45F378-FD8E-4249-9EC4-0EF91AC7A906}"/>
                    </a:ext>
                  </a:extLst>
                </p:cNvPr>
                <p:cNvSpPr txBox="1"/>
                <p:nvPr/>
              </p:nvSpPr>
              <p:spPr>
                <a:xfrm>
                  <a:off x="0" y="-1"/>
                  <a:ext cx="4597500" cy="6358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00000"/>
                    </a:lnSpc>
                    <a:spcBef>
                      <a:spcPts val="0"/>
                    </a:spcBef>
                    <a:defRPr sz="3500" cap="all">
                      <a:solidFill>
                        <a:srgbClr val="FFFFFF"/>
                      </a:solidFill>
                    </a:defRPr>
                  </a:lvl1pPr>
                </a:lstStyle>
                <a:p>
                  <a:r>
                    <a:rPr lang="en-US" sz="4000" cap="none" dirty="0">
                      <a:latin typeface="Avenir Next" panose="020B0503020202020204" pitchFamily="34" charset="0"/>
                    </a:rPr>
                    <a:t>What we look for?</a:t>
                  </a:r>
                  <a:endParaRPr sz="4000" cap="none" dirty="0">
                    <a:latin typeface="Avenir Next" panose="020B0503020202020204" pitchFamily="34" charset="0"/>
                  </a:endParaRPr>
                </a:p>
              </p:txBody>
            </p:sp>
            <p:sp>
              <p:nvSpPr>
                <p:cNvPr id="14" name="Mollis Purus">
                  <a:extLst>
                    <a:ext uri="{FF2B5EF4-FFF2-40B4-BE49-F238E27FC236}">
                      <a16:creationId xmlns:a16="http://schemas.microsoft.com/office/drawing/2014/main" id="{7147865E-9442-5D4E-8E78-505B804F99DB}"/>
                    </a:ext>
                  </a:extLst>
                </p:cNvPr>
                <p:cNvSpPr txBox="1"/>
                <p:nvPr/>
              </p:nvSpPr>
              <p:spPr>
                <a:xfrm>
                  <a:off x="6531619" y="0"/>
                  <a:ext cx="3301505" cy="635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00000"/>
                    </a:lnSpc>
                    <a:spcBef>
                      <a:spcPts val="0"/>
                    </a:spcBef>
                    <a:defRPr sz="3500" cap="all">
                      <a:solidFill>
                        <a:srgbClr val="FFFFFF"/>
                      </a:solidFill>
                    </a:defRPr>
                  </a:lvl1pPr>
                </a:lstStyle>
                <a:p>
                  <a:r>
                    <a:rPr lang="en-US" sz="4000" cap="none" dirty="0">
                      <a:latin typeface="Avenir Next" panose="020B0503020202020204" pitchFamily="34" charset="0"/>
                    </a:rPr>
                    <a:t>Process</a:t>
                  </a:r>
                  <a:endParaRPr sz="4000" cap="none" dirty="0">
                    <a:latin typeface="Avenir Next" panose="020B0503020202020204" pitchFamily="34" charset="0"/>
                  </a:endParaRPr>
                </a:p>
              </p:txBody>
            </p:sp>
          </p:grpSp>
        </p:grpSp>
        <p:sp>
          <p:nvSpPr>
            <p:cNvPr id="7" name="Line">
              <a:extLst>
                <a:ext uri="{FF2B5EF4-FFF2-40B4-BE49-F238E27FC236}">
                  <a16:creationId xmlns:a16="http://schemas.microsoft.com/office/drawing/2014/main" id="{FB4A8A77-CA64-AA4F-A012-C4DEC88D26B0}"/>
                </a:ext>
              </a:extLst>
            </p:cNvPr>
            <p:cNvSpPr/>
            <p:nvPr/>
          </p:nvSpPr>
          <p:spPr>
            <a:xfrm flipV="1">
              <a:off x="5234012" y="2369315"/>
              <a:ext cx="1" cy="4919974"/>
            </a:xfrm>
            <a:prstGeom prst="line">
              <a:avLst/>
            </a:prstGeom>
            <a:noFill/>
            <a:ln w="63500" cap="flat">
              <a:solidFill>
                <a:srgbClr val="E5E5E5"/>
              </a:solidFill>
              <a:prstDash val="solid"/>
              <a:miter lim="400000"/>
            </a:ln>
            <a:effectLst/>
          </p:spPr>
          <p:txBody>
            <a:bodyPr wrap="square" lIns="71438" tIns="71438" rIns="71438" bIns="71438" numCol="1" anchor="ctr">
              <a:noAutofit/>
            </a:bodyPr>
            <a:lstStyle/>
            <a:p>
              <a:endParaRPr sz="8157" dirty="0">
                <a:latin typeface="Avenir Next" panose="020B0503020202020204" pitchFamily="34" charset="0"/>
              </a:endParaRPr>
            </a:p>
          </p:txBody>
        </p:sp>
      </p:grpSp>
      <p:sp>
        <p:nvSpPr>
          <p:cNvPr id="2" name="Rectangle 1">
            <a:extLst>
              <a:ext uri="{FF2B5EF4-FFF2-40B4-BE49-F238E27FC236}">
                <a16:creationId xmlns:a16="http://schemas.microsoft.com/office/drawing/2014/main" id="{59BD64BC-DF6B-0842-A794-25B6E4E3DE46}"/>
              </a:ext>
            </a:extLst>
          </p:cNvPr>
          <p:cNvSpPr/>
          <p:nvPr/>
        </p:nvSpPr>
        <p:spPr>
          <a:xfrm>
            <a:off x="1434571" y="4750053"/>
            <a:ext cx="10044536" cy="7940635"/>
          </a:xfrm>
          <a:prstGeom prst="rect">
            <a:avLst/>
          </a:prstGeom>
        </p:spPr>
        <p:txBody>
          <a:bodyPr wrap="square">
            <a:spAutoFit/>
          </a:bodyPr>
          <a:lstStyle/>
          <a:p>
            <a:pPr algn="just"/>
            <a:r>
              <a:rPr lang="en-US" sz="3000" dirty="0">
                <a:solidFill>
                  <a:srgbClr val="194679"/>
                </a:solidFill>
                <a:latin typeface="Avenir Next" panose="020B0503020202020204" pitchFamily="34" charset="0"/>
              </a:rPr>
              <a:t>At FLAME, we value your entire experience. Our skilled admissions team takes your holistic achievements into consideration while reviewing your application.</a:t>
            </a:r>
          </a:p>
          <a:p>
            <a:pPr algn="just"/>
            <a:endParaRPr lang="en-US" sz="3000" dirty="0">
              <a:solidFill>
                <a:srgbClr val="194679"/>
              </a:solidFill>
              <a:latin typeface="Avenir Next" panose="020B0503020202020204" pitchFamily="34" charset="0"/>
            </a:endParaRPr>
          </a:p>
          <a:p>
            <a:pPr algn="just"/>
            <a:r>
              <a:rPr lang="en-US" sz="3000" dirty="0">
                <a:solidFill>
                  <a:srgbClr val="194679"/>
                </a:solidFill>
                <a:latin typeface="Avenir Next" panose="020B0503020202020204" pitchFamily="34" charset="0"/>
              </a:rPr>
              <a:t>While strong academic scores are important, we want to meet the person behind them and learn what they value and care for. We are looking for leaders, community builders, involved learners and critical thinkers. We are looking for students with diverse interests who can strengthen the connection between living and learning and participate in everything FLAME has to offer inside and outside of the classroom. We are looking for good communicators who can articulate their case for admission at FLAME.</a:t>
            </a:r>
          </a:p>
          <a:p>
            <a:pPr algn="just"/>
            <a:endParaRPr lang="en-US" sz="3000" dirty="0">
              <a:solidFill>
                <a:srgbClr val="194679"/>
              </a:solidFill>
              <a:latin typeface="Avenir Next" panose="020B0503020202020204" pitchFamily="34" charset="0"/>
            </a:endParaRPr>
          </a:p>
          <a:p>
            <a:pPr algn="just"/>
            <a:r>
              <a:rPr lang="en-US" sz="3000" dirty="0">
                <a:solidFill>
                  <a:srgbClr val="194679"/>
                </a:solidFill>
                <a:latin typeface="Avenir Next" panose="020B0503020202020204" pitchFamily="34" charset="0"/>
              </a:rPr>
              <a:t>Our students are well-rounded, inquiring, imaginative and expressive; and we want it no other way.</a:t>
            </a:r>
          </a:p>
        </p:txBody>
      </p:sp>
      <p:grpSp>
        <p:nvGrpSpPr>
          <p:cNvPr id="39" name="Group 44">
            <a:extLst>
              <a:ext uri="{FF2B5EF4-FFF2-40B4-BE49-F238E27FC236}">
                <a16:creationId xmlns:a16="http://schemas.microsoft.com/office/drawing/2014/main" id="{1E731024-EECC-6B43-B2FE-2496DD610CEE}"/>
              </a:ext>
            </a:extLst>
          </p:cNvPr>
          <p:cNvGrpSpPr>
            <a:grpSpLocks noChangeAspect="1"/>
          </p:cNvGrpSpPr>
          <p:nvPr/>
        </p:nvGrpSpPr>
        <p:grpSpPr>
          <a:xfrm>
            <a:off x="12104080" y="4951309"/>
            <a:ext cx="12089421" cy="6722856"/>
            <a:chOff x="-558947" y="-849239"/>
            <a:chExt cx="11518876" cy="6405577"/>
          </a:xfrm>
        </p:grpSpPr>
        <p:grpSp>
          <p:nvGrpSpPr>
            <p:cNvPr id="40" name="Group 28">
              <a:extLst>
                <a:ext uri="{FF2B5EF4-FFF2-40B4-BE49-F238E27FC236}">
                  <a16:creationId xmlns:a16="http://schemas.microsoft.com/office/drawing/2014/main" id="{DE9C6821-9673-044B-9B8C-90EBEB88CF83}"/>
                </a:ext>
              </a:extLst>
            </p:cNvPr>
            <p:cNvGrpSpPr/>
            <p:nvPr/>
          </p:nvGrpSpPr>
          <p:grpSpPr>
            <a:xfrm>
              <a:off x="-558947" y="-849239"/>
              <a:ext cx="11518876" cy="6405577"/>
              <a:chOff x="-558947" y="-849239"/>
              <a:chExt cx="11518875" cy="6405576"/>
            </a:xfrm>
          </p:grpSpPr>
          <p:sp>
            <p:nvSpPr>
              <p:cNvPr id="56" name="Shape 20">
                <a:extLst>
                  <a:ext uri="{FF2B5EF4-FFF2-40B4-BE49-F238E27FC236}">
                    <a16:creationId xmlns:a16="http://schemas.microsoft.com/office/drawing/2014/main" id="{03B52CA0-3FCB-4B41-92A5-56CEE6F40F13}"/>
                  </a:ext>
                </a:extLst>
              </p:cNvPr>
              <p:cNvSpPr/>
              <p:nvPr/>
            </p:nvSpPr>
            <p:spPr>
              <a:xfrm>
                <a:off x="7659581" y="3052503"/>
                <a:ext cx="2945806" cy="5016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Result is declared in  2 weeks </a:t>
                </a:r>
                <a:endParaRPr sz="3000" dirty="0">
                  <a:latin typeface="Avenir Next" panose="020B0503020202020204" pitchFamily="34" charset="0"/>
                </a:endParaRPr>
              </a:p>
            </p:txBody>
          </p:sp>
          <p:sp>
            <p:nvSpPr>
              <p:cNvPr id="57" name="Shape 21">
                <a:extLst>
                  <a:ext uri="{FF2B5EF4-FFF2-40B4-BE49-F238E27FC236}">
                    <a16:creationId xmlns:a16="http://schemas.microsoft.com/office/drawing/2014/main" id="{455AB98E-CDC1-F546-8892-EE8A1300F34F}"/>
                  </a:ext>
                </a:extLst>
              </p:cNvPr>
              <p:cNvSpPr/>
              <p:nvPr/>
            </p:nvSpPr>
            <p:spPr>
              <a:xfrm>
                <a:off x="7679813" y="1126405"/>
                <a:ext cx="2945806" cy="5016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Appear for FEAT – online examination </a:t>
                </a:r>
                <a:endParaRPr sz="3000" dirty="0">
                  <a:latin typeface="Avenir Next" panose="020B0503020202020204" pitchFamily="34" charset="0"/>
                </a:endParaRPr>
              </a:p>
            </p:txBody>
          </p:sp>
          <p:sp>
            <p:nvSpPr>
              <p:cNvPr id="58" name="Shape 22">
                <a:extLst>
                  <a:ext uri="{FF2B5EF4-FFF2-40B4-BE49-F238E27FC236}">
                    <a16:creationId xmlns:a16="http://schemas.microsoft.com/office/drawing/2014/main" id="{47209CEE-9B7F-9848-8B0E-C743766BEF79}"/>
                  </a:ext>
                </a:extLst>
              </p:cNvPr>
              <p:cNvSpPr/>
              <p:nvPr/>
            </p:nvSpPr>
            <p:spPr>
              <a:xfrm>
                <a:off x="6092403" y="-849239"/>
                <a:ext cx="4867525" cy="3985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On your registered email you will receive the date &amp; time of your FEAT  </a:t>
                </a:r>
                <a:endParaRPr sz="3000" dirty="0">
                  <a:latin typeface="Avenir Next" panose="020B0503020202020204" pitchFamily="34" charset="0"/>
                </a:endParaRPr>
              </a:p>
            </p:txBody>
          </p:sp>
          <p:sp>
            <p:nvSpPr>
              <p:cNvPr id="59" name="Shape 23">
                <a:extLst>
                  <a:ext uri="{FF2B5EF4-FFF2-40B4-BE49-F238E27FC236}">
                    <a16:creationId xmlns:a16="http://schemas.microsoft.com/office/drawing/2014/main" id="{8A69038A-81FF-2E40-B1CA-8D58F7FB5138}"/>
                  </a:ext>
                </a:extLst>
              </p:cNvPr>
              <p:cNvSpPr/>
              <p:nvPr/>
            </p:nvSpPr>
            <p:spPr>
              <a:xfrm>
                <a:off x="742334" y="-758900"/>
                <a:ext cx="4003889" cy="6036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Write your SOP and submit the application </a:t>
                </a:r>
                <a:endParaRPr sz="3000" dirty="0">
                  <a:latin typeface="Avenir Next" panose="020B0503020202020204" pitchFamily="34" charset="0"/>
                </a:endParaRPr>
              </a:p>
            </p:txBody>
          </p:sp>
          <p:sp>
            <p:nvSpPr>
              <p:cNvPr id="60" name="Shape 24">
                <a:extLst>
                  <a:ext uri="{FF2B5EF4-FFF2-40B4-BE49-F238E27FC236}">
                    <a16:creationId xmlns:a16="http://schemas.microsoft.com/office/drawing/2014/main" id="{66B80AAD-6BCC-F440-ADB3-F32E8CBD561D}"/>
                  </a:ext>
                </a:extLst>
              </p:cNvPr>
              <p:cNvSpPr/>
              <p:nvPr/>
            </p:nvSpPr>
            <p:spPr>
              <a:xfrm>
                <a:off x="-558947" y="742158"/>
                <a:ext cx="3513570" cy="6827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Upload your documents: educational &amp; other achievements </a:t>
                </a:r>
              </a:p>
              <a:p>
                <a:endParaRPr sz="3200" dirty="0">
                  <a:latin typeface="Avenir Next" panose="020B0503020202020204" pitchFamily="34" charset="0"/>
                </a:endParaRPr>
              </a:p>
            </p:txBody>
          </p:sp>
          <p:sp>
            <p:nvSpPr>
              <p:cNvPr id="61" name="Shape 25">
                <a:extLst>
                  <a:ext uri="{FF2B5EF4-FFF2-40B4-BE49-F238E27FC236}">
                    <a16:creationId xmlns:a16="http://schemas.microsoft.com/office/drawing/2014/main" id="{D82CB9E4-C55C-B243-A050-06A18EE637B0}"/>
                  </a:ext>
                </a:extLst>
              </p:cNvPr>
              <p:cNvSpPr/>
              <p:nvPr/>
            </p:nvSpPr>
            <p:spPr>
              <a:xfrm>
                <a:off x="-108385" y="3200424"/>
                <a:ext cx="2945805" cy="5016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Pay the application fee, 2000 INR</a:t>
                </a:r>
                <a:endParaRPr sz="3000" dirty="0">
                  <a:latin typeface="Avenir Next" panose="020B0503020202020204" pitchFamily="34" charset="0"/>
                </a:endParaRPr>
              </a:p>
            </p:txBody>
          </p:sp>
          <p:sp>
            <p:nvSpPr>
              <p:cNvPr id="62" name="Shape 26">
                <a:extLst>
                  <a:ext uri="{FF2B5EF4-FFF2-40B4-BE49-F238E27FC236}">
                    <a16:creationId xmlns:a16="http://schemas.microsoft.com/office/drawing/2014/main" id="{8E1E7495-D260-FF44-8C10-21840E972CE7}"/>
                  </a:ext>
                </a:extLst>
              </p:cNvPr>
              <p:cNvSpPr/>
              <p:nvPr/>
            </p:nvSpPr>
            <p:spPr>
              <a:xfrm>
                <a:off x="928617" y="5150960"/>
                <a:ext cx="3661834" cy="4053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dirty="0">
                    <a:latin typeface="Avenir Next" panose="020B0503020202020204" pitchFamily="34" charset="0"/>
                  </a:rPr>
                  <a:t>Fill your personal and  educational details </a:t>
                </a:r>
                <a:endParaRPr sz="3000" dirty="0">
                  <a:latin typeface="Avenir Next" panose="020B0503020202020204" pitchFamily="34" charset="0"/>
                </a:endParaRPr>
              </a:p>
            </p:txBody>
          </p:sp>
          <p:sp>
            <p:nvSpPr>
              <p:cNvPr id="63" name="Shape 27">
                <a:extLst>
                  <a:ext uri="{FF2B5EF4-FFF2-40B4-BE49-F238E27FC236}">
                    <a16:creationId xmlns:a16="http://schemas.microsoft.com/office/drawing/2014/main" id="{A94C6565-2991-AC4E-AEB1-8DE8AF599559}"/>
                  </a:ext>
                </a:extLst>
              </p:cNvPr>
              <p:cNvSpPr/>
              <p:nvPr/>
            </p:nvSpPr>
            <p:spPr>
              <a:xfrm>
                <a:off x="6092404" y="5024564"/>
                <a:ext cx="4512984" cy="5016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z="3000" b="1" dirty="0">
                    <a:solidFill>
                      <a:srgbClr val="00B050"/>
                    </a:solidFill>
                    <a:latin typeface="Avenir Next" panose="020B0503020202020204" pitchFamily="34" charset="0"/>
                  </a:rPr>
                  <a:t>Register on : </a:t>
                </a:r>
                <a:r>
                  <a:rPr lang="en-US" sz="3000" b="1" dirty="0">
                    <a:solidFill>
                      <a:srgbClr val="00B050"/>
                    </a:solidFill>
                    <a:latin typeface="Avenir Next" panose="020B0503020202020204" pitchFamily="34" charset="0"/>
                    <a:hlinkClick r:id="rId3"/>
                  </a:rPr>
                  <a:t>https://www.flame.edu.in/admissions/apply</a:t>
                </a:r>
                <a:r>
                  <a:rPr lang="en-US" sz="3000" b="1" dirty="0">
                    <a:solidFill>
                      <a:srgbClr val="00B050"/>
                    </a:solidFill>
                    <a:latin typeface="Avenir Next" panose="020B0503020202020204" pitchFamily="34" charset="0"/>
                  </a:rPr>
                  <a:t> &amp; Start the Application</a:t>
                </a:r>
              </a:p>
            </p:txBody>
          </p:sp>
        </p:grpSp>
        <p:grpSp>
          <p:nvGrpSpPr>
            <p:cNvPr id="41" name="Group 43">
              <a:extLst>
                <a:ext uri="{FF2B5EF4-FFF2-40B4-BE49-F238E27FC236}">
                  <a16:creationId xmlns:a16="http://schemas.microsoft.com/office/drawing/2014/main" id="{810B919D-300A-5144-82FF-42F8FF0BCAA1}"/>
                </a:ext>
              </a:extLst>
            </p:cNvPr>
            <p:cNvGrpSpPr/>
            <p:nvPr/>
          </p:nvGrpSpPr>
          <p:grpSpPr>
            <a:xfrm>
              <a:off x="3157828" y="672920"/>
              <a:ext cx="4600179" cy="4107657"/>
              <a:chOff x="0" y="0"/>
              <a:chExt cx="4600178" cy="4107656"/>
            </a:xfrm>
          </p:grpSpPr>
          <p:grpSp>
            <p:nvGrpSpPr>
              <p:cNvPr id="42" name="Group 39">
                <a:extLst>
                  <a:ext uri="{FF2B5EF4-FFF2-40B4-BE49-F238E27FC236}">
                    <a16:creationId xmlns:a16="http://schemas.microsoft.com/office/drawing/2014/main" id="{155CDABE-062B-254E-8810-1FEDCABCFE03}"/>
                  </a:ext>
                </a:extLst>
              </p:cNvPr>
              <p:cNvGrpSpPr/>
              <p:nvPr/>
            </p:nvGrpSpPr>
            <p:grpSpPr>
              <a:xfrm>
                <a:off x="0" y="0"/>
                <a:ext cx="4600179" cy="4107657"/>
                <a:chOff x="0" y="0"/>
                <a:chExt cx="4600178" cy="4107656"/>
              </a:xfrm>
            </p:grpSpPr>
            <p:sp>
              <p:nvSpPr>
                <p:cNvPr id="46" name="Shape 29">
                  <a:extLst>
                    <a:ext uri="{FF2B5EF4-FFF2-40B4-BE49-F238E27FC236}">
                      <a16:creationId xmlns:a16="http://schemas.microsoft.com/office/drawing/2014/main" id="{C96F3926-150B-6444-B9E0-7FCEFBD803AA}"/>
                    </a:ext>
                  </a:extLst>
                </p:cNvPr>
                <p:cNvSpPr/>
                <p:nvPr/>
              </p:nvSpPr>
              <p:spPr>
                <a:xfrm>
                  <a:off x="25400" y="0"/>
                  <a:ext cx="4574779" cy="4107657"/>
                </a:xfrm>
                <a:custGeom>
                  <a:avLst/>
                  <a:gdLst/>
                  <a:ahLst/>
                  <a:cxnLst>
                    <a:cxn ang="0">
                      <a:pos x="wd2" y="hd2"/>
                    </a:cxn>
                    <a:cxn ang="5400000">
                      <a:pos x="wd2" y="hd2"/>
                    </a:cxn>
                    <a:cxn ang="10800000">
                      <a:pos x="wd2" y="hd2"/>
                    </a:cxn>
                    <a:cxn ang="16200000">
                      <a:pos x="wd2" y="hd2"/>
                    </a:cxn>
                  </a:cxnLst>
                  <a:rect l="0" t="0" r="r" b="b"/>
                  <a:pathLst>
                    <a:path w="21600" h="21600" extrusionOk="0">
                      <a:moveTo>
                        <a:pt x="9697" y="0"/>
                      </a:moveTo>
                      <a:cubicBezTo>
                        <a:pt x="4342" y="0"/>
                        <a:pt x="0" y="4836"/>
                        <a:pt x="0" y="10800"/>
                      </a:cubicBezTo>
                      <a:cubicBezTo>
                        <a:pt x="0" y="16764"/>
                        <a:pt x="4342" y="21600"/>
                        <a:pt x="9697" y="21600"/>
                      </a:cubicBezTo>
                      <a:cubicBezTo>
                        <a:pt x="11970" y="21600"/>
                        <a:pt x="14059" y="20727"/>
                        <a:pt x="15712" y="19269"/>
                      </a:cubicBezTo>
                      <a:lnTo>
                        <a:pt x="14061" y="17315"/>
                      </a:lnTo>
                      <a:cubicBezTo>
                        <a:pt x="12808" y="18362"/>
                        <a:pt x="11292" y="18929"/>
                        <a:pt x="9697" y="18929"/>
                      </a:cubicBezTo>
                      <a:cubicBezTo>
                        <a:pt x="7748" y="18929"/>
                        <a:pt x="5915" y="18083"/>
                        <a:pt x="4537" y="16547"/>
                      </a:cubicBezTo>
                      <a:cubicBezTo>
                        <a:pt x="3158" y="15012"/>
                        <a:pt x="2399" y="12971"/>
                        <a:pt x="2399" y="10800"/>
                      </a:cubicBezTo>
                      <a:cubicBezTo>
                        <a:pt x="2399" y="8629"/>
                        <a:pt x="3158" y="6588"/>
                        <a:pt x="4537" y="5053"/>
                      </a:cubicBezTo>
                      <a:cubicBezTo>
                        <a:pt x="5915" y="3517"/>
                        <a:pt x="7748" y="2671"/>
                        <a:pt x="9697" y="2671"/>
                      </a:cubicBezTo>
                      <a:cubicBezTo>
                        <a:pt x="11647" y="2671"/>
                        <a:pt x="13478" y="3517"/>
                        <a:pt x="14856" y="5053"/>
                      </a:cubicBezTo>
                      <a:cubicBezTo>
                        <a:pt x="16167" y="6513"/>
                        <a:pt x="16917" y="8432"/>
                        <a:pt x="16987" y="10485"/>
                      </a:cubicBezTo>
                      <a:cubicBezTo>
                        <a:pt x="16003" y="10485"/>
                        <a:pt x="14751" y="10485"/>
                        <a:pt x="14751" y="10485"/>
                      </a:cubicBezTo>
                      <a:lnTo>
                        <a:pt x="18176" y="16028"/>
                      </a:lnTo>
                      <a:lnTo>
                        <a:pt x="21600" y="10485"/>
                      </a:lnTo>
                      <a:cubicBezTo>
                        <a:pt x="21600" y="10485"/>
                        <a:pt x="20355" y="10485"/>
                        <a:pt x="19387" y="10485"/>
                      </a:cubicBezTo>
                      <a:cubicBezTo>
                        <a:pt x="19237" y="4667"/>
                        <a:pt x="14958" y="0"/>
                        <a:pt x="9697" y="0"/>
                      </a:cubicBezTo>
                      <a:close/>
                    </a:path>
                  </a:pathLst>
                </a:custGeom>
                <a:solidFill>
                  <a:srgbClr val="E5E5E5"/>
                </a:solidFill>
                <a:ln w="12700" cap="flat">
                  <a:noFill/>
                  <a:miter lim="400000"/>
                </a:ln>
                <a:effectLst/>
              </p:spPr>
              <p:txBody>
                <a:bodyPr wrap="square" lIns="38100" tIns="38100" rIns="38100" bIns="38100" numCol="1" anchor="ctr">
                  <a:noAutofit/>
                </a:bodyPr>
                <a:lstStyle/>
                <a:p>
                  <a:endParaRPr sz="2400">
                    <a:latin typeface="Avenir Next" panose="020B0503020202020204" pitchFamily="34" charset="0"/>
                  </a:endParaRPr>
                </a:p>
              </p:txBody>
            </p:sp>
            <p:grpSp>
              <p:nvGrpSpPr>
                <p:cNvPr id="47" name="Group 38">
                  <a:extLst>
                    <a:ext uri="{FF2B5EF4-FFF2-40B4-BE49-F238E27FC236}">
                      <a16:creationId xmlns:a16="http://schemas.microsoft.com/office/drawing/2014/main" id="{2C05B9EA-A13A-2F4D-ABB0-51D09B9EC949}"/>
                    </a:ext>
                  </a:extLst>
                </p:cNvPr>
                <p:cNvGrpSpPr/>
                <p:nvPr/>
              </p:nvGrpSpPr>
              <p:grpSpPr>
                <a:xfrm>
                  <a:off x="0" y="179"/>
                  <a:ext cx="4255938" cy="4089389"/>
                  <a:chOff x="0" y="0"/>
                  <a:chExt cx="4255937" cy="4089388"/>
                </a:xfrm>
              </p:grpSpPr>
              <p:sp>
                <p:nvSpPr>
                  <p:cNvPr id="48" name="Shape 30">
                    <a:extLst>
                      <a:ext uri="{FF2B5EF4-FFF2-40B4-BE49-F238E27FC236}">
                        <a16:creationId xmlns:a16="http://schemas.microsoft.com/office/drawing/2014/main" id="{505A1C68-EB3F-D14C-A221-D2AC37548ED4}"/>
                      </a:ext>
                    </a:extLst>
                  </p:cNvPr>
                  <p:cNvSpPr/>
                  <p:nvPr/>
                </p:nvSpPr>
                <p:spPr>
                  <a:xfrm>
                    <a:off x="990595" y="0"/>
                    <a:ext cx="762001" cy="761981"/>
                  </a:xfrm>
                  <a:prstGeom prst="ellipse">
                    <a:avLst/>
                  </a:prstGeom>
                  <a:solidFill>
                    <a:srgbClr val="205C97"/>
                  </a:solid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r>
                      <a:rPr sz="2400" dirty="0">
                        <a:latin typeface="Avenir Next" panose="020B0503020202020204" pitchFamily="34" charset="0"/>
                      </a:rPr>
                      <a:t>5</a:t>
                    </a:r>
                  </a:p>
                </p:txBody>
              </p:sp>
              <p:sp>
                <p:nvSpPr>
                  <p:cNvPr id="49" name="Shape 31">
                    <a:extLst>
                      <a:ext uri="{FF2B5EF4-FFF2-40B4-BE49-F238E27FC236}">
                        <a16:creationId xmlns:a16="http://schemas.microsoft.com/office/drawing/2014/main" id="{3187CA4F-DA90-0E4E-911C-C1094AC5FA86}"/>
                      </a:ext>
                    </a:extLst>
                  </p:cNvPr>
                  <p:cNvSpPr/>
                  <p:nvPr/>
                </p:nvSpPr>
                <p:spPr>
                  <a:xfrm>
                    <a:off x="0" y="990600"/>
                    <a:ext cx="761990" cy="761988"/>
                  </a:xfrm>
                  <a:prstGeom prst="ellipse">
                    <a:avLst/>
                  </a:prstGeom>
                  <a:solidFill>
                    <a:srgbClr val="205C97"/>
                  </a:solid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r>
                      <a:rPr sz="2400">
                        <a:latin typeface="Avenir Next" panose="020B0503020202020204" pitchFamily="34" charset="0"/>
                      </a:rPr>
                      <a:t>4</a:t>
                    </a:r>
                  </a:p>
                </p:txBody>
              </p:sp>
              <p:sp>
                <p:nvSpPr>
                  <p:cNvPr id="50" name="Shape 32">
                    <a:extLst>
                      <a:ext uri="{FF2B5EF4-FFF2-40B4-BE49-F238E27FC236}">
                        <a16:creationId xmlns:a16="http://schemas.microsoft.com/office/drawing/2014/main" id="{03ADAC02-E8A4-5848-8364-BE2D6E048377}"/>
                      </a:ext>
                    </a:extLst>
                  </p:cNvPr>
                  <p:cNvSpPr/>
                  <p:nvPr/>
                </p:nvSpPr>
                <p:spPr>
                  <a:xfrm>
                    <a:off x="38100" y="2355850"/>
                    <a:ext cx="761975" cy="762013"/>
                  </a:xfrm>
                  <a:prstGeom prst="ellipse">
                    <a:avLst/>
                  </a:prstGeom>
                  <a:solidFill>
                    <a:srgbClr val="205C97"/>
                  </a:solid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r>
                      <a:rPr sz="2400">
                        <a:latin typeface="Avenir Next" panose="020B0503020202020204" pitchFamily="34" charset="0"/>
                      </a:rPr>
                      <a:t>3</a:t>
                    </a:r>
                  </a:p>
                </p:txBody>
              </p:sp>
              <p:sp>
                <p:nvSpPr>
                  <p:cNvPr id="51" name="Shape 33">
                    <a:extLst>
                      <a:ext uri="{FF2B5EF4-FFF2-40B4-BE49-F238E27FC236}">
                        <a16:creationId xmlns:a16="http://schemas.microsoft.com/office/drawing/2014/main" id="{608136C7-FCBF-CD48-A220-FE7E1C56A87F}"/>
                      </a:ext>
                    </a:extLst>
                  </p:cNvPr>
                  <p:cNvSpPr/>
                  <p:nvPr/>
                </p:nvSpPr>
                <p:spPr>
                  <a:xfrm>
                    <a:off x="990600" y="3327400"/>
                    <a:ext cx="761992" cy="761989"/>
                  </a:xfrm>
                  <a:prstGeom prst="ellipse">
                    <a:avLst/>
                  </a:prstGeom>
                  <a:solidFill>
                    <a:srgbClr val="205C97"/>
                  </a:solid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r>
                      <a:rPr sz="2400">
                        <a:latin typeface="Avenir Next" panose="020B0503020202020204" pitchFamily="34" charset="0"/>
                      </a:rPr>
                      <a:t>2</a:t>
                    </a:r>
                  </a:p>
                </p:txBody>
              </p:sp>
              <p:sp>
                <p:nvSpPr>
                  <p:cNvPr id="52" name="Shape 34">
                    <a:extLst>
                      <a:ext uri="{FF2B5EF4-FFF2-40B4-BE49-F238E27FC236}">
                        <a16:creationId xmlns:a16="http://schemas.microsoft.com/office/drawing/2014/main" id="{9789E93A-F9F9-5C49-AE4C-955BCBC022F4}"/>
                      </a:ext>
                    </a:extLst>
                  </p:cNvPr>
                  <p:cNvSpPr/>
                  <p:nvPr/>
                </p:nvSpPr>
                <p:spPr>
                  <a:xfrm>
                    <a:off x="2412996" y="3327400"/>
                    <a:ext cx="762001" cy="761964"/>
                  </a:xfrm>
                  <a:prstGeom prst="ellipse">
                    <a:avLst/>
                  </a:prstGeom>
                  <a:solidFill>
                    <a:srgbClr val="205C97"/>
                  </a:solid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r>
                      <a:rPr sz="2400">
                        <a:latin typeface="Avenir Next" panose="020B0503020202020204" pitchFamily="34" charset="0"/>
                      </a:rPr>
                      <a:t>1</a:t>
                    </a:r>
                  </a:p>
                </p:txBody>
              </p:sp>
              <p:sp>
                <p:nvSpPr>
                  <p:cNvPr id="53" name="Shape 35">
                    <a:extLst>
                      <a:ext uri="{FF2B5EF4-FFF2-40B4-BE49-F238E27FC236}">
                        <a16:creationId xmlns:a16="http://schemas.microsoft.com/office/drawing/2014/main" id="{D9CAB51F-C974-8F40-A6FC-2F4B4730443B}"/>
                      </a:ext>
                    </a:extLst>
                  </p:cNvPr>
                  <p:cNvSpPr/>
                  <p:nvPr/>
                </p:nvSpPr>
                <p:spPr>
                  <a:xfrm>
                    <a:off x="3403600" y="990600"/>
                    <a:ext cx="761951" cy="762013"/>
                  </a:xfrm>
                  <a:prstGeom prst="ellipse">
                    <a:avLst/>
                  </a:prstGeom>
                  <a:solidFill>
                    <a:srgbClr val="205C97"/>
                  </a:solid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r>
                      <a:rPr sz="2400">
                        <a:latin typeface="Avenir Next" panose="020B0503020202020204" pitchFamily="34" charset="0"/>
                      </a:rPr>
                      <a:t>7</a:t>
                    </a:r>
                  </a:p>
                </p:txBody>
              </p:sp>
              <p:sp>
                <p:nvSpPr>
                  <p:cNvPr id="54" name="Shape 36">
                    <a:extLst>
                      <a:ext uri="{FF2B5EF4-FFF2-40B4-BE49-F238E27FC236}">
                        <a16:creationId xmlns:a16="http://schemas.microsoft.com/office/drawing/2014/main" id="{F7337472-06EB-7943-AA2B-01AA157D8543}"/>
                      </a:ext>
                    </a:extLst>
                  </p:cNvPr>
                  <p:cNvSpPr/>
                  <p:nvPr/>
                </p:nvSpPr>
                <p:spPr>
                  <a:xfrm>
                    <a:off x="2413000" y="0"/>
                    <a:ext cx="761994" cy="761985"/>
                  </a:xfrm>
                  <a:prstGeom prst="ellipse">
                    <a:avLst/>
                  </a:prstGeom>
                  <a:solidFill>
                    <a:srgbClr val="205C97"/>
                  </a:solid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r>
                      <a:rPr sz="2400" dirty="0">
                        <a:latin typeface="Avenir Next" panose="020B0503020202020204" pitchFamily="34" charset="0"/>
                      </a:rPr>
                      <a:t>6</a:t>
                    </a:r>
                  </a:p>
                </p:txBody>
              </p:sp>
              <p:sp>
                <p:nvSpPr>
                  <p:cNvPr id="55" name="Shape 37">
                    <a:extLst>
                      <a:ext uri="{FF2B5EF4-FFF2-40B4-BE49-F238E27FC236}">
                        <a16:creationId xmlns:a16="http://schemas.microsoft.com/office/drawing/2014/main" id="{C680357E-510F-E74F-B72A-59430FB09B91}"/>
                      </a:ext>
                    </a:extLst>
                  </p:cNvPr>
                  <p:cNvSpPr/>
                  <p:nvPr/>
                </p:nvSpPr>
                <p:spPr>
                  <a:xfrm>
                    <a:off x="3493951" y="2355859"/>
                    <a:ext cx="761987" cy="761995"/>
                  </a:xfrm>
                  <a:prstGeom prst="ellipse">
                    <a:avLst/>
                  </a:prstGeom>
                  <a:solidFill>
                    <a:srgbClr val="205C97"/>
                  </a:solid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r>
                      <a:rPr sz="2400">
                        <a:latin typeface="Avenir Next" panose="020B0503020202020204" pitchFamily="34" charset="0"/>
                      </a:rPr>
                      <a:t>8</a:t>
                    </a:r>
                  </a:p>
                </p:txBody>
              </p:sp>
            </p:grpSp>
          </p:grpSp>
          <p:grpSp>
            <p:nvGrpSpPr>
              <p:cNvPr id="43" name="Group 42">
                <a:extLst>
                  <a:ext uri="{FF2B5EF4-FFF2-40B4-BE49-F238E27FC236}">
                    <a16:creationId xmlns:a16="http://schemas.microsoft.com/office/drawing/2014/main" id="{CB355985-F800-054F-BB50-A7C913F354BB}"/>
                  </a:ext>
                </a:extLst>
              </p:cNvPr>
              <p:cNvGrpSpPr/>
              <p:nvPr/>
            </p:nvGrpSpPr>
            <p:grpSpPr>
              <a:xfrm>
                <a:off x="927100" y="889179"/>
                <a:ext cx="2321037" cy="2321057"/>
                <a:chOff x="0" y="0"/>
                <a:chExt cx="2321036" cy="2321055"/>
              </a:xfrm>
            </p:grpSpPr>
            <p:sp>
              <p:nvSpPr>
                <p:cNvPr id="44" name="Shape 40">
                  <a:extLst>
                    <a:ext uri="{FF2B5EF4-FFF2-40B4-BE49-F238E27FC236}">
                      <a16:creationId xmlns:a16="http://schemas.microsoft.com/office/drawing/2014/main" id="{CD699E56-59EC-F94A-992A-02AD50484E1C}"/>
                    </a:ext>
                  </a:extLst>
                </p:cNvPr>
                <p:cNvSpPr/>
                <p:nvPr/>
              </p:nvSpPr>
              <p:spPr>
                <a:xfrm>
                  <a:off x="0" y="0"/>
                  <a:ext cx="2321037" cy="2321056"/>
                </a:xfrm>
                <a:prstGeom prst="ellipse">
                  <a:avLst/>
                </a:prstGeom>
                <a:solidFill>
                  <a:srgbClr val="B9B9B9"/>
                </a:solidFill>
                <a:ln w="12700" cap="flat">
                  <a:noFill/>
                  <a:miter lim="400000"/>
                </a:ln>
                <a:effectLst/>
              </p:spPr>
              <p:txBody>
                <a:bodyPr wrap="square" lIns="38100" tIns="38100" rIns="38100" bIns="38100" numCol="1" anchor="ctr">
                  <a:noAutofit/>
                </a:bodyPr>
                <a:lstStyle/>
                <a:p>
                  <a:endParaRPr sz="2400">
                    <a:latin typeface="Avenir Next" panose="020B0503020202020204" pitchFamily="34" charset="0"/>
                  </a:endParaRPr>
                </a:p>
              </p:txBody>
            </p:sp>
            <p:sp>
              <p:nvSpPr>
                <p:cNvPr id="45" name="Shape 41">
                  <a:extLst>
                    <a:ext uri="{FF2B5EF4-FFF2-40B4-BE49-F238E27FC236}">
                      <a16:creationId xmlns:a16="http://schemas.microsoft.com/office/drawing/2014/main" id="{B54A9CA5-B858-6D45-8624-8D21ADDAD115}"/>
                    </a:ext>
                  </a:extLst>
                </p:cNvPr>
                <p:cNvSpPr/>
                <p:nvPr/>
              </p:nvSpPr>
              <p:spPr>
                <a:xfrm>
                  <a:off x="855148" y="876797"/>
                  <a:ext cx="575704" cy="57570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lnTo>
                        <a:pt x="2700" y="10800"/>
                      </a:lnTo>
                      <a:cubicBezTo>
                        <a:pt x="2700" y="6326"/>
                        <a:pt x="6326" y="2700"/>
                        <a:pt x="10800" y="2700"/>
                      </a:cubicBezTo>
                      <a:cubicBezTo>
                        <a:pt x="13037" y="2700"/>
                        <a:pt x="15063" y="3616"/>
                        <a:pt x="16527" y="5084"/>
                      </a:cubicBezTo>
                      <a:lnTo>
                        <a:pt x="14850" y="6750"/>
                      </a:lnTo>
                      <a:lnTo>
                        <a:pt x="20250" y="6750"/>
                      </a:lnTo>
                      <a:lnTo>
                        <a:pt x="20250" y="1350"/>
                      </a:lnTo>
                      <a:lnTo>
                        <a:pt x="18436" y="3175"/>
                      </a:lnTo>
                      <a:cubicBezTo>
                        <a:pt x="16482" y="1220"/>
                        <a:pt x="13782" y="0"/>
                        <a:pt x="10800" y="0"/>
                      </a:cubicBezTo>
                      <a:close/>
                      <a:moveTo>
                        <a:pt x="18900" y="10800"/>
                      </a:moveTo>
                      <a:cubicBezTo>
                        <a:pt x="18900" y="15274"/>
                        <a:pt x="15274" y="18900"/>
                        <a:pt x="10800" y="18900"/>
                      </a:cubicBezTo>
                      <a:cubicBezTo>
                        <a:pt x="8735" y="18900"/>
                        <a:pt x="6850" y="18128"/>
                        <a:pt x="5421" y="16854"/>
                      </a:cubicBezTo>
                      <a:lnTo>
                        <a:pt x="7425" y="14850"/>
                      </a:lnTo>
                      <a:lnTo>
                        <a:pt x="2025" y="14850"/>
                      </a:lnTo>
                      <a:lnTo>
                        <a:pt x="2025" y="20250"/>
                      </a:lnTo>
                      <a:lnTo>
                        <a:pt x="3512" y="18763"/>
                      </a:lnTo>
                      <a:cubicBezTo>
                        <a:pt x="5433" y="20523"/>
                        <a:pt x="7989" y="21600"/>
                        <a:pt x="10800" y="21600"/>
                      </a:cubicBezTo>
                      <a:cubicBezTo>
                        <a:pt x="16765" y="21600"/>
                        <a:pt x="21600" y="16765"/>
                        <a:pt x="21600" y="10800"/>
                      </a:cubicBezTo>
                      <a:cubicBezTo>
                        <a:pt x="21600" y="10800"/>
                        <a:pt x="18900" y="10800"/>
                        <a:pt x="18900" y="10800"/>
                      </a:cubicBezTo>
                      <a:close/>
                    </a:path>
                  </a:pathLst>
                </a:custGeom>
                <a:solidFill>
                  <a:srgbClr val="FFFFFF"/>
                </a:solidFill>
                <a:ln w="12700" cap="flat">
                  <a:noFill/>
                  <a:miter lim="400000"/>
                </a:ln>
                <a:effectLst/>
              </p:spPr>
              <p:txBody>
                <a:bodyPr wrap="square" lIns="38100" tIns="38100" rIns="38100" bIns="38100" numCol="1" anchor="ctr">
                  <a:noAutofit/>
                </a:bodyPr>
                <a:lstStyle/>
                <a:p>
                  <a:endParaRPr sz="2400">
                    <a:latin typeface="Avenir Next" panose="020B0503020202020204" pitchFamily="34" charset="0"/>
                  </a:endParaRPr>
                </a:p>
              </p:txBody>
            </p:sp>
          </p:grpSp>
        </p:grpSp>
      </p:grpSp>
    </p:spTree>
    <p:extLst>
      <p:ext uri="{BB962C8B-B14F-4D97-AF65-F5344CB8AC3E}">
        <p14:creationId xmlns:p14="http://schemas.microsoft.com/office/powerpoint/2010/main" val="154084362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itle"/>
          <p:cNvSpPr txBox="1">
            <a:spLocks noGrp="1"/>
          </p:cNvSpPr>
          <p:nvPr>
            <p:ph type="title"/>
          </p:nvPr>
        </p:nvSpPr>
        <p:spPr>
          <a:xfrm>
            <a:off x="4833937" y="851220"/>
            <a:ext cx="15521402" cy="1123468"/>
          </a:xfrm>
          <a:prstGeom prst="rect">
            <a:avLst/>
          </a:prstGeom>
        </p:spPr>
        <p:txBody>
          <a:bodyPr/>
          <a:lstStyle/>
          <a:p>
            <a:r>
              <a:rPr lang="en-US" sz="6600" dirty="0"/>
              <a:t>Scholarship &amp; Financial Aid</a:t>
            </a:r>
            <a:endParaRPr sz="6600" dirty="0"/>
          </a:p>
        </p:txBody>
      </p:sp>
      <p:grpSp>
        <p:nvGrpSpPr>
          <p:cNvPr id="47" name="Group 23">
            <a:extLst>
              <a:ext uri="{FF2B5EF4-FFF2-40B4-BE49-F238E27FC236}">
                <a16:creationId xmlns:a16="http://schemas.microsoft.com/office/drawing/2014/main" id="{2CA6CE9A-3FED-D84B-8461-49508E608360}"/>
              </a:ext>
            </a:extLst>
          </p:cNvPr>
          <p:cNvGrpSpPr>
            <a:grpSpLocks noChangeAspect="1"/>
          </p:cNvGrpSpPr>
          <p:nvPr/>
        </p:nvGrpSpPr>
        <p:grpSpPr>
          <a:xfrm>
            <a:off x="5180329" y="3963112"/>
            <a:ext cx="17855514" cy="7315208"/>
            <a:chOff x="0" y="-2"/>
            <a:chExt cx="11159695" cy="4572005"/>
          </a:xfrm>
        </p:grpSpPr>
        <p:grpSp>
          <p:nvGrpSpPr>
            <p:cNvPr id="48" name="Group 18">
              <a:extLst>
                <a:ext uri="{FF2B5EF4-FFF2-40B4-BE49-F238E27FC236}">
                  <a16:creationId xmlns:a16="http://schemas.microsoft.com/office/drawing/2014/main" id="{D1F2352B-C459-3B44-AF1F-A38EAF8836CA}"/>
                </a:ext>
              </a:extLst>
            </p:cNvPr>
            <p:cNvGrpSpPr/>
            <p:nvPr/>
          </p:nvGrpSpPr>
          <p:grpSpPr>
            <a:xfrm>
              <a:off x="4381497" y="-2"/>
              <a:ext cx="6778198" cy="4572005"/>
              <a:chOff x="-2" y="-1"/>
              <a:chExt cx="6778196" cy="4572003"/>
            </a:xfrm>
          </p:grpSpPr>
          <p:grpSp>
            <p:nvGrpSpPr>
              <p:cNvPr id="53" name="Group 8">
                <a:extLst>
                  <a:ext uri="{FF2B5EF4-FFF2-40B4-BE49-F238E27FC236}">
                    <a16:creationId xmlns:a16="http://schemas.microsoft.com/office/drawing/2014/main" id="{5604B324-5FEA-954D-8E95-BE49E7E94B75}"/>
                  </a:ext>
                </a:extLst>
              </p:cNvPr>
              <p:cNvGrpSpPr/>
              <p:nvPr/>
            </p:nvGrpSpPr>
            <p:grpSpPr>
              <a:xfrm>
                <a:off x="-1" y="-1"/>
                <a:ext cx="4894740" cy="914402"/>
                <a:chOff x="0" y="0"/>
                <a:chExt cx="4894738" cy="914400"/>
              </a:xfrm>
            </p:grpSpPr>
            <p:sp>
              <p:nvSpPr>
                <p:cNvPr id="63" name="Shape 6">
                  <a:extLst>
                    <a:ext uri="{FF2B5EF4-FFF2-40B4-BE49-F238E27FC236}">
                      <a16:creationId xmlns:a16="http://schemas.microsoft.com/office/drawing/2014/main" id="{0C13A655-92F7-1B44-8F97-7F81AF6DA47C}"/>
                    </a:ext>
                  </a:extLst>
                </p:cNvPr>
                <p:cNvSpPr/>
                <p:nvPr/>
              </p:nvSpPr>
              <p:spPr>
                <a:xfrm>
                  <a:off x="1084738" y="130810"/>
                  <a:ext cx="3810001"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rgbClr val="194679"/>
                      </a:solidFill>
                      <a:latin typeface="Avenir Next" panose="020B0503020202020204" pitchFamily="34" charset="0"/>
                    </a:rPr>
                    <a:t>Merit scholarships</a:t>
                  </a:r>
                  <a:endParaRPr sz="4000" dirty="0">
                    <a:solidFill>
                      <a:srgbClr val="194679"/>
                    </a:solidFill>
                    <a:latin typeface="Avenir Next" panose="020B0503020202020204" pitchFamily="34" charset="0"/>
                  </a:endParaRPr>
                </a:p>
              </p:txBody>
            </p:sp>
            <p:sp>
              <p:nvSpPr>
                <p:cNvPr id="64" name="Shape 7">
                  <a:extLst>
                    <a:ext uri="{FF2B5EF4-FFF2-40B4-BE49-F238E27FC236}">
                      <a16:creationId xmlns:a16="http://schemas.microsoft.com/office/drawing/2014/main" id="{A287856D-4100-404E-A16A-35C015BFE9F1}"/>
                    </a:ext>
                  </a:extLst>
                </p:cNvPr>
                <p:cNvSpPr/>
                <p:nvPr/>
              </p:nvSpPr>
              <p:spPr>
                <a:xfrm>
                  <a:off x="-1" y="-1"/>
                  <a:ext cx="914402" cy="9144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194679"/>
                </a:solidFill>
                <a:ln w="12700" cap="flat">
                  <a:noFill/>
                  <a:miter lim="400000"/>
                </a:ln>
                <a:effectLst/>
                <a:extLst>
                  <a:ext uri="{C572A759-6A51-4108-AA02-DFA0A04FC94B}">
                    <ma14:wrappingTextBoxFlag xmlns="" xmlns:ma14="http://schemas.microsoft.com/office/mac/drawingml/2011/main" val="1"/>
                  </a:ext>
                </a:extLst>
              </p:spPr>
              <p:txBody>
                <a:bodyPr wrap="square" lIns="71438" tIns="71438" rIns="71438" bIns="71438"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lvl="0">
                    <a:defRPr sz="1800" cap="none">
                      <a:solidFill>
                        <a:srgbClr val="000000"/>
                      </a:solidFill>
                    </a:defRPr>
                  </a:pPr>
                  <a:r>
                    <a:rPr lang="en-US" sz="3200" dirty="0">
                      <a:solidFill>
                        <a:schemeClr val="bg1"/>
                      </a:solidFill>
                      <a:latin typeface="Avenir Next" panose="020B0503020202020204" pitchFamily="34" charset="0"/>
                    </a:rPr>
                    <a:t>I</a:t>
                  </a:r>
                  <a:endParaRPr sz="3200" dirty="0">
                    <a:solidFill>
                      <a:schemeClr val="bg1"/>
                    </a:solidFill>
                    <a:latin typeface="Avenir Next" panose="020B0503020202020204" pitchFamily="34" charset="0"/>
                  </a:endParaRPr>
                </a:p>
              </p:txBody>
            </p:sp>
          </p:grpSp>
          <p:grpSp>
            <p:nvGrpSpPr>
              <p:cNvPr id="54" name="Group 11">
                <a:extLst>
                  <a:ext uri="{FF2B5EF4-FFF2-40B4-BE49-F238E27FC236}">
                    <a16:creationId xmlns:a16="http://schemas.microsoft.com/office/drawing/2014/main" id="{E7272ABB-922A-6345-994E-9422DFF2912E}"/>
                  </a:ext>
                </a:extLst>
              </p:cNvPr>
              <p:cNvGrpSpPr/>
              <p:nvPr/>
            </p:nvGrpSpPr>
            <p:grpSpPr>
              <a:xfrm>
                <a:off x="-2" y="1282698"/>
                <a:ext cx="6309705" cy="914404"/>
                <a:chOff x="-1" y="-1"/>
                <a:chExt cx="6309703" cy="914402"/>
              </a:xfrm>
            </p:grpSpPr>
            <p:sp>
              <p:nvSpPr>
                <p:cNvPr id="61" name="Shape 9">
                  <a:extLst>
                    <a:ext uri="{FF2B5EF4-FFF2-40B4-BE49-F238E27FC236}">
                      <a16:creationId xmlns:a16="http://schemas.microsoft.com/office/drawing/2014/main" id="{33B5C4F1-8AD4-C14D-B22D-8790E695D499}"/>
                    </a:ext>
                  </a:extLst>
                </p:cNvPr>
                <p:cNvSpPr/>
                <p:nvPr/>
              </p:nvSpPr>
              <p:spPr>
                <a:xfrm>
                  <a:off x="1084738" y="133350"/>
                  <a:ext cx="5224964" cy="6477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rgbClr val="194679"/>
                      </a:solidFill>
                      <a:latin typeface="Avenir Next" panose="020B0503020202020204" pitchFamily="34" charset="0"/>
                    </a:rPr>
                    <a:t>Need-based financial aid</a:t>
                  </a:r>
                  <a:endParaRPr sz="4000" dirty="0">
                    <a:solidFill>
                      <a:srgbClr val="194679"/>
                    </a:solidFill>
                    <a:latin typeface="Avenir Next" panose="020B0503020202020204" pitchFamily="34" charset="0"/>
                  </a:endParaRPr>
                </a:p>
              </p:txBody>
            </p:sp>
            <p:sp>
              <p:nvSpPr>
                <p:cNvPr id="62" name="Shape 10">
                  <a:extLst>
                    <a:ext uri="{FF2B5EF4-FFF2-40B4-BE49-F238E27FC236}">
                      <a16:creationId xmlns:a16="http://schemas.microsoft.com/office/drawing/2014/main" id="{13F98E1F-1218-B14A-B16A-E89EB54D20B2}"/>
                    </a:ext>
                  </a:extLst>
                </p:cNvPr>
                <p:cNvSpPr/>
                <p:nvPr/>
              </p:nvSpPr>
              <p:spPr>
                <a:xfrm>
                  <a:off x="-1" y="-1"/>
                  <a:ext cx="914402" cy="9144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3197E0"/>
                </a:solidFill>
                <a:ln w="12700" cap="flat">
                  <a:noFill/>
                  <a:miter lim="400000"/>
                </a:ln>
                <a:effectLst/>
                <a:extLst>
                  <a:ext uri="{C572A759-6A51-4108-AA02-DFA0A04FC94B}">
                    <ma14:wrappingTextBoxFlag xmlns="" xmlns:ma14="http://schemas.microsoft.com/office/mac/drawingml/2011/main" val="1"/>
                  </a:ext>
                </a:extLst>
              </p:spPr>
              <p:txBody>
                <a:bodyPr wrap="square" lIns="71438" tIns="71438" rIns="71438" bIns="71438"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lvl="0">
                    <a:defRPr sz="1800" cap="none">
                      <a:solidFill>
                        <a:srgbClr val="000000"/>
                      </a:solidFill>
                    </a:defRPr>
                  </a:pPr>
                  <a:r>
                    <a:rPr lang="en-US" sz="3200" dirty="0">
                      <a:solidFill>
                        <a:schemeClr val="bg1"/>
                      </a:solidFill>
                      <a:latin typeface="Avenir Next" panose="020B0503020202020204" pitchFamily="34" charset="0"/>
                    </a:rPr>
                    <a:t>II</a:t>
                  </a:r>
                  <a:endParaRPr sz="3200" dirty="0">
                    <a:solidFill>
                      <a:schemeClr val="bg1"/>
                    </a:solidFill>
                    <a:latin typeface="Avenir Next" panose="020B0503020202020204" pitchFamily="34" charset="0"/>
                  </a:endParaRPr>
                </a:p>
              </p:txBody>
            </p:sp>
          </p:grpSp>
          <p:grpSp>
            <p:nvGrpSpPr>
              <p:cNvPr id="55" name="Group 14">
                <a:extLst>
                  <a:ext uri="{FF2B5EF4-FFF2-40B4-BE49-F238E27FC236}">
                    <a16:creationId xmlns:a16="http://schemas.microsoft.com/office/drawing/2014/main" id="{1856254F-0097-E440-A86E-C51D71AA27B3}"/>
                  </a:ext>
                </a:extLst>
              </p:cNvPr>
              <p:cNvGrpSpPr/>
              <p:nvPr/>
            </p:nvGrpSpPr>
            <p:grpSpPr>
              <a:xfrm>
                <a:off x="-1" y="2467610"/>
                <a:ext cx="4920140" cy="914401"/>
                <a:chOff x="0" y="0"/>
                <a:chExt cx="4920138" cy="914400"/>
              </a:xfrm>
            </p:grpSpPr>
            <p:sp>
              <p:nvSpPr>
                <p:cNvPr id="59" name="Shape 12">
                  <a:extLst>
                    <a:ext uri="{FF2B5EF4-FFF2-40B4-BE49-F238E27FC236}">
                      <a16:creationId xmlns:a16="http://schemas.microsoft.com/office/drawing/2014/main" id="{FCB250CD-A459-954A-A6E6-32E6EA403983}"/>
                    </a:ext>
                  </a:extLst>
                </p:cNvPr>
                <p:cNvSpPr/>
                <p:nvPr/>
              </p:nvSpPr>
              <p:spPr>
                <a:xfrm>
                  <a:off x="1110138" y="127000"/>
                  <a:ext cx="3810001" cy="6477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rgbClr val="194679"/>
                      </a:solidFill>
                      <a:latin typeface="Avenir Next" panose="020B0503020202020204" pitchFamily="34" charset="0"/>
                    </a:rPr>
                    <a:t>Special scholarships</a:t>
                  </a:r>
                  <a:endParaRPr sz="4000" dirty="0">
                    <a:solidFill>
                      <a:srgbClr val="194679"/>
                    </a:solidFill>
                    <a:latin typeface="Avenir Next" panose="020B0503020202020204" pitchFamily="34" charset="0"/>
                  </a:endParaRPr>
                </a:p>
              </p:txBody>
            </p:sp>
            <p:sp>
              <p:nvSpPr>
                <p:cNvPr id="60" name="Shape 13">
                  <a:extLst>
                    <a:ext uri="{FF2B5EF4-FFF2-40B4-BE49-F238E27FC236}">
                      <a16:creationId xmlns:a16="http://schemas.microsoft.com/office/drawing/2014/main" id="{492FDE8D-029F-3C43-8B4D-40ACEB8BC465}"/>
                    </a:ext>
                  </a:extLst>
                </p:cNvPr>
                <p:cNvSpPr/>
                <p:nvPr/>
              </p:nvSpPr>
              <p:spPr>
                <a:xfrm>
                  <a:off x="-1" y="-1"/>
                  <a:ext cx="914402" cy="9144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3985C7"/>
                </a:solidFill>
                <a:ln w="12700" cap="flat">
                  <a:noFill/>
                  <a:miter lim="400000"/>
                </a:ln>
                <a:effectLst/>
                <a:extLst>
                  <a:ext uri="{C572A759-6A51-4108-AA02-DFA0A04FC94B}">
                    <ma14:wrappingTextBoxFlag xmlns="" xmlns:ma14="http://schemas.microsoft.com/office/mac/drawingml/2011/main" val="1"/>
                  </a:ext>
                </a:extLst>
              </p:spPr>
              <p:txBody>
                <a:bodyPr wrap="square" lIns="71438" tIns="71438" rIns="71438" bIns="71438"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lvl="0">
                    <a:defRPr sz="1800" cap="none">
                      <a:solidFill>
                        <a:srgbClr val="000000"/>
                      </a:solidFill>
                    </a:defRPr>
                  </a:pPr>
                  <a:r>
                    <a:rPr lang="en-US" sz="3200" dirty="0">
                      <a:solidFill>
                        <a:schemeClr val="bg1"/>
                      </a:solidFill>
                      <a:latin typeface="Avenir Next" panose="020B0503020202020204" pitchFamily="34" charset="0"/>
                    </a:rPr>
                    <a:t>III</a:t>
                  </a:r>
                  <a:endParaRPr sz="3200" dirty="0">
                    <a:solidFill>
                      <a:schemeClr val="bg1"/>
                    </a:solidFill>
                    <a:latin typeface="Avenir Next" panose="020B0503020202020204" pitchFamily="34" charset="0"/>
                  </a:endParaRPr>
                </a:p>
              </p:txBody>
            </p:sp>
          </p:grpSp>
          <p:grpSp>
            <p:nvGrpSpPr>
              <p:cNvPr id="56" name="Group 17">
                <a:extLst>
                  <a:ext uri="{FF2B5EF4-FFF2-40B4-BE49-F238E27FC236}">
                    <a16:creationId xmlns:a16="http://schemas.microsoft.com/office/drawing/2014/main" id="{4BD419D4-6558-8F4F-8843-6777156D1950}"/>
                  </a:ext>
                </a:extLst>
              </p:cNvPr>
              <p:cNvGrpSpPr/>
              <p:nvPr/>
            </p:nvGrpSpPr>
            <p:grpSpPr>
              <a:xfrm>
                <a:off x="-2" y="3657598"/>
                <a:ext cx="6778196" cy="914404"/>
                <a:chOff x="-1" y="-1"/>
                <a:chExt cx="6778193" cy="914402"/>
              </a:xfrm>
            </p:grpSpPr>
            <p:sp>
              <p:nvSpPr>
                <p:cNvPr id="57" name="Shape 15">
                  <a:extLst>
                    <a:ext uri="{FF2B5EF4-FFF2-40B4-BE49-F238E27FC236}">
                      <a16:creationId xmlns:a16="http://schemas.microsoft.com/office/drawing/2014/main" id="{A3C5E8F2-8FD2-B944-B371-650029014DDA}"/>
                    </a:ext>
                  </a:extLst>
                </p:cNvPr>
                <p:cNvSpPr/>
                <p:nvPr/>
              </p:nvSpPr>
              <p:spPr>
                <a:xfrm>
                  <a:off x="1110137" y="130810"/>
                  <a:ext cx="5668055"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10000"/>
                    </a:lnSpc>
                    <a:spcBef>
                      <a:spcPts val="3000"/>
                    </a:spcBef>
                    <a:defRPr sz="2000">
                      <a:latin typeface="Helvetica Neue Light"/>
                      <a:ea typeface="Helvetica Neue Light"/>
                      <a:cs typeface="Helvetica Neue Light"/>
                      <a:sym typeface="Helvetica Neue Light"/>
                    </a:defRPr>
                  </a:lvl1pPr>
                </a:lstStyle>
                <a:p>
                  <a:pPr lvl="0">
                    <a:defRPr sz="1800">
                      <a:solidFill>
                        <a:srgbClr val="000000"/>
                      </a:solidFill>
                    </a:defRPr>
                  </a:pPr>
                  <a:r>
                    <a:rPr lang="en-US" sz="4000" dirty="0">
                      <a:solidFill>
                        <a:srgbClr val="194679"/>
                      </a:solidFill>
                      <a:latin typeface="Avenir Next" panose="020B0503020202020204" pitchFamily="34" charset="0"/>
                    </a:rPr>
                    <a:t>College Board India Scholars</a:t>
                  </a:r>
                  <a:endParaRPr sz="4000" dirty="0">
                    <a:solidFill>
                      <a:srgbClr val="194679"/>
                    </a:solidFill>
                    <a:latin typeface="Avenir Next" panose="020B0503020202020204" pitchFamily="34" charset="0"/>
                  </a:endParaRPr>
                </a:p>
              </p:txBody>
            </p:sp>
            <p:sp>
              <p:nvSpPr>
                <p:cNvPr id="58" name="Shape 16">
                  <a:extLst>
                    <a:ext uri="{FF2B5EF4-FFF2-40B4-BE49-F238E27FC236}">
                      <a16:creationId xmlns:a16="http://schemas.microsoft.com/office/drawing/2014/main" id="{807EA96F-F9FD-FF45-BAB0-CEC08B06FCA0}"/>
                    </a:ext>
                  </a:extLst>
                </p:cNvPr>
                <p:cNvSpPr/>
                <p:nvPr/>
              </p:nvSpPr>
              <p:spPr>
                <a:xfrm>
                  <a:off x="-1" y="-1"/>
                  <a:ext cx="914402" cy="9144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B9B9B9"/>
                </a:solidFill>
                <a:ln w="12700" cap="flat">
                  <a:noFill/>
                  <a:miter lim="400000"/>
                </a:ln>
                <a:effectLst/>
                <a:extLst>
                  <a:ext uri="{C572A759-6A51-4108-AA02-DFA0A04FC94B}">
                    <ma14:wrappingTextBoxFlag xmlns="" xmlns:ma14="http://schemas.microsoft.com/office/mac/drawingml/2011/main" val="1"/>
                  </a:ext>
                </a:extLst>
              </p:spPr>
              <p:txBody>
                <a:bodyPr wrap="square" lIns="71438" tIns="71438" rIns="71438" bIns="71438"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lvl="0">
                    <a:defRPr sz="1800" cap="none">
                      <a:solidFill>
                        <a:srgbClr val="000000"/>
                      </a:solidFill>
                    </a:defRPr>
                  </a:pPr>
                  <a:r>
                    <a:rPr lang="en-US" sz="3200" dirty="0">
                      <a:solidFill>
                        <a:schemeClr val="bg1"/>
                      </a:solidFill>
                      <a:latin typeface="Avenir Next" panose="020B0503020202020204" pitchFamily="34" charset="0"/>
                    </a:rPr>
                    <a:t>IV</a:t>
                  </a:r>
                  <a:endParaRPr sz="3200" dirty="0">
                    <a:solidFill>
                      <a:schemeClr val="bg1"/>
                    </a:solidFill>
                    <a:latin typeface="Avenir Next" panose="020B0503020202020204" pitchFamily="34" charset="0"/>
                  </a:endParaRPr>
                </a:p>
              </p:txBody>
            </p:sp>
          </p:grpSp>
        </p:grpSp>
        <p:grpSp>
          <p:nvGrpSpPr>
            <p:cNvPr id="49" name="Group 22">
              <a:extLst>
                <a:ext uri="{FF2B5EF4-FFF2-40B4-BE49-F238E27FC236}">
                  <a16:creationId xmlns:a16="http://schemas.microsoft.com/office/drawing/2014/main" id="{349FA154-28D0-BC4B-972C-82CF0F487B11}"/>
                </a:ext>
              </a:extLst>
            </p:cNvPr>
            <p:cNvGrpSpPr/>
            <p:nvPr/>
          </p:nvGrpSpPr>
          <p:grpSpPr>
            <a:xfrm>
              <a:off x="0" y="539750"/>
              <a:ext cx="3492500" cy="3492500"/>
              <a:chOff x="0" y="0"/>
              <a:chExt cx="3492500" cy="3492500"/>
            </a:xfrm>
          </p:grpSpPr>
          <p:graphicFrame>
            <p:nvGraphicFramePr>
              <p:cNvPr id="50" name="Chart 19">
                <a:extLst>
                  <a:ext uri="{FF2B5EF4-FFF2-40B4-BE49-F238E27FC236}">
                    <a16:creationId xmlns:a16="http://schemas.microsoft.com/office/drawing/2014/main" id="{735C5C86-845F-3146-80B9-C271C7E951F0}"/>
                  </a:ext>
                </a:extLst>
              </p:cNvPr>
              <p:cNvGraphicFramePr/>
              <p:nvPr>
                <p:extLst>
                  <p:ext uri="{D42A27DB-BD31-4B8C-83A1-F6EECF244321}">
                    <p14:modId xmlns:p14="http://schemas.microsoft.com/office/powerpoint/2010/main" val="2416978811"/>
                  </p:ext>
                </p:extLst>
              </p:nvPr>
            </p:nvGraphicFramePr>
            <p:xfrm>
              <a:off x="0" y="0"/>
              <a:ext cx="3492500" cy="3492500"/>
            </p:xfrm>
            <a:graphic>
              <a:graphicData uri="http://schemas.openxmlformats.org/drawingml/2006/chart">
                <c:chart xmlns:c="http://schemas.openxmlformats.org/drawingml/2006/chart" xmlns:r="http://schemas.openxmlformats.org/officeDocument/2006/relationships" r:id="rId3"/>
              </a:graphicData>
            </a:graphic>
          </p:graphicFrame>
          <p:sp>
            <p:nvSpPr>
              <p:cNvPr id="51" name="Shape 20">
                <a:extLst>
                  <a:ext uri="{FF2B5EF4-FFF2-40B4-BE49-F238E27FC236}">
                    <a16:creationId xmlns:a16="http://schemas.microsoft.com/office/drawing/2014/main" id="{2C6D8053-D1B2-7544-A7BB-DD6442B57705}"/>
                  </a:ext>
                </a:extLst>
              </p:cNvPr>
              <p:cNvSpPr/>
              <p:nvPr/>
            </p:nvSpPr>
            <p:spPr>
              <a:xfrm>
                <a:off x="286453" y="286453"/>
                <a:ext cx="2919594" cy="2919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t">
                <a:noAutofit/>
              </a:bodyPr>
              <a:lstStyle/>
              <a:p>
                <a:pPr lvl="0"/>
                <a:endParaRPr sz="8157">
                  <a:solidFill>
                    <a:srgbClr val="194679"/>
                  </a:solidFill>
                  <a:latin typeface="Avenir Next" panose="020B0503020202020204" pitchFamily="34" charset="0"/>
                </a:endParaRPr>
              </a:p>
            </p:txBody>
          </p:sp>
          <p:sp>
            <p:nvSpPr>
              <p:cNvPr id="52" name="Shape 21">
                <a:extLst>
                  <a:ext uri="{FF2B5EF4-FFF2-40B4-BE49-F238E27FC236}">
                    <a16:creationId xmlns:a16="http://schemas.microsoft.com/office/drawing/2014/main" id="{4ED0DB83-866D-F84C-9BD6-86BEEA0BAE9F}"/>
                  </a:ext>
                </a:extLst>
              </p:cNvPr>
              <p:cNvSpPr/>
              <p:nvPr/>
            </p:nvSpPr>
            <p:spPr>
              <a:xfrm>
                <a:off x="990599" y="1365250"/>
                <a:ext cx="1511302" cy="762000"/>
              </a:xfrm>
              <a:custGeom>
                <a:avLst/>
                <a:gdLst/>
                <a:ahLst/>
                <a:cxnLst>
                  <a:cxn ang="0">
                    <a:pos x="wd2" y="hd2"/>
                  </a:cxn>
                  <a:cxn ang="5400000">
                    <a:pos x="wd2" y="hd2"/>
                  </a:cxn>
                  <a:cxn ang="10800000">
                    <a:pos x="wd2" y="hd2"/>
                  </a:cxn>
                  <a:cxn ang="16200000">
                    <a:pos x="wd2" y="hd2"/>
                  </a:cxn>
                </a:cxnLst>
                <a:rect l="0" t="0" r="r" b="b"/>
                <a:pathLst>
                  <a:path w="21600" h="21600" extrusionOk="0">
                    <a:moveTo>
                      <a:pt x="16495" y="15709"/>
                    </a:moveTo>
                    <a:lnTo>
                      <a:pt x="16495" y="12960"/>
                    </a:lnTo>
                    <a:lnTo>
                      <a:pt x="16494" y="12960"/>
                    </a:lnTo>
                    <a:cubicBezTo>
                      <a:pt x="16494" y="12958"/>
                      <a:pt x="16495" y="12956"/>
                      <a:pt x="16495" y="12953"/>
                    </a:cubicBezTo>
                    <a:cubicBezTo>
                      <a:pt x="16495" y="11435"/>
                      <a:pt x="13857" y="10203"/>
                      <a:pt x="10604" y="10203"/>
                    </a:cubicBezTo>
                    <a:cubicBezTo>
                      <a:pt x="7350" y="10203"/>
                      <a:pt x="4713" y="11435"/>
                      <a:pt x="4713" y="12953"/>
                    </a:cubicBezTo>
                    <a:cubicBezTo>
                      <a:pt x="4713" y="12956"/>
                      <a:pt x="4713" y="12958"/>
                      <a:pt x="4713" y="12960"/>
                    </a:cubicBezTo>
                    <a:lnTo>
                      <a:pt x="4713" y="12960"/>
                    </a:lnTo>
                    <a:lnTo>
                      <a:pt x="4713" y="13353"/>
                    </a:lnTo>
                    <a:lnTo>
                      <a:pt x="0" y="9426"/>
                    </a:lnTo>
                    <a:lnTo>
                      <a:pt x="10604" y="0"/>
                    </a:lnTo>
                    <a:lnTo>
                      <a:pt x="21600" y="11782"/>
                    </a:lnTo>
                    <a:cubicBezTo>
                      <a:pt x="21600" y="11782"/>
                      <a:pt x="16495" y="15709"/>
                      <a:pt x="16495" y="15709"/>
                    </a:cubicBezTo>
                    <a:close/>
                    <a:moveTo>
                      <a:pt x="3338" y="20029"/>
                    </a:moveTo>
                    <a:cubicBezTo>
                      <a:pt x="3338" y="20897"/>
                      <a:pt x="2987" y="21600"/>
                      <a:pt x="2553" y="21600"/>
                    </a:cubicBezTo>
                    <a:cubicBezTo>
                      <a:pt x="2119" y="21600"/>
                      <a:pt x="1767" y="20897"/>
                      <a:pt x="1767" y="20029"/>
                    </a:cubicBezTo>
                    <a:cubicBezTo>
                      <a:pt x="1767" y="19449"/>
                      <a:pt x="1926" y="18948"/>
                      <a:pt x="2160" y="18676"/>
                    </a:cubicBezTo>
                    <a:lnTo>
                      <a:pt x="2160" y="11777"/>
                    </a:lnTo>
                    <a:lnTo>
                      <a:pt x="2945" y="12431"/>
                    </a:lnTo>
                    <a:lnTo>
                      <a:pt x="2945" y="18676"/>
                    </a:lnTo>
                    <a:cubicBezTo>
                      <a:pt x="3179" y="18948"/>
                      <a:pt x="3338" y="19449"/>
                      <a:pt x="3338" y="20029"/>
                    </a:cubicBezTo>
                    <a:close/>
                    <a:moveTo>
                      <a:pt x="15709" y="20815"/>
                    </a:moveTo>
                    <a:lnTo>
                      <a:pt x="15709" y="13314"/>
                    </a:lnTo>
                    <a:cubicBezTo>
                      <a:pt x="15259" y="12716"/>
                      <a:pt x="13494" y="11774"/>
                      <a:pt x="10604" y="11774"/>
                    </a:cubicBezTo>
                    <a:cubicBezTo>
                      <a:pt x="7712" y="11774"/>
                      <a:pt x="5947" y="12717"/>
                      <a:pt x="5498" y="13314"/>
                    </a:cubicBezTo>
                    <a:lnTo>
                      <a:pt x="5498" y="20815"/>
                    </a:lnTo>
                    <a:cubicBezTo>
                      <a:pt x="5498" y="20815"/>
                      <a:pt x="15709" y="20815"/>
                      <a:pt x="15709" y="20815"/>
                    </a:cubicBezTo>
                    <a:close/>
                  </a:path>
                </a:pathLst>
              </a:custGeom>
              <a:solidFill>
                <a:srgbClr val="B9B9B9"/>
              </a:solidFill>
              <a:ln w="12700" cap="flat">
                <a:noFill/>
                <a:miter lim="400000"/>
              </a:ln>
              <a:effectLst/>
            </p:spPr>
            <p:txBody>
              <a:bodyPr wrap="square" lIns="53578" tIns="53578" rIns="53578" bIns="53578" numCol="1" anchor="ctr">
                <a:noAutofit/>
              </a:bodyPr>
              <a:lstStyle/>
              <a:p>
                <a:pPr lvl="0"/>
                <a:endParaRPr sz="8157">
                  <a:solidFill>
                    <a:srgbClr val="194679"/>
                  </a:solidFill>
                  <a:latin typeface="Avenir Next" panose="020B0503020202020204" pitchFamily="34" charset="0"/>
                </a:endParaRPr>
              </a:p>
            </p:txBody>
          </p:sp>
        </p:grpSp>
      </p:grpSp>
    </p:spTree>
    <p:extLst>
      <p:ext uri="{BB962C8B-B14F-4D97-AF65-F5344CB8AC3E}">
        <p14:creationId xmlns:p14="http://schemas.microsoft.com/office/powerpoint/2010/main" val="2865424720"/>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50800" cap="flat">
          <a:solidFill>
            <a:srgbClr val="1E67B2"/>
          </a:solidFill>
          <a:prstDash val="solid"/>
          <a:miter lim="400000"/>
        </a:ln>
        <a:effectLst/>
        <a:sp3d/>
      </a:spPr>
      <a:bodyPr rot="0" spcFirstLastPara="1" vertOverflow="overflow" horzOverflow="overflow" vert="horz" wrap="square" lIns="0" tIns="0" rIns="0" bIns="0"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7" id="{A2CDAFDD-FB0A-714C-84E2-26DB2F3B12A7}" vid="{BB4E1B0A-1804-C14D-8D07-4FDD72C55DEA}"/>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50800" cap="flat">
          <a:solidFill>
            <a:srgbClr val="1E67B2"/>
          </a:solidFill>
          <a:prstDash val="solid"/>
          <a:miter lim="400000"/>
        </a:ln>
        <a:effectLst/>
        <a:sp3d/>
      </a:spPr>
      <a:bodyPr rot="0" spcFirstLastPara="1" vertOverflow="overflow" horzOverflow="overflow" vert="horz" wrap="square" lIns="0" tIns="0" rIns="0" bIns="0"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White</Template>
  <TotalTime>70782</TotalTime>
  <Words>5303</Words>
  <Application>Microsoft Macintosh PowerPoint</Application>
  <PresentationFormat>Custom</PresentationFormat>
  <Paragraphs>847</Paragraphs>
  <Slides>29</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Arial</vt:lpstr>
      <vt:lpstr>Avenir Next</vt:lpstr>
      <vt:lpstr>Calibri</vt:lpstr>
      <vt:lpstr>Cambria</vt:lpstr>
      <vt:lpstr>Courier New</vt:lpstr>
      <vt:lpstr>Gill Sans</vt:lpstr>
      <vt:lpstr>Helvetica Neue Light</vt:lpstr>
      <vt:lpstr>Helvetica Neue Medium</vt:lpstr>
      <vt:lpstr>Lucida Grande</vt:lpstr>
      <vt:lpstr>Wingdings</vt:lpstr>
      <vt:lpstr>White</vt:lpstr>
      <vt:lpstr>PowerPoint Presentation</vt:lpstr>
      <vt:lpstr>PowerPoint Presentation</vt:lpstr>
      <vt:lpstr>Skills Employers Are Seeking For The 21st Century</vt:lpstr>
      <vt:lpstr>Abilities Cultivated In A Liberal Education</vt:lpstr>
      <vt:lpstr>FLAME Undergraduate Student Journey</vt:lpstr>
      <vt:lpstr>3-Year Undergraduate Program Overview</vt:lpstr>
      <vt:lpstr>4 Year Undergraduate Program Overview </vt:lpstr>
      <vt:lpstr>Explore and Prepare For Life</vt:lpstr>
      <vt:lpstr>Explore</vt:lpstr>
      <vt:lpstr>Pursue Your Passion</vt:lpstr>
      <vt:lpstr>PowerPoint Presentation</vt:lpstr>
      <vt:lpstr>350 + Possible Major-Minor Combinations | 3-Year Undergraduate Program</vt:lpstr>
      <vt:lpstr>PowerPoint Presentation</vt:lpstr>
      <vt:lpstr>PowerPoint Presentation</vt:lpstr>
      <vt:lpstr>Experiential Learning</vt:lpstr>
      <vt:lpstr>PowerPoint Presentation</vt:lpstr>
      <vt:lpstr>Student Research</vt:lpstr>
      <vt:lpstr>FLAME Summer Immersion Program</vt:lpstr>
      <vt:lpstr>Global Collaborations</vt:lpstr>
      <vt:lpstr>Global Immersion</vt:lpstr>
      <vt:lpstr>Thought Leaders</vt:lpstr>
      <vt:lpstr>Some Notable Scholars – A Glimpse</vt:lpstr>
      <vt:lpstr>Global Campus Experience</vt:lpstr>
      <vt:lpstr>Global Campus Experience</vt:lpstr>
      <vt:lpstr>Career Pathways</vt:lpstr>
      <vt:lpstr>Alumni Achievements</vt:lpstr>
      <vt:lpstr>Alumni Achievements</vt:lpstr>
      <vt:lpstr>Holistic Approach</vt:lpstr>
      <vt:lpstr>Scholarship &amp; Financial Aid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Tejas Patani</dc:creator>
  <cp:lastModifiedBy>Sahil Borse</cp:lastModifiedBy>
  <cp:revision>995</cp:revision>
  <cp:lastPrinted>2020-10-25T13:58:35Z</cp:lastPrinted>
  <dcterms:created xsi:type="dcterms:W3CDTF">2020-08-28T04:49:38Z</dcterms:created>
  <dcterms:modified xsi:type="dcterms:W3CDTF">2023-07-23T06:48:59Z</dcterms:modified>
</cp:coreProperties>
</file>